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8" r:id="rId3"/>
    <p:sldId id="257" r:id="rId4"/>
    <p:sldId id="258" r:id="rId5"/>
    <p:sldId id="260" r:id="rId6"/>
    <p:sldId id="262" r:id="rId7"/>
    <p:sldId id="263" r:id="rId8"/>
    <p:sldId id="267"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p:scale>
          <a:sx n="66" d="100"/>
          <a:sy n="66" d="100"/>
        </p:scale>
        <p:origin x="-900" y="-28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F353438B-6D32-4C32-8E7B-4F121FD1B058}" type="datetimeFigureOut">
              <a:rPr lang="en-US" smtClean="0"/>
              <a:pPr/>
              <a:t>5/7/2023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A400677A-1689-4B29-A0AE-C8016FE6E6F1}" type="slidenum">
              <a:rPr lang="en-US" smtClean="0"/>
              <a:pPr/>
              <a:t>‹#›</a:t>
            </a:fld>
            <a:endParaRPr lang="en-US"/>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53438B-6D32-4C32-8E7B-4F121FD1B058}" type="datetimeFigureOut">
              <a:rPr lang="en-US" smtClean="0"/>
              <a:pPr/>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77A-1689-4B29-A0AE-C8016FE6E6F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68224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219200" y="274641"/>
            <a:ext cx="7416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53438B-6D32-4C32-8E7B-4F121FD1B058}" type="datetimeFigureOut">
              <a:rPr lang="en-US" smtClean="0"/>
              <a:pPr/>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77A-1689-4B29-A0AE-C8016FE6E6F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353438B-6D32-4C32-8E7B-4F121FD1B058}" type="datetimeFigureOut">
              <a:rPr lang="en-US" smtClean="0"/>
              <a:pPr/>
              <a:t>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0677A-1689-4B29-A0AE-C8016FE6E6F1}" type="slidenum">
              <a:rPr lang="en-US" smtClean="0"/>
              <a:pPr/>
              <a:t>‹#›</a:t>
            </a:fld>
            <a:endParaRPr lang="en-US"/>
          </a:p>
        </p:txBody>
      </p:sp>
      <p:sp>
        <p:nvSpPr>
          <p:cNvPr id="8" name="Content Placeholder 7"/>
          <p:cNvSpPr>
            <a:spLocks noGrp="1"/>
          </p:cNvSpPr>
          <p:nvPr>
            <p:ph sz="quarter" idx="1"/>
          </p:nvPr>
        </p:nvSpPr>
        <p:spPr>
          <a:xfrm>
            <a:off x="1219200" y="1447800"/>
            <a:ext cx="103632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53438B-6D32-4C32-8E7B-4F121FD1B058}" type="datetimeFigureOut">
              <a:rPr lang="en-US" smtClean="0"/>
              <a:pPr/>
              <a:t>5/7/2023</a:t>
            </a:fld>
            <a:endParaRPr lang="en-US"/>
          </a:p>
        </p:txBody>
      </p:sp>
      <p:sp>
        <p:nvSpPr>
          <p:cNvPr id="5" name="Footer Placeholder 4"/>
          <p:cNvSpPr>
            <a:spLocks noGrp="1"/>
          </p:cNvSpPr>
          <p:nvPr>
            <p:ph type="ftr" sz="quarter" idx="11"/>
          </p:nvPr>
        </p:nvSpPr>
        <p:spPr>
          <a:xfrm>
            <a:off x="1066800" y="6172200"/>
            <a:ext cx="5334000" cy="457200"/>
          </a:xfrm>
        </p:spPr>
        <p:txBody>
          <a:bodyPr/>
          <a:lstStyle/>
          <a:p>
            <a:endParaRPr lang="en-US"/>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95072" y="6208776"/>
            <a:ext cx="609600" cy="457200"/>
          </a:xfrm>
        </p:spPr>
        <p:txBody>
          <a:bodyPr/>
          <a:lstStyle/>
          <a:p>
            <a:fld id="{A400677A-1689-4B29-A0AE-C8016FE6E6F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353438B-6D32-4C32-8E7B-4F121FD1B058}" type="datetimeFigureOut">
              <a:rPr lang="en-US" smtClean="0"/>
              <a:pPr/>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0677A-1689-4B29-A0AE-C8016FE6E6F1}" type="slidenum">
              <a:rPr lang="en-US" smtClean="0"/>
              <a:pPr/>
              <a:t>‹#›</a:t>
            </a:fld>
            <a:endParaRPr lang="en-US"/>
          </a:p>
        </p:txBody>
      </p:sp>
      <p:sp>
        <p:nvSpPr>
          <p:cNvPr id="9" name="Content Placeholder 8"/>
          <p:cNvSpPr>
            <a:spLocks noGrp="1"/>
          </p:cNvSpPr>
          <p:nvPr>
            <p:ph sz="quarter" idx="1"/>
          </p:nvPr>
        </p:nvSpPr>
        <p:spPr>
          <a:xfrm>
            <a:off x="12192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6578600" y="1447800"/>
            <a:ext cx="499872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19200" y="273050"/>
            <a:ext cx="103632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F353438B-6D32-4C32-8E7B-4F121FD1B058}" type="datetimeFigureOut">
              <a:rPr lang="en-US" smtClean="0"/>
              <a:pPr/>
              <a:t>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0677A-1689-4B29-A0AE-C8016FE6E6F1}" type="slidenum">
              <a:rPr lang="en-US" smtClean="0"/>
              <a:pPr/>
              <a:t>‹#›</a:t>
            </a:fld>
            <a:endParaRPr lang="en-US"/>
          </a:p>
        </p:txBody>
      </p:sp>
      <p:sp>
        <p:nvSpPr>
          <p:cNvPr id="11" name="Content Placeholder 10"/>
          <p:cNvSpPr>
            <a:spLocks noGrp="1"/>
          </p:cNvSpPr>
          <p:nvPr>
            <p:ph sz="half" idx="2"/>
          </p:nvPr>
        </p:nvSpPr>
        <p:spPr>
          <a:xfrm>
            <a:off x="12192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6604000" y="2247900"/>
            <a:ext cx="49784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53438B-6D32-4C32-8E7B-4F121FD1B058}" type="datetimeFigureOut">
              <a:rPr lang="en-US" smtClean="0"/>
              <a:pPr/>
              <a:t>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0677A-1689-4B29-A0AE-C8016FE6E6F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53438B-6D32-4C32-8E7B-4F121FD1B058}" type="datetimeFigureOut">
              <a:rPr lang="en-US" smtClean="0"/>
              <a:pPr/>
              <a:t>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0677A-1689-4B29-A0AE-C8016FE6E6F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219200" y="273050"/>
            <a:ext cx="103632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53438B-6D32-4C32-8E7B-4F121FD1B058}" type="datetimeFigureOut">
              <a:rPr lang="en-US" smtClean="0"/>
              <a:pPr/>
              <a:t>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0677A-1689-4B29-A0AE-C8016FE6E6F1}" type="slidenum">
              <a:rPr lang="en-US" smtClean="0"/>
              <a:pPr/>
              <a:t>‹#›</a:t>
            </a:fld>
            <a:endParaRPr lang="en-US"/>
          </a:p>
        </p:txBody>
      </p:sp>
      <p:sp>
        <p:nvSpPr>
          <p:cNvPr id="11" name="Content Placeholder 10"/>
          <p:cNvSpPr>
            <a:spLocks noGrp="1"/>
          </p:cNvSpPr>
          <p:nvPr>
            <p:ph sz="quarter" idx="1"/>
          </p:nvPr>
        </p:nvSpPr>
        <p:spPr>
          <a:xfrm>
            <a:off x="3962400" y="1600200"/>
            <a:ext cx="7620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53438B-6D32-4C32-8E7B-4F121FD1B058}" type="datetimeFigureOut">
              <a:rPr lang="en-US" smtClean="0"/>
              <a:pPr/>
              <a:t>5/7/2023</a:t>
            </a:fld>
            <a:endParaRPr lang="en-US"/>
          </a:p>
        </p:txBody>
      </p:sp>
      <p:sp>
        <p:nvSpPr>
          <p:cNvPr id="6" name="Footer Placeholder 5"/>
          <p:cNvSpPr>
            <a:spLocks noGrp="1"/>
          </p:cNvSpPr>
          <p:nvPr>
            <p:ph type="ftr" sz="quarter" idx="11"/>
          </p:nvPr>
        </p:nvSpPr>
        <p:spPr>
          <a:xfrm>
            <a:off x="1219200" y="6172200"/>
            <a:ext cx="5181600" cy="457200"/>
          </a:xfrm>
        </p:spPr>
        <p:txBody>
          <a:bodyPr/>
          <a:lstStyle/>
          <a:p>
            <a:endParaRPr lang="en-US"/>
          </a:p>
        </p:txBody>
      </p:sp>
      <p:sp>
        <p:nvSpPr>
          <p:cNvPr id="7" name="Slide Number Placeholder 6"/>
          <p:cNvSpPr>
            <a:spLocks noGrp="1"/>
          </p:cNvSpPr>
          <p:nvPr>
            <p:ph type="sldNum" sz="quarter" idx="12"/>
          </p:nvPr>
        </p:nvSpPr>
        <p:spPr>
          <a:xfrm>
            <a:off x="195072" y="6208776"/>
            <a:ext cx="609600" cy="457200"/>
          </a:xfrm>
        </p:spPr>
        <p:txBody>
          <a:bodyPr/>
          <a:lstStyle/>
          <a:p>
            <a:fld id="{A400677A-1689-4B29-A0AE-C8016FE6E6F1}" type="slidenum">
              <a:rPr lang="en-US" smtClean="0"/>
              <a:pPr/>
              <a:t>‹#›</a:t>
            </a:fld>
            <a:endParaRPr lang="en-US"/>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F353438B-6D32-4C32-8E7B-4F121FD1B058}" type="datetimeFigureOut">
              <a:rPr lang="en-US" smtClean="0"/>
              <a:pPr/>
              <a:t>5/7/2023</a:t>
            </a:fld>
            <a:endParaRPr lang="en-US"/>
          </a:p>
        </p:txBody>
      </p:sp>
      <p:sp>
        <p:nvSpPr>
          <p:cNvPr id="3" name="Footer Placeholder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400677A-1689-4B29-A0AE-C8016FE6E6F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app=desktop&amp;v=D--AtATgfy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 xmlns:a16="http://schemas.microsoft.com/office/drawing/2014/main" id="{A5A29D56-4F98-4757-90D6-5A86E7A59F85}"/>
              </a:ext>
            </a:extLst>
          </p:cNvPr>
          <p:cNvSpPr>
            <a:spLocks noGrp="1"/>
          </p:cNvSpPr>
          <p:nvPr>
            <p:ph type="subTitle" idx="1"/>
          </p:nvPr>
        </p:nvSpPr>
        <p:spPr>
          <a:xfrm>
            <a:off x="1436914" y="3660095"/>
            <a:ext cx="9144000" cy="1655762"/>
          </a:xfrm>
        </p:spPr>
        <p:txBody>
          <a:bodyPr/>
          <a:lstStyle/>
          <a:p>
            <a:r>
              <a:rPr lang="ar-JO" dirty="0"/>
              <a:t>عمل </a:t>
            </a:r>
            <a:r>
              <a:rPr lang="ar-JO" dirty="0" smtClean="0"/>
              <a:t>طلاب: نتالي </a:t>
            </a:r>
            <a:r>
              <a:rPr lang="ar-JO" dirty="0"/>
              <a:t>زبانه</a:t>
            </a:r>
          </a:p>
          <a:p>
            <a:r>
              <a:rPr lang="ar-JO" dirty="0"/>
              <a:t>           </a:t>
            </a:r>
            <a:r>
              <a:rPr lang="ar-JO" dirty="0" smtClean="0"/>
              <a:t>    </a:t>
            </a:r>
            <a:r>
              <a:rPr lang="ar-JO" dirty="0"/>
              <a:t>مايا فتياني </a:t>
            </a:r>
          </a:p>
          <a:p>
            <a:r>
              <a:rPr lang="ar-JO" dirty="0"/>
              <a:t>               </a:t>
            </a:r>
            <a:r>
              <a:rPr lang="ar-JO" dirty="0" smtClean="0"/>
              <a:t>      </a:t>
            </a:r>
            <a:r>
              <a:rPr lang="ar-JO" dirty="0"/>
              <a:t>جيسيكا الازرعي </a:t>
            </a:r>
            <a:endParaRPr lang="en-US" dirty="0"/>
          </a:p>
        </p:txBody>
      </p:sp>
      <p:sp>
        <p:nvSpPr>
          <p:cNvPr id="2" name="Title 1">
            <a:extLst>
              <a:ext uri="{FF2B5EF4-FFF2-40B4-BE49-F238E27FC236}">
                <a16:creationId xmlns="" xmlns:a16="http://schemas.microsoft.com/office/drawing/2014/main" id="{AD8149D8-A627-40BC-9C97-0EBEF85B30BF}"/>
              </a:ext>
            </a:extLst>
          </p:cNvPr>
          <p:cNvSpPr>
            <a:spLocks noGrp="1"/>
          </p:cNvSpPr>
          <p:nvPr>
            <p:ph type="ctrTitle"/>
          </p:nvPr>
        </p:nvSpPr>
        <p:spPr/>
        <p:txBody>
          <a:bodyPr/>
          <a:lstStyle/>
          <a:p>
            <a:r>
              <a:rPr lang="ar-JO" dirty="0" smtClean="0"/>
              <a:t>مخاطر السمنة</a:t>
            </a:r>
            <a:r>
              <a:rPr lang="en-US" dirty="0"/>
              <a:t/>
            </a:r>
            <a:br>
              <a:rPr lang="en-US" dirty="0"/>
            </a:br>
            <a:endParaRPr lang="en-US" dirty="0"/>
          </a:p>
        </p:txBody>
      </p:sp>
    </p:spTree>
    <p:extLst>
      <p:ext uri="{BB962C8B-B14F-4D97-AF65-F5344CB8AC3E}">
        <p14:creationId xmlns="" xmlns:p14="http://schemas.microsoft.com/office/powerpoint/2010/main" val="3100275304"/>
      </p:ext>
    </p:extLst>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5D21D7-D7A5-4439-B14B-40BD893B66D2}"/>
              </a:ext>
            </a:extLst>
          </p:cNvPr>
          <p:cNvSpPr>
            <a:spLocks noGrp="1"/>
          </p:cNvSpPr>
          <p:nvPr>
            <p:ph type="title"/>
          </p:nvPr>
        </p:nvSpPr>
        <p:spPr/>
        <p:txBody>
          <a:bodyPr>
            <a:normAutofit fontScale="90000"/>
          </a:bodyPr>
          <a:lstStyle/>
          <a:p>
            <a:pPr algn="ctr"/>
            <a:r>
              <a:rPr lang="en-US" sz="8800" b="1" dirty="0"/>
              <a:t>BMI = kg/m</a:t>
            </a:r>
            <a:r>
              <a:rPr lang="en-US" sz="8800" b="1" baseline="30000" dirty="0"/>
              <a:t>2</a:t>
            </a:r>
            <a:endParaRPr lang="en-US" sz="8800" b="1" dirty="0"/>
          </a:p>
        </p:txBody>
      </p:sp>
      <p:graphicFrame>
        <p:nvGraphicFramePr>
          <p:cNvPr id="4" name="Content Placeholder 3">
            <a:extLst>
              <a:ext uri="{FF2B5EF4-FFF2-40B4-BE49-F238E27FC236}">
                <a16:creationId xmlns="" xmlns:a16="http://schemas.microsoft.com/office/drawing/2014/main" id="{9C2C6E7C-DA85-428D-BEF1-1A912424BBE5}"/>
              </a:ext>
            </a:extLst>
          </p:cNvPr>
          <p:cNvGraphicFramePr>
            <a:graphicFrameLocks noGrp="1"/>
          </p:cNvGraphicFramePr>
          <p:nvPr>
            <p:ph sz="quarter" idx="1"/>
            <p:extLst>
              <p:ext uri="{D42A27DB-BD31-4B8C-83A1-F6EECF244321}">
                <p14:modId xmlns="" xmlns:p14="http://schemas.microsoft.com/office/powerpoint/2010/main" val="3410350327"/>
              </p:ext>
            </p:extLst>
          </p:nvPr>
        </p:nvGraphicFramePr>
        <p:xfrm>
          <a:off x="1219200" y="1447800"/>
          <a:ext cx="10363200" cy="4450080"/>
        </p:xfrm>
        <a:graphic>
          <a:graphicData uri="http://schemas.openxmlformats.org/drawingml/2006/table">
            <a:tbl>
              <a:tblPr firstRow="1" bandRow="1">
                <a:tableStyleId>{5C22544A-7EE6-4342-B048-85BDC9FD1C3A}</a:tableStyleId>
              </a:tblPr>
              <a:tblGrid>
                <a:gridCol w="2072640">
                  <a:extLst>
                    <a:ext uri="{9D8B030D-6E8A-4147-A177-3AD203B41FA5}">
                      <a16:colId xmlns="" xmlns:a16="http://schemas.microsoft.com/office/drawing/2014/main" val="2268536821"/>
                    </a:ext>
                  </a:extLst>
                </a:gridCol>
                <a:gridCol w="2072640">
                  <a:extLst>
                    <a:ext uri="{9D8B030D-6E8A-4147-A177-3AD203B41FA5}">
                      <a16:colId xmlns="" xmlns:a16="http://schemas.microsoft.com/office/drawing/2014/main" val="3781953800"/>
                    </a:ext>
                  </a:extLst>
                </a:gridCol>
                <a:gridCol w="2072640">
                  <a:extLst>
                    <a:ext uri="{9D8B030D-6E8A-4147-A177-3AD203B41FA5}">
                      <a16:colId xmlns="" xmlns:a16="http://schemas.microsoft.com/office/drawing/2014/main" val="2605540683"/>
                    </a:ext>
                  </a:extLst>
                </a:gridCol>
                <a:gridCol w="2072640">
                  <a:extLst>
                    <a:ext uri="{9D8B030D-6E8A-4147-A177-3AD203B41FA5}">
                      <a16:colId xmlns="" xmlns:a16="http://schemas.microsoft.com/office/drawing/2014/main" val="347111281"/>
                    </a:ext>
                  </a:extLst>
                </a:gridCol>
                <a:gridCol w="2072640">
                  <a:extLst>
                    <a:ext uri="{9D8B030D-6E8A-4147-A177-3AD203B41FA5}">
                      <a16:colId xmlns="" xmlns:a16="http://schemas.microsoft.com/office/drawing/2014/main" val="2799494803"/>
                    </a:ext>
                  </a:extLst>
                </a:gridCol>
              </a:tblGrid>
              <a:tr h="370840">
                <a:tc>
                  <a:txBody>
                    <a:bodyPr/>
                    <a:lstStyle/>
                    <a:p>
                      <a:r>
                        <a:rPr lang="en-US" dirty="0" smtClean="0"/>
                        <a:t>BMI%</a:t>
                      </a:r>
                      <a:endParaRPr lang="en-US" dirty="0"/>
                    </a:p>
                  </a:txBody>
                  <a:tcPr marL="90115" marR="90115"/>
                </a:tc>
                <a:tc>
                  <a:txBody>
                    <a:bodyPr/>
                    <a:lstStyle/>
                    <a:p>
                      <a:r>
                        <a:rPr lang="en-US" dirty="0"/>
                        <a:t>BMI</a:t>
                      </a:r>
                    </a:p>
                  </a:txBody>
                  <a:tcPr marL="90115" marR="90115"/>
                </a:tc>
                <a:tc>
                  <a:txBody>
                    <a:bodyPr/>
                    <a:lstStyle/>
                    <a:p>
                      <a:r>
                        <a:rPr lang="ar-JO" dirty="0"/>
                        <a:t>الوزن</a:t>
                      </a:r>
                      <a:endParaRPr lang="en-US" dirty="0"/>
                    </a:p>
                  </a:txBody>
                  <a:tcPr marL="90115" marR="90115"/>
                </a:tc>
                <a:tc>
                  <a:txBody>
                    <a:bodyPr/>
                    <a:lstStyle/>
                    <a:p>
                      <a:r>
                        <a:rPr lang="ar-JO" dirty="0"/>
                        <a:t>طول</a:t>
                      </a:r>
                      <a:endParaRPr lang="en-US" dirty="0"/>
                    </a:p>
                  </a:txBody>
                  <a:tcPr marL="90115" marR="90115"/>
                </a:tc>
                <a:tc>
                  <a:txBody>
                    <a:bodyPr/>
                    <a:lstStyle/>
                    <a:p>
                      <a:r>
                        <a:rPr lang="ar-JO" dirty="0"/>
                        <a:t>اسماء</a:t>
                      </a:r>
                      <a:endParaRPr lang="en-US" dirty="0"/>
                    </a:p>
                  </a:txBody>
                  <a:tcPr marL="90115" marR="90115"/>
                </a:tc>
                <a:extLst>
                  <a:ext uri="{0D108BD9-81ED-4DB2-BD59-A6C34878D82A}">
                    <a16:rowId xmlns="" xmlns:a16="http://schemas.microsoft.com/office/drawing/2014/main" val="404722974"/>
                  </a:ext>
                </a:extLst>
              </a:tr>
              <a:tr h="370840">
                <a:tc>
                  <a:txBody>
                    <a:bodyPr/>
                    <a:lstStyle/>
                    <a:p>
                      <a:r>
                        <a:rPr lang="en-US" dirty="0" smtClean="0"/>
                        <a:t>obese</a:t>
                      </a:r>
                      <a:endParaRPr lang="en-US" dirty="0"/>
                    </a:p>
                  </a:txBody>
                  <a:tcPr marL="90115" marR="90115"/>
                </a:tc>
                <a:tc>
                  <a:txBody>
                    <a:bodyPr/>
                    <a:lstStyle/>
                    <a:p>
                      <a:r>
                        <a:rPr lang="ar-JO" dirty="0" smtClean="0"/>
                        <a:t>31</a:t>
                      </a:r>
                      <a:r>
                        <a:rPr lang="en-US" dirty="0" smtClean="0"/>
                        <a:t> </a:t>
                      </a:r>
                      <a:endParaRPr lang="en-US" dirty="0"/>
                    </a:p>
                  </a:txBody>
                  <a:tcPr marL="90115" marR="90115"/>
                </a:tc>
                <a:tc>
                  <a:txBody>
                    <a:bodyPr/>
                    <a:lstStyle/>
                    <a:p>
                      <a:r>
                        <a:rPr kumimoji="0" lang="en-US" kern="1200" dirty="0" smtClean="0">
                          <a:solidFill>
                            <a:schemeClr val="dk1"/>
                          </a:solidFill>
                          <a:latin typeface="+mn-lt"/>
                          <a:ea typeface="+mn-ea"/>
                          <a:cs typeface="+mn-cs"/>
                        </a:rPr>
                        <a:t>105</a:t>
                      </a:r>
                      <a:r>
                        <a:rPr kumimoji="0" lang="en-US" kern="1200" baseline="0" dirty="0" smtClean="0">
                          <a:solidFill>
                            <a:schemeClr val="dk1"/>
                          </a:solidFill>
                          <a:latin typeface="+mn-lt"/>
                          <a:ea typeface="+mn-ea"/>
                          <a:cs typeface="+mn-cs"/>
                        </a:rPr>
                        <a:t> </a:t>
                      </a:r>
                      <a:r>
                        <a:rPr lang="en-US" dirty="0" smtClean="0"/>
                        <a:t>Kg</a:t>
                      </a:r>
                      <a:endParaRPr lang="en-US" dirty="0"/>
                    </a:p>
                  </a:txBody>
                  <a:tcPr marL="90115" marR="90115"/>
                </a:tc>
                <a:tc>
                  <a:txBody>
                    <a:bodyPr/>
                    <a:lstStyle/>
                    <a:p>
                      <a:r>
                        <a:rPr lang="en-US" dirty="0" smtClean="0"/>
                        <a:t>184 M</a:t>
                      </a:r>
                      <a:endParaRPr lang="en-US" dirty="0"/>
                    </a:p>
                  </a:txBody>
                  <a:tcPr marL="90115" marR="90115"/>
                </a:tc>
                <a:tc>
                  <a:txBody>
                    <a:bodyPr/>
                    <a:lstStyle/>
                    <a:p>
                      <a:r>
                        <a:rPr lang="ar-JO" dirty="0" smtClean="0"/>
                        <a:t>احمد</a:t>
                      </a:r>
                      <a:endParaRPr lang="en-US" dirty="0"/>
                    </a:p>
                  </a:txBody>
                  <a:tcPr marL="90115" marR="90115"/>
                </a:tc>
                <a:extLst>
                  <a:ext uri="{0D108BD9-81ED-4DB2-BD59-A6C34878D82A}">
                    <a16:rowId xmlns="" xmlns:a16="http://schemas.microsoft.com/office/drawing/2014/main" val="198084213"/>
                  </a:ext>
                </a:extLst>
              </a:tr>
              <a:tr h="370840">
                <a:tc>
                  <a:txBody>
                    <a:bodyPr/>
                    <a:lstStyle/>
                    <a:p>
                      <a:r>
                        <a:rPr lang="en-US" dirty="0"/>
                        <a:t>overweight</a:t>
                      </a:r>
                    </a:p>
                  </a:txBody>
                  <a:tcPr marL="90115" marR="90115"/>
                </a:tc>
                <a:tc>
                  <a:txBody>
                    <a:bodyPr/>
                    <a:lstStyle/>
                    <a:p>
                      <a:r>
                        <a:rPr lang="en-US" dirty="0" smtClean="0"/>
                        <a:t>26 </a:t>
                      </a:r>
                      <a:endParaRPr lang="en-US" dirty="0"/>
                    </a:p>
                  </a:txBody>
                  <a:tcPr marL="90115" marR="90115"/>
                </a:tc>
                <a:tc>
                  <a:txBody>
                    <a:bodyPr/>
                    <a:lstStyle/>
                    <a:p>
                      <a:r>
                        <a:rPr lang="en-US" dirty="0" smtClean="0"/>
                        <a:t>60 Kg</a:t>
                      </a:r>
                      <a:endParaRPr lang="en-US" dirty="0"/>
                    </a:p>
                  </a:txBody>
                  <a:tcPr marL="90115" marR="90115"/>
                </a:tc>
                <a:tc>
                  <a:txBody>
                    <a:bodyPr/>
                    <a:lstStyle/>
                    <a:p>
                      <a:r>
                        <a:rPr lang="en-US" dirty="0" smtClean="0"/>
                        <a:t>150 M</a:t>
                      </a:r>
                      <a:endParaRPr lang="en-US" dirty="0"/>
                    </a:p>
                  </a:txBody>
                  <a:tcPr marL="90115" marR="90115"/>
                </a:tc>
                <a:tc>
                  <a:txBody>
                    <a:bodyPr/>
                    <a:lstStyle/>
                    <a:p>
                      <a:r>
                        <a:rPr lang="ar-JO" dirty="0" smtClean="0"/>
                        <a:t>دارين</a:t>
                      </a:r>
                      <a:endParaRPr lang="en-US" dirty="0"/>
                    </a:p>
                  </a:txBody>
                  <a:tcPr marL="90115" marR="90115"/>
                </a:tc>
                <a:extLst>
                  <a:ext uri="{0D108BD9-81ED-4DB2-BD59-A6C34878D82A}">
                    <a16:rowId xmlns="" xmlns:a16="http://schemas.microsoft.com/office/drawing/2014/main" val="1691750041"/>
                  </a:ext>
                </a:extLst>
              </a:tr>
              <a:tr h="370840">
                <a:tc>
                  <a:txBody>
                    <a:bodyPr/>
                    <a:lstStyle/>
                    <a:p>
                      <a:r>
                        <a:rPr lang="en-US" dirty="0"/>
                        <a:t>overweight</a:t>
                      </a:r>
                    </a:p>
                  </a:txBody>
                  <a:tcPr marL="90115" marR="90115"/>
                </a:tc>
                <a:tc>
                  <a:txBody>
                    <a:bodyPr/>
                    <a:lstStyle/>
                    <a:p>
                      <a:r>
                        <a:rPr lang="en-US" dirty="0" smtClean="0"/>
                        <a:t>25 </a:t>
                      </a:r>
                      <a:endParaRPr lang="en-US" dirty="0"/>
                    </a:p>
                  </a:txBody>
                  <a:tcPr marL="90115" marR="90115"/>
                </a:tc>
                <a:tc>
                  <a:txBody>
                    <a:bodyPr/>
                    <a:lstStyle/>
                    <a:p>
                      <a:r>
                        <a:rPr lang="en-US" dirty="0" smtClean="0"/>
                        <a:t>68 Kg</a:t>
                      </a:r>
                      <a:endParaRPr lang="en-US" dirty="0"/>
                    </a:p>
                  </a:txBody>
                  <a:tcPr marL="90115" marR="90115"/>
                </a:tc>
                <a:tc>
                  <a:txBody>
                    <a:bodyPr/>
                    <a:lstStyle/>
                    <a:p>
                      <a:r>
                        <a:rPr lang="en-US" dirty="0" smtClean="0"/>
                        <a:t>163 M</a:t>
                      </a:r>
                      <a:endParaRPr lang="en-US" dirty="0"/>
                    </a:p>
                  </a:txBody>
                  <a:tcPr marL="90115" marR="90115"/>
                </a:tc>
                <a:tc>
                  <a:txBody>
                    <a:bodyPr/>
                    <a:lstStyle/>
                    <a:p>
                      <a:r>
                        <a:rPr lang="ar-JO" dirty="0" smtClean="0"/>
                        <a:t>سارة</a:t>
                      </a:r>
                      <a:endParaRPr lang="en-US" dirty="0"/>
                    </a:p>
                  </a:txBody>
                  <a:tcPr marL="90115" marR="90115"/>
                </a:tc>
                <a:extLst>
                  <a:ext uri="{0D108BD9-81ED-4DB2-BD59-A6C34878D82A}">
                    <a16:rowId xmlns="" xmlns:a16="http://schemas.microsoft.com/office/drawing/2014/main" val="3889294441"/>
                  </a:ext>
                </a:extLst>
              </a:tr>
              <a:tr h="370840">
                <a:tc>
                  <a:txBody>
                    <a:bodyPr/>
                    <a:lstStyle/>
                    <a:p>
                      <a:r>
                        <a:rPr lang="en-US" dirty="0"/>
                        <a:t>normal</a:t>
                      </a:r>
                    </a:p>
                  </a:txBody>
                  <a:tcPr marL="90115" marR="90115"/>
                </a:tc>
                <a:tc>
                  <a:txBody>
                    <a:bodyPr/>
                    <a:lstStyle/>
                    <a:p>
                      <a:r>
                        <a:rPr lang="en-US" dirty="0" smtClean="0"/>
                        <a:t>23 </a:t>
                      </a:r>
                      <a:endParaRPr lang="en-US" dirty="0"/>
                    </a:p>
                  </a:txBody>
                  <a:tcPr marL="90115" marR="90115"/>
                </a:tc>
                <a:tc>
                  <a:txBody>
                    <a:bodyPr/>
                    <a:lstStyle/>
                    <a:p>
                      <a:r>
                        <a:rPr lang="en-US" dirty="0" smtClean="0"/>
                        <a:t>58 Kg</a:t>
                      </a:r>
                      <a:endParaRPr lang="en-US" dirty="0"/>
                    </a:p>
                  </a:txBody>
                  <a:tcPr marL="90115" marR="90115"/>
                </a:tc>
                <a:tc>
                  <a:txBody>
                    <a:bodyPr/>
                    <a:lstStyle/>
                    <a:p>
                      <a:r>
                        <a:rPr lang="en-US" dirty="0" smtClean="0"/>
                        <a:t>158 M</a:t>
                      </a:r>
                      <a:endParaRPr lang="en-US" dirty="0"/>
                    </a:p>
                  </a:txBody>
                  <a:tcPr marL="90115" marR="90115"/>
                </a:tc>
                <a:tc>
                  <a:txBody>
                    <a:bodyPr/>
                    <a:lstStyle/>
                    <a:p>
                      <a:r>
                        <a:rPr lang="ar-JO" dirty="0" smtClean="0"/>
                        <a:t>مها</a:t>
                      </a:r>
                      <a:endParaRPr lang="en-US" dirty="0"/>
                    </a:p>
                  </a:txBody>
                  <a:tcPr marL="90115" marR="90115"/>
                </a:tc>
                <a:extLst>
                  <a:ext uri="{0D108BD9-81ED-4DB2-BD59-A6C34878D82A}">
                    <a16:rowId xmlns="" xmlns:a16="http://schemas.microsoft.com/office/drawing/2014/main" val="3775967831"/>
                  </a:ext>
                </a:extLst>
              </a:tr>
              <a:tr h="370840">
                <a:tc>
                  <a:txBody>
                    <a:bodyPr/>
                    <a:lstStyle/>
                    <a:p>
                      <a:r>
                        <a:rPr lang="en-US" dirty="0" smtClean="0"/>
                        <a:t>underweight</a:t>
                      </a:r>
                      <a:endParaRPr lang="en-US" dirty="0"/>
                    </a:p>
                  </a:txBody>
                  <a:tcPr marL="90115" marR="90115"/>
                </a:tc>
                <a:tc>
                  <a:txBody>
                    <a:bodyPr/>
                    <a:lstStyle/>
                    <a:p>
                      <a:r>
                        <a:rPr lang="en-US" dirty="0" smtClean="0"/>
                        <a:t>18.4 </a:t>
                      </a:r>
                      <a:endParaRPr lang="en-US" dirty="0"/>
                    </a:p>
                  </a:txBody>
                  <a:tcPr marL="90115" marR="90115"/>
                </a:tc>
                <a:tc>
                  <a:txBody>
                    <a:bodyPr/>
                    <a:lstStyle/>
                    <a:p>
                      <a:r>
                        <a:rPr lang="en-US" dirty="0" smtClean="0"/>
                        <a:t>49.1 Kg</a:t>
                      </a:r>
                      <a:endParaRPr lang="en-US" dirty="0"/>
                    </a:p>
                  </a:txBody>
                  <a:tcPr marL="90115" marR="90115"/>
                </a:tc>
                <a:tc>
                  <a:txBody>
                    <a:bodyPr/>
                    <a:lstStyle/>
                    <a:p>
                      <a:r>
                        <a:rPr lang="ar-JO" dirty="0" smtClean="0"/>
                        <a:t>163</a:t>
                      </a:r>
                      <a:r>
                        <a:rPr lang="en-US" dirty="0" smtClean="0"/>
                        <a:t> M</a:t>
                      </a:r>
                      <a:endParaRPr lang="en-US" dirty="0"/>
                    </a:p>
                  </a:txBody>
                  <a:tcPr marL="90115" marR="90115"/>
                </a:tc>
                <a:tc>
                  <a:txBody>
                    <a:bodyPr/>
                    <a:lstStyle/>
                    <a:p>
                      <a:r>
                        <a:rPr lang="ar-JO" dirty="0" smtClean="0"/>
                        <a:t>لما</a:t>
                      </a:r>
                      <a:endParaRPr lang="en-US" dirty="0"/>
                    </a:p>
                  </a:txBody>
                  <a:tcPr marL="90115" marR="90115"/>
                </a:tc>
                <a:extLst>
                  <a:ext uri="{0D108BD9-81ED-4DB2-BD59-A6C34878D82A}">
                    <a16:rowId xmlns="" xmlns:a16="http://schemas.microsoft.com/office/drawing/2014/main" val="3558190363"/>
                  </a:ext>
                </a:extLst>
              </a:tr>
              <a:tr h="370840">
                <a:tc>
                  <a:txBody>
                    <a:bodyPr/>
                    <a:lstStyle/>
                    <a:p>
                      <a:r>
                        <a:rPr lang="en-US" dirty="0"/>
                        <a:t>overweight</a:t>
                      </a:r>
                    </a:p>
                  </a:txBody>
                  <a:tcPr marL="90115" marR="90115"/>
                </a:tc>
                <a:tc>
                  <a:txBody>
                    <a:bodyPr/>
                    <a:lstStyle/>
                    <a:p>
                      <a:r>
                        <a:rPr lang="en-US" dirty="0" smtClean="0"/>
                        <a:t>29 </a:t>
                      </a:r>
                      <a:endParaRPr lang="en-US" dirty="0"/>
                    </a:p>
                  </a:txBody>
                  <a:tcPr marL="90115" marR="90115"/>
                </a:tc>
                <a:tc>
                  <a:txBody>
                    <a:bodyPr/>
                    <a:lstStyle/>
                    <a:p>
                      <a:r>
                        <a:rPr lang="en-US" dirty="0" smtClean="0"/>
                        <a:t>76 Kg</a:t>
                      </a:r>
                      <a:endParaRPr lang="en-US" dirty="0"/>
                    </a:p>
                  </a:txBody>
                  <a:tcPr marL="90115" marR="90115"/>
                </a:tc>
                <a:tc>
                  <a:txBody>
                    <a:bodyPr/>
                    <a:lstStyle/>
                    <a:p>
                      <a:r>
                        <a:rPr lang="ar-JO" dirty="0" smtClean="0"/>
                        <a:t>160</a:t>
                      </a:r>
                      <a:r>
                        <a:rPr lang="en-US" dirty="0" smtClean="0"/>
                        <a:t> M</a:t>
                      </a:r>
                      <a:endParaRPr lang="en-US" dirty="0"/>
                    </a:p>
                  </a:txBody>
                  <a:tcPr marL="90115" marR="90115"/>
                </a:tc>
                <a:tc>
                  <a:txBody>
                    <a:bodyPr/>
                    <a:lstStyle/>
                    <a:p>
                      <a:r>
                        <a:rPr lang="ar-JO" dirty="0" smtClean="0"/>
                        <a:t>سمير</a:t>
                      </a:r>
                      <a:endParaRPr lang="en-US" dirty="0"/>
                    </a:p>
                  </a:txBody>
                  <a:tcPr marL="90115" marR="90115"/>
                </a:tc>
                <a:extLst>
                  <a:ext uri="{0D108BD9-81ED-4DB2-BD59-A6C34878D82A}">
                    <a16:rowId xmlns="" xmlns:a16="http://schemas.microsoft.com/office/drawing/2014/main" val="2693934196"/>
                  </a:ext>
                </a:extLst>
              </a:tr>
              <a:tr h="370840">
                <a:tc>
                  <a:txBody>
                    <a:bodyPr/>
                    <a:lstStyle/>
                    <a:p>
                      <a:r>
                        <a:rPr lang="en-US" dirty="0"/>
                        <a:t>normal</a:t>
                      </a:r>
                    </a:p>
                  </a:txBody>
                  <a:tcPr marL="90115" marR="90115"/>
                </a:tc>
                <a:tc>
                  <a:txBody>
                    <a:bodyPr/>
                    <a:lstStyle/>
                    <a:p>
                      <a:r>
                        <a:rPr lang="en-US" dirty="0" smtClean="0"/>
                        <a:t>23 </a:t>
                      </a:r>
                      <a:endParaRPr lang="en-US" dirty="0"/>
                    </a:p>
                  </a:txBody>
                  <a:tcPr marL="90115" marR="90115"/>
                </a:tc>
                <a:tc>
                  <a:txBody>
                    <a:bodyPr/>
                    <a:lstStyle/>
                    <a:p>
                      <a:r>
                        <a:rPr lang="en-US" dirty="0" smtClean="0"/>
                        <a:t>56 Kg</a:t>
                      </a:r>
                      <a:endParaRPr lang="en-US" dirty="0"/>
                    </a:p>
                  </a:txBody>
                  <a:tcPr marL="90115" marR="90115"/>
                </a:tc>
                <a:tc>
                  <a:txBody>
                    <a:bodyPr/>
                    <a:lstStyle/>
                    <a:p>
                      <a:r>
                        <a:rPr lang="ar-JO" dirty="0" smtClean="0"/>
                        <a:t>155</a:t>
                      </a:r>
                      <a:r>
                        <a:rPr lang="en-US" dirty="0" smtClean="0"/>
                        <a:t> M</a:t>
                      </a:r>
                      <a:endParaRPr lang="en-US" dirty="0"/>
                    </a:p>
                  </a:txBody>
                  <a:tcPr marL="90115" marR="90115"/>
                </a:tc>
                <a:tc>
                  <a:txBody>
                    <a:bodyPr/>
                    <a:lstStyle/>
                    <a:p>
                      <a:r>
                        <a:rPr lang="ar-JO" dirty="0" smtClean="0"/>
                        <a:t>دينا</a:t>
                      </a:r>
                      <a:endParaRPr lang="en-US" dirty="0"/>
                    </a:p>
                  </a:txBody>
                  <a:tcPr marL="90115" marR="90115"/>
                </a:tc>
                <a:extLst>
                  <a:ext uri="{0D108BD9-81ED-4DB2-BD59-A6C34878D82A}">
                    <a16:rowId xmlns="" xmlns:a16="http://schemas.microsoft.com/office/drawing/2014/main" val="3980225400"/>
                  </a:ext>
                </a:extLst>
              </a:tr>
              <a:tr h="370840">
                <a:tc>
                  <a:txBody>
                    <a:bodyPr/>
                    <a:lstStyle/>
                    <a:p>
                      <a:r>
                        <a:rPr lang="en-US" dirty="0"/>
                        <a:t>normal</a:t>
                      </a:r>
                    </a:p>
                  </a:txBody>
                  <a:tcPr marL="90115" marR="90115"/>
                </a:tc>
                <a:tc>
                  <a:txBody>
                    <a:bodyPr/>
                    <a:lstStyle/>
                    <a:p>
                      <a:r>
                        <a:rPr lang="en-US" dirty="0" smtClean="0"/>
                        <a:t>21 </a:t>
                      </a:r>
                      <a:endParaRPr lang="en-US" dirty="0"/>
                    </a:p>
                  </a:txBody>
                  <a:tcPr marL="90115" marR="90115"/>
                </a:tc>
                <a:tc>
                  <a:txBody>
                    <a:bodyPr/>
                    <a:lstStyle/>
                    <a:p>
                      <a:r>
                        <a:rPr lang="en-US" dirty="0" smtClean="0"/>
                        <a:t>45 Kg</a:t>
                      </a:r>
                      <a:endParaRPr lang="en-US" dirty="0"/>
                    </a:p>
                  </a:txBody>
                  <a:tcPr marL="90115" marR="90115"/>
                </a:tc>
                <a:tc>
                  <a:txBody>
                    <a:bodyPr/>
                    <a:lstStyle/>
                    <a:p>
                      <a:r>
                        <a:rPr lang="en-US" dirty="0" smtClean="0"/>
                        <a:t>145 M</a:t>
                      </a:r>
                      <a:endParaRPr lang="en-US" dirty="0"/>
                    </a:p>
                  </a:txBody>
                  <a:tcPr marL="90115" marR="90115"/>
                </a:tc>
                <a:tc>
                  <a:txBody>
                    <a:bodyPr/>
                    <a:lstStyle/>
                    <a:p>
                      <a:r>
                        <a:rPr lang="ar-JO" dirty="0" smtClean="0"/>
                        <a:t>زيد</a:t>
                      </a:r>
                      <a:endParaRPr lang="en-US" dirty="0"/>
                    </a:p>
                  </a:txBody>
                  <a:tcPr marL="90115" marR="90115"/>
                </a:tc>
                <a:extLst>
                  <a:ext uri="{0D108BD9-81ED-4DB2-BD59-A6C34878D82A}">
                    <a16:rowId xmlns="" xmlns:a16="http://schemas.microsoft.com/office/drawing/2014/main" val="3515023892"/>
                  </a:ext>
                </a:extLst>
              </a:tr>
              <a:tr h="370840">
                <a:tc>
                  <a:txBody>
                    <a:bodyPr/>
                    <a:lstStyle/>
                    <a:p>
                      <a:r>
                        <a:rPr lang="en-US" dirty="0"/>
                        <a:t>overweight</a:t>
                      </a:r>
                    </a:p>
                  </a:txBody>
                  <a:tcPr marL="90115" marR="90115"/>
                </a:tc>
                <a:tc>
                  <a:txBody>
                    <a:bodyPr/>
                    <a:lstStyle/>
                    <a:p>
                      <a:r>
                        <a:rPr lang="en-US" dirty="0" smtClean="0"/>
                        <a:t>29 </a:t>
                      </a:r>
                      <a:endParaRPr lang="en-US" dirty="0"/>
                    </a:p>
                  </a:txBody>
                  <a:tcPr marL="90115" marR="90115"/>
                </a:tc>
                <a:tc>
                  <a:txBody>
                    <a:bodyPr/>
                    <a:lstStyle/>
                    <a:p>
                      <a:r>
                        <a:rPr lang="en-US" dirty="0" smtClean="0"/>
                        <a:t>85 Kg</a:t>
                      </a:r>
                      <a:endParaRPr lang="en-US" dirty="0"/>
                    </a:p>
                  </a:txBody>
                  <a:tcPr marL="90115" marR="90115"/>
                </a:tc>
                <a:tc>
                  <a:txBody>
                    <a:bodyPr/>
                    <a:lstStyle/>
                    <a:p>
                      <a:r>
                        <a:rPr lang="en-US" dirty="0" smtClean="0"/>
                        <a:t>170 M</a:t>
                      </a:r>
                      <a:endParaRPr lang="en-US" dirty="0"/>
                    </a:p>
                  </a:txBody>
                  <a:tcPr marL="90115" marR="90115"/>
                </a:tc>
                <a:tc>
                  <a:txBody>
                    <a:bodyPr/>
                    <a:lstStyle/>
                    <a:p>
                      <a:r>
                        <a:rPr lang="ar-JO" dirty="0" smtClean="0"/>
                        <a:t>عامر</a:t>
                      </a:r>
                      <a:endParaRPr lang="en-US" dirty="0"/>
                    </a:p>
                  </a:txBody>
                  <a:tcPr marL="90115" marR="90115"/>
                </a:tc>
                <a:extLst>
                  <a:ext uri="{0D108BD9-81ED-4DB2-BD59-A6C34878D82A}">
                    <a16:rowId xmlns="" xmlns:a16="http://schemas.microsoft.com/office/drawing/2014/main" val="1316018867"/>
                  </a:ext>
                </a:extLst>
              </a:tr>
              <a:tr h="370840">
                <a:tc>
                  <a:txBody>
                    <a:bodyPr/>
                    <a:lstStyle/>
                    <a:p>
                      <a:r>
                        <a:rPr lang="en-US" dirty="0" smtClean="0"/>
                        <a:t>obese</a:t>
                      </a:r>
                      <a:endParaRPr lang="en-US" dirty="0"/>
                    </a:p>
                  </a:txBody>
                  <a:tcPr marL="90115" marR="90115"/>
                </a:tc>
                <a:tc>
                  <a:txBody>
                    <a:bodyPr/>
                    <a:lstStyle/>
                    <a:p>
                      <a:r>
                        <a:rPr lang="en-US" dirty="0" smtClean="0"/>
                        <a:t>32</a:t>
                      </a:r>
                      <a:endParaRPr lang="en-US" dirty="0"/>
                    </a:p>
                  </a:txBody>
                  <a:tcPr marL="90115" marR="90115"/>
                </a:tc>
                <a:tc>
                  <a:txBody>
                    <a:bodyPr/>
                    <a:lstStyle/>
                    <a:p>
                      <a:r>
                        <a:rPr lang="en-US" dirty="0" smtClean="0"/>
                        <a:t>96 Kg</a:t>
                      </a:r>
                      <a:endParaRPr lang="en-US" dirty="0"/>
                    </a:p>
                  </a:txBody>
                  <a:tcPr marL="90115" marR="90115"/>
                </a:tc>
                <a:tc>
                  <a:txBody>
                    <a:bodyPr/>
                    <a:lstStyle/>
                    <a:p>
                      <a:r>
                        <a:rPr lang="en-US" dirty="0" smtClean="0"/>
                        <a:t>173 M</a:t>
                      </a:r>
                      <a:endParaRPr lang="en-US" dirty="0"/>
                    </a:p>
                  </a:txBody>
                  <a:tcPr marL="90115" marR="90115"/>
                </a:tc>
                <a:tc>
                  <a:txBody>
                    <a:bodyPr/>
                    <a:lstStyle/>
                    <a:p>
                      <a:r>
                        <a:rPr lang="ar-JO" dirty="0" smtClean="0"/>
                        <a:t>خلدون</a:t>
                      </a:r>
                      <a:endParaRPr lang="en-US" dirty="0"/>
                    </a:p>
                  </a:txBody>
                  <a:tcPr marL="90115" marR="90115"/>
                </a:tc>
                <a:extLst>
                  <a:ext uri="{0D108BD9-81ED-4DB2-BD59-A6C34878D82A}">
                    <a16:rowId xmlns="" xmlns:a16="http://schemas.microsoft.com/office/drawing/2014/main" val="640877820"/>
                  </a:ext>
                </a:extLst>
              </a:tr>
              <a:tr h="370840">
                <a:tc>
                  <a:txBody>
                    <a:bodyPr/>
                    <a:lstStyle/>
                    <a:p>
                      <a:r>
                        <a:rPr lang="en-US" dirty="0"/>
                        <a:t>overweight</a:t>
                      </a:r>
                    </a:p>
                  </a:txBody>
                  <a:tcPr marL="90115" marR="90115"/>
                </a:tc>
                <a:tc>
                  <a:txBody>
                    <a:bodyPr/>
                    <a:lstStyle/>
                    <a:p>
                      <a:r>
                        <a:rPr lang="en-US" dirty="0" smtClean="0"/>
                        <a:t>25 </a:t>
                      </a:r>
                      <a:endParaRPr lang="en-US" dirty="0"/>
                    </a:p>
                  </a:txBody>
                  <a:tcPr marL="90115" marR="90115"/>
                </a:tc>
                <a:tc>
                  <a:txBody>
                    <a:bodyPr/>
                    <a:lstStyle/>
                    <a:p>
                      <a:r>
                        <a:rPr lang="en-US" dirty="0" smtClean="0"/>
                        <a:t>65 Kg</a:t>
                      </a:r>
                      <a:endParaRPr lang="en-US" dirty="0"/>
                    </a:p>
                  </a:txBody>
                  <a:tcPr marL="90115" marR="90115"/>
                </a:tc>
                <a:tc>
                  <a:txBody>
                    <a:bodyPr/>
                    <a:lstStyle/>
                    <a:p>
                      <a:r>
                        <a:rPr lang="en-US" dirty="0" smtClean="0"/>
                        <a:t>160 M</a:t>
                      </a:r>
                      <a:endParaRPr lang="en-US" dirty="0"/>
                    </a:p>
                  </a:txBody>
                  <a:tcPr marL="90115" marR="90115"/>
                </a:tc>
                <a:tc>
                  <a:txBody>
                    <a:bodyPr/>
                    <a:lstStyle/>
                    <a:p>
                      <a:r>
                        <a:rPr lang="ar-JO" dirty="0"/>
                        <a:t>ليلى</a:t>
                      </a:r>
                      <a:endParaRPr lang="en-US" dirty="0"/>
                    </a:p>
                  </a:txBody>
                  <a:tcPr marL="90115" marR="90115"/>
                </a:tc>
                <a:extLst>
                  <a:ext uri="{0D108BD9-81ED-4DB2-BD59-A6C34878D82A}">
                    <a16:rowId xmlns="" xmlns:a16="http://schemas.microsoft.com/office/drawing/2014/main" val="467246528"/>
                  </a:ext>
                </a:extLst>
              </a:tr>
            </a:tbl>
          </a:graphicData>
        </a:graphic>
      </p:graphicFrame>
    </p:spTree>
    <p:extLst>
      <p:ext uri="{BB962C8B-B14F-4D97-AF65-F5344CB8AC3E}">
        <p14:creationId xmlns="" xmlns:p14="http://schemas.microsoft.com/office/powerpoint/2010/main" val="3798633205"/>
      </p:ext>
    </p:extLst>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D9770E3-3DBD-43FB-AAA7-AF92A0C7010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 xmlns:a16="http://schemas.microsoft.com/office/drawing/2014/main" id="{9B6F0227-7B37-4967-97DF-DED1DA41BBC5}"/>
              </a:ext>
            </a:extLst>
          </p:cNvPr>
          <p:cNvPicPr>
            <a:picLocks noGrp="1" noChangeAspect="1"/>
          </p:cNvPicPr>
          <p:nvPr>
            <p:ph sz="quarter" idx="1"/>
          </p:nvPr>
        </p:nvPicPr>
        <p:blipFill>
          <a:blip r:embed="rId2"/>
          <a:stretch>
            <a:fillRect/>
          </a:stretch>
        </p:blipFill>
        <p:spPr>
          <a:xfrm>
            <a:off x="1649299" y="178866"/>
            <a:ext cx="8893402" cy="6500268"/>
          </a:xfrm>
          <a:prstGeom prst="rect">
            <a:avLst/>
          </a:prstGeom>
        </p:spPr>
      </p:pic>
    </p:spTree>
    <p:extLst>
      <p:ext uri="{BB962C8B-B14F-4D97-AF65-F5344CB8AC3E}">
        <p14:creationId xmlns="" xmlns:p14="http://schemas.microsoft.com/office/powerpoint/2010/main" val="3900589699"/>
      </p:ext>
    </p:extLst>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JO" dirty="0" smtClean="0"/>
              <a:t>فيديو توضيحي:</a:t>
            </a:r>
            <a:endParaRPr lang="en-US" dirty="0"/>
          </a:p>
        </p:txBody>
      </p:sp>
      <p:sp>
        <p:nvSpPr>
          <p:cNvPr id="3" name="Content Placeholder 2"/>
          <p:cNvSpPr>
            <a:spLocks noGrp="1"/>
          </p:cNvSpPr>
          <p:nvPr>
            <p:ph sz="quarter" idx="1"/>
          </p:nvPr>
        </p:nvSpPr>
        <p:spPr/>
        <p:txBody>
          <a:bodyPr/>
          <a:lstStyle/>
          <a:p>
            <a:endParaRPr lang="ar-JO" dirty="0" smtClean="0">
              <a:hlinkClick r:id="rId2"/>
            </a:endParaRPr>
          </a:p>
          <a:p>
            <a:r>
              <a:rPr lang="en-US" dirty="0" smtClean="0">
                <a:hlinkClick r:id="rId2"/>
              </a:rPr>
              <a:t>https</a:t>
            </a:r>
            <a:r>
              <a:rPr lang="en-US" dirty="0" smtClean="0">
                <a:hlinkClick r:id="rId2"/>
              </a:rPr>
              <a:t>://www.youtube.com/watch?app=desktop&amp;v=D--</a:t>
            </a:r>
            <a:r>
              <a:rPr lang="en-US" dirty="0" smtClean="0">
                <a:hlinkClick r:id="rId2"/>
              </a:rPr>
              <a:t>AtATgfyM</a:t>
            </a:r>
            <a:endParaRPr lang="ar-JO" dirty="0" smtClean="0"/>
          </a:p>
          <a:p>
            <a:pPr>
              <a:buNone/>
            </a:pPr>
            <a:endParaRPr lang="en-US"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CDBE92-3EC5-4062-941B-A92F48EBECC9}"/>
              </a:ext>
            </a:extLst>
          </p:cNvPr>
          <p:cNvSpPr>
            <a:spLocks noGrp="1"/>
          </p:cNvSpPr>
          <p:nvPr>
            <p:ph type="title"/>
          </p:nvPr>
        </p:nvSpPr>
        <p:spPr/>
        <p:txBody>
          <a:bodyPr/>
          <a:lstStyle/>
          <a:p>
            <a:pPr algn="ctr"/>
            <a:r>
              <a:rPr lang="ar-JO" dirty="0"/>
              <a:t>ما هي السمنة؟</a:t>
            </a:r>
            <a:endParaRPr lang="en-US" dirty="0"/>
          </a:p>
        </p:txBody>
      </p:sp>
      <p:pic>
        <p:nvPicPr>
          <p:cNvPr id="5" name="Content Placeholder 4">
            <a:extLst>
              <a:ext uri="{FF2B5EF4-FFF2-40B4-BE49-F238E27FC236}">
                <a16:creationId xmlns="" xmlns:a16="http://schemas.microsoft.com/office/drawing/2014/main" id="{EF8C4335-F299-451F-B104-4FB40B60755C}"/>
              </a:ext>
            </a:extLst>
          </p:cNvPr>
          <p:cNvPicPr>
            <a:picLocks noGrp="1" noChangeAspect="1"/>
          </p:cNvPicPr>
          <p:nvPr>
            <p:ph sz="quarter" idx="1"/>
          </p:nvPr>
        </p:nvPicPr>
        <p:blipFill>
          <a:blip r:embed="rId2" cstate="print"/>
          <a:stretch>
            <a:fillRect/>
          </a:stretch>
        </p:blipFill>
        <p:spPr>
          <a:xfrm>
            <a:off x="1219200" y="1757435"/>
            <a:ext cx="4999038" cy="3952729"/>
          </a:xfrm>
          <a:prstGeom prst="rect">
            <a:avLst/>
          </a:prstGeom>
        </p:spPr>
      </p:pic>
      <p:sp>
        <p:nvSpPr>
          <p:cNvPr id="4" name="Content Placeholder 3">
            <a:extLst>
              <a:ext uri="{FF2B5EF4-FFF2-40B4-BE49-F238E27FC236}">
                <a16:creationId xmlns="" xmlns:a16="http://schemas.microsoft.com/office/drawing/2014/main" id="{E7F0DA45-A717-4869-8501-AE3BEE6F8557}"/>
              </a:ext>
            </a:extLst>
          </p:cNvPr>
          <p:cNvSpPr>
            <a:spLocks noGrp="1"/>
          </p:cNvSpPr>
          <p:nvPr>
            <p:ph sz="quarter" idx="2"/>
          </p:nvPr>
        </p:nvSpPr>
        <p:spPr/>
        <p:txBody>
          <a:bodyPr/>
          <a:lstStyle/>
          <a:p>
            <a:pPr algn="just" rtl="1"/>
            <a:r>
              <a:rPr lang="ar-JO" dirty="0"/>
              <a:t>السمنة </a:t>
            </a:r>
            <a:r>
              <a:rPr lang="ar-JO" dirty="0" smtClean="0"/>
              <a:t>مرض </a:t>
            </a:r>
            <a:r>
              <a:rPr lang="ar-JO" dirty="0"/>
              <a:t>تزيد فيه كمية دهون الجسم زيادة مفرطة. </a:t>
            </a:r>
            <a:r>
              <a:rPr lang="ar-JO" dirty="0" smtClean="0"/>
              <a:t>السمنة </a:t>
            </a:r>
            <a:r>
              <a:rPr lang="ar-JO" dirty="0"/>
              <a:t>ليست مجرد مصدر قلق بشأن المظهر </a:t>
            </a:r>
            <a:r>
              <a:rPr lang="ar-JO" dirty="0" smtClean="0"/>
              <a:t>الجمالي</a:t>
            </a:r>
            <a:r>
              <a:rPr lang="en-US" dirty="0" smtClean="0"/>
              <a:t>;</a:t>
            </a:r>
            <a:r>
              <a:rPr lang="ar-JO" dirty="0" smtClean="0"/>
              <a:t> بل </a:t>
            </a:r>
            <a:r>
              <a:rPr lang="ar-JO" dirty="0"/>
              <a:t>إنها مشكلة طبية تزيد من عوامل خطر الإصابة بأمراض ومشكلات صحية </a:t>
            </a:r>
            <a:r>
              <a:rPr lang="ar-JO" dirty="0" smtClean="0"/>
              <a:t>أخرى</a:t>
            </a:r>
            <a:r>
              <a:rPr lang="en-US" dirty="0" smtClean="0"/>
              <a:t>.</a:t>
            </a:r>
            <a:endParaRPr lang="en-US" dirty="0"/>
          </a:p>
          <a:p>
            <a:pPr algn="r"/>
            <a:endParaRPr lang="en-US" dirty="0"/>
          </a:p>
        </p:txBody>
      </p:sp>
    </p:spTree>
    <p:extLst>
      <p:ext uri="{BB962C8B-B14F-4D97-AF65-F5344CB8AC3E}">
        <p14:creationId xmlns="" xmlns:p14="http://schemas.microsoft.com/office/powerpoint/2010/main" val="1014475729"/>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5AFC20-377B-4C17-B88F-A7E8CCE0AA4C}"/>
              </a:ext>
            </a:extLst>
          </p:cNvPr>
          <p:cNvSpPr>
            <a:spLocks noGrp="1"/>
          </p:cNvSpPr>
          <p:nvPr>
            <p:ph type="title"/>
          </p:nvPr>
        </p:nvSpPr>
        <p:spPr/>
        <p:txBody>
          <a:bodyPr/>
          <a:lstStyle/>
          <a:p>
            <a:pPr algn="ctr"/>
            <a:r>
              <a:rPr lang="ar-JO" dirty="0"/>
              <a:t>أ</a:t>
            </a:r>
            <a:r>
              <a:rPr lang="ar-JO" dirty="0" smtClean="0"/>
              <a:t>سباب </a:t>
            </a:r>
            <a:r>
              <a:rPr lang="ar-JO" dirty="0" smtClean="0"/>
              <a:t>الإصابة بالسمنة </a:t>
            </a:r>
            <a:r>
              <a:rPr lang="ar-JO" dirty="0" smtClean="0"/>
              <a:t>المفرطة</a:t>
            </a:r>
            <a:endParaRPr lang="en-US" dirty="0"/>
          </a:p>
        </p:txBody>
      </p:sp>
      <p:sp>
        <p:nvSpPr>
          <p:cNvPr id="4" name="Content Placeholder 3">
            <a:extLst>
              <a:ext uri="{FF2B5EF4-FFF2-40B4-BE49-F238E27FC236}">
                <a16:creationId xmlns="" xmlns:a16="http://schemas.microsoft.com/office/drawing/2014/main" id="{F57D996D-1954-4AEF-966C-AAD629A9ADD9}"/>
              </a:ext>
            </a:extLst>
          </p:cNvPr>
          <p:cNvSpPr>
            <a:spLocks noGrp="1"/>
          </p:cNvSpPr>
          <p:nvPr>
            <p:ph sz="quarter" idx="1"/>
          </p:nvPr>
        </p:nvSpPr>
        <p:spPr/>
        <p:txBody>
          <a:bodyPr>
            <a:normAutofit/>
          </a:bodyPr>
          <a:lstStyle/>
          <a:p>
            <a:pPr marL="0" indent="0" algn="ctr">
              <a:buNone/>
            </a:pPr>
            <a:r>
              <a:rPr lang="ar-JO" b="1" dirty="0">
                <a:solidFill>
                  <a:srgbClr val="FF0000"/>
                </a:solidFill>
              </a:rPr>
              <a:t>العامل </a:t>
            </a:r>
            <a:r>
              <a:rPr lang="ar-JO" b="1" dirty="0" smtClean="0">
                <a:solidFill>
                  <a:srgbClr val="FF0000"/>
                </a:solidFill>
              </a:rPr>
              <a:t>الوراثي:</a:t>
            </a:r>
            <a:endParaRPr lang="en-US" b="1" dirty="0">
              <a:solidFill>
                <a:srgbClr val="FF0000"/>
              </a:solidFill>
            </a:endParaRPr>
          </a:p>
          <a:p>
            <a:pPr marL="0" indent="0" algn="just">
              <a:buNone/>
            </a:pPr>
            <a:r>
              <a:rPr lang="ar-JO" dirty="0"/>
              <a:t>يعد العامل الوراثي من أهم الأسباب التي تصيب الإنسان بالسمنة، والناتج عن وجود تاريخ عائلي لمرض السمنة تبعا لانتقال الجينات ما يتسبب في </a:t>
            </a:r>
            <a:r>
              <a:rPr lang="ar-JO" dirty="0" smtClean="0"/>
              <a:t>زيادة الوزن</a:t>
            </a:r>
            <a:r>
              <a:rPr lang="ar-JO" sz="3200" dirty="0" smtClean="0"/>
              <a:t>.                                  </a:t>
            </a:r>
            <a:endParaRPr lang="ar-JO" sz="3200" dirty="0"/>
          </a:p>
          <a:p>
            <a:pPr marL="0" indent="0">
              <a:buNone/>
            </a:pPr>
            <a:r>
              <a:rPr lang="ar-JO" dirty="0"/>
              <a:t/>
            </a:r>
            <a:br>
              <a:rPr lang="ar-JO" dirty="0"/>
            </a:br>
            <a:endParaRPr lang="ar-JO" b="1" dirty="0"/>
          </a:p>
        </p:txBody>
      </p:sp>
      <p:sp>
        <p:nvSpPr>
          <p:cNvPr id="5" name="Content Placeholder 4">
            <a:extLst>
              <a:ext uri="{FF2B5EF4-FFF2-40B4-BE49-F238E27FC236}">
                <a16:creationId xmlns="" xmlns:a16="http://schemas.microsoft.com/office/drawing/2014/main" id="{3D1C1C43-EC60-4AEB-85B1-3F50078FA441}"/>
              </a:ext>
            </a:extLst>
          </p:cNvPr>
          <p:cNvSpPr>
            <a:spLocks noGrp="1"/>
          </p:cNvSpPr>
          <p:nvPr>
            <p:ph sz="quarter" idx="2"/>
          </p:nvPr>
        </p:nvSpPr>
        <p:spPr/>
        <p:txBody>
          <a:bodyPr>
            <a:normAutofit/>
          </a:bodyPr>
          <a:lstStyle/>
          <a:p>
            <a:pPr marL="0" indent="0" algn="ctr">
              <a:buNone/>
            </a:pPr>
            <a:r>
              <a:rPr lang="ar-JO" b="1" dirty="0">
                <a:solidFill>
                  <a:srgbClr val="FF0000"/>
                </a:solidFill>
              </a:rPr>
              <a:t> كثرة تناول الأطعمة المصنعة والسكريات</a:t>
            </a:r>
            <a:r>
              <a:rPr lang="en-US" b="1" dirty="0">
                <a:solidFill>
                  <a:srgbClr val="FF0000"/>
                </a:solidFill>
              </a:rPr>
              <a:t> </a:t>
            </a:r>
            <a:r>
              <a:rPr lang="ar-JO" b="1" dirty="0" smtClean="0">
                <a:solidFill>
                  <a:srgbClr val="FF0000"/>
                </a:solidFill>
              </a:rPr>
              <a:t>والنشويات:</a:t>
            </a:r>
            <a:endParaRPr lang="en-US" b="1" dirty="0">
              <a:solidFill>
                <a:srgbClr val="FF0000"/>
              </a:solidFill>
            </a:endParaRPr>
          </a:p>
          <a:p>
            <a:pPr marL="0" indent="0" algn="just">
              <a:buNone/>
            </a:pPr>
            <a:r>
              <a:rPr lang="ar-JO" dirty="0"/>
              <a:t>تناول الأطعمة المصنعة التي تحتوي على نسبة عالية من الدهون المشبعة، وتناول الحلويات والسكريات والإفراط في تناول النشويات مثل الأرز والمعكرونة بشكل كبير يساعد على زيادة الوزن والإصابة بالسمنة، كما أن تناول المشروبات الغازية والإفراط بها يزيد من </a:t>
            </a:r>
            <a:r>
              <a:rPr lang="ar-JO" dirty="0" smtClean="0"/>
              <a:t>مخاطر الإصابة بالسمنة</a:t>
            </a:r>
            <a:r>
              <a:rPr lang="ar-JO" dirty="0"/>
              <a:t>.</a:t>
            </a:r>
            <a:r>
              <a:rPr lang="ar-JO" dirty="0">
                <a:solidFill>
                  <a:srgbClr val="FF0000"/>
                </a:solidFill>
              </a:rPr>
              <a:t/>
            </a:r>
            <a:br>
              <a:rPr lang="ar-JO" dirty="0">
                <a:solidFill>
                  <a:srgbClr val="FF0000"/>
                </a:solidFill>
              </a:rPr>
            </a:br>
            <a:endParaRPr lang="ar-JO" b="1" dirty="0">
              <a:solidFill>
                <a:srgbClr val="FF0000"/>
              </a:solidFill>
            </a:endParaRPr>
          </a:p>
          <a:p>
            <a:endParaRPr lang="en-US" dirty="0"/>
          </a:p>
        </p:txBody>
      </p:sp>
      <p:pic>
        <p:nvPicPr>
          <p:cNvPr id="6" name="Picture 5">
            <a:extLst>
              <a:ext uri="{FF2B5EF4-FFF2-40B4-BE49-F238E27FC236}">
                <a16:creationId xmlns="" xmlns:a16="http://schemas.microsoft.com/office/drawing/2014/main" id="{ED69A7F0-1D73-41A9-9CB3-8E6F475EED1A}"/>
              </a:ext>
            </a:extLst>
          </p:cNvPr>
          <p:cNvPicPr>
            <a:picLocks noChangeAspect="1"/>
          </p:cNvPicPr>
          <p:nvPr/>
        </p:nvPicPr>
        <p:blipFill>
          <a:blip r:embed="rId2" cstate="print"/>
          <a:stretch>
            <a:fillRect/>
          </a:stretch>
        </p:blipFill>
        <p:spPr>
          <a:xfrm>
            <a:off x="2052131" y="4019130"/>
            <a:ext cx="2985961" cy="2110154"/>
          </a:xfrm>
          <a:prstGeom prst="rect">
            <a:avLst/>
          </a:prstGeom>
        </p:spPr>
      </p:pic>
      <p:pic>
        <p:nvPicPr>
          <p:cNvPr id="7" name="Picture 6">
            <a:extLst>
              <a:ext uri="{FF2B5EF4-FFF2-40B4-BE49-F238E27FC236}">
                <a16:creationId xmlns="" xmlns:a16="http://schemas.microsoft.com/office/drawing/2014/main" id="{C5522282-B553-46D2-BE3B-8F42FDC4F0C3}"/>
              </a:ext>
            </a:extLst>
          </p:cNvPr>
          <p:cNvPicPr>
            <a:picLocks noChangeAspect="1"/>
          </p:cNvPicPr>
          <p:nvPr/>
        </p:nvPicPr>
        <p:blipFill>
          <a:blip r:embed="rId3"/>
          <a:stretch>
            <a:fillRect/>
          </a:stretch>
        </p:blipFill>
        <p:spPr>
          <a:xfrm>
            <a:off x="9790996" y="201499"/>
            <a:ext cx="2154259" cy="1206385"/>
          </a:xfrm>
          <a:prstGeom prst="rect">
            <a:avLst/>
          </a:prstGeom>
        </p:spPr>
      </p:pic>
    </p:spTree>
    <p:extLst>
      <p:ext uri="{BB962C8B-B14F-4D97-AF65-F5344CB8AC3E}">
        <p14:creationId xmlns="" xmlns:p14="http://schemas.microsoft.com/office/powerpoint/2010/main" val="699941375"/>
      </p:ext>
    </p:extLst>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BC9FEE-E543-4993-889B-091BEC48A439}"/>
              </a:ext>
            </a:extLst>
          </p:cNvPr>
          <p:cNvSpPr>
            <a:spLocks noGrp="1"/>
          </p:cNvSpPr>
          <p:nvPr>
            <p:ph type="title"/>
          </p:nvPr>
        </p:nvSpPr>
        <p:spPr/>
        <p:txBody>
          <a:bodyPr/>
          <a:lstStyle/>
          <a:p>
            <a:endParaRPr lang="en-US"/>
          </a:p>
        </p:txBody>
      </p:sp>
      <p:sp>
        <p:nvSpPr>
          <p:cNvPr id="3" name="Content Placeholder 2">
            <a:extLst>
              <a:ext uri="{FF2B5EF4-FFF2-40B4-BE49-F238E27FC236}">
                <a16:creationId xmlns="" xmlns:a16="http://schemas.microsoft.com/office/drawing/2014/main" id="{A0BB6FA7-7669-4DA0-A1BA-0EFFE6F4BBA3}"/>
              </a:ext>
            </a:extLst>
          </p:cNvPr>
          <p:cNvSpPr>
            <a:spLocks noGrp="1"/>
          </p:cNvSpPr>
          <p:nvPr>
            <p:ph sz="quarter" idx="1"/>
          </p:nvPr>
        </p:nvSpPr>
        <p:spPr/>
        <p:txBody>
          <a:bodyPr/>
          <a:lstStyle/>
          <a:p>
            <a:pPr marL="0" indent="0" algn="ctr">
              <a:buNone/>
            </a:pPr>
            <a:r>
              <a:rPr lang="ar-JO" b="1" dirty="0">
                <a:solidFill>
                  <a:srgbClr val="FF0000"/>
                </a:solidFill>
              </a:rPr>
              <a:t>تناول بعض </a:t>
            </a:r>
            <a:r>
              <a:rPr lang="ar-JO" b="1" dirty="0" smtClean="0">
                <a:solidFill>
                  <a:srgbClr val="FF0000"/>
                </a:solidFill>
              </a:rPr>
              <a:t>الأدوية:</a:t>
            </a:r>
            <a:endParaRPr lang="ar-JO" b="1" dirty="0">
              <a:solidFill>
                <a:srgbClr val="FF0000"/>
              </a:solidFill>
            </a:endParaRPr>
          </a:p>
          <a:p>
            <a:pPr marL="0" indent="0" algn="just">
              <a:buNone/>
            </a:pPr>
            <a:r>
              <a:rPr lang="ar-JO" dirty="0"/>
              <a:t>يوجد أنواع من الأدوية </a:t>
            </a:r>
            <a:r>
              <a:rPr lang="ar-JO" dirty="0" smtClean="0"/>
              <a:t>كالمضاد </a:t>
            </a:r>
            <a:r>
              <a:rPr lang="ar-JO" dirty="0"/>
              <a:t>للاكتئاب تساعد على تغيير وظائف الجسم والدماغ؛ ما يزيد من شهية الإنسان وهذا بدوره يصيبه بالسمنة والزيادة الواضحة في الوزن</a:t>
            </a:r>
            <a:r>
              <a:rPr lang="ar-JO" dirty="0" smtClean="0"/>
              <a:t>.                                           </a:t>
            </a:r>
            <a:endParaRPr lang="en-US" dirty="0"/>
          </a:p>
          <a:p>
            <a:pPr marL="0" indent="0" algn="ctr">
              <a:buNone/>
            </a:pPr>
            <a:endParaRPr lang="en-US" dirty="0"/>
          </a:p>
        </p:txBody>
      </p:sp>
      <p:sp>
        <p:nvSpPr>
          <p:cNvPr id="4" name="Content Placeholder 3">
            <a:extLst>
              <a:ext uri="{FF2B5EF4-FFF2-40B4-BE49-F238E27FC236}">
                <a16:creationId xmlns="" xmlns:a16="http://schemas.microsoft.com/office/drawing/2014/main" id="{8079CEBA-2C2D-4A9F-9458-ED49A05A081E}"/>
              </a:ext>
            </a:extLst>
          </p:cNvPr>
          <p:cNvSpPr>
            <a:spLocks noGrp="1"/>
          </p:cNvSpPr>
          <p:nvPr>
            <p:ph sz="quarter" idx="2"/>
          </p:nvPr>
        </p:nvSpPr>
        <p:spPr/>
        <p:txBody>
          <a:bodyPr/>
          <a:lstStyle/>
          <a:p>
            <a:pPr marL="0" indent="0" algn="ctr">
              <a:buNone/>
            </a:pPr>
            <a:r>
              <a:rPr lang="ar-JO" b="1" dirty="0">
                <a:solidFill>
                  <a:srgbClr val="FF0000"/>
                </a:solidFill>
              </a:rPr>
              <a:t>عدم ممارسة </a:t>
            </a:r>
            <a:r>
              <a:rPr lang="ar-JO" b="1" dirty="0" smtClean="0">
                <a:solidFill>
                  <a:srgbClr val="FF0000"/>
                </a:solidFill>
              </a:rPr>
              <a:t>الرياضة:</a:t>
            </a:r>
            <a:endParaRPr lang="ar-JO" b="1" dirty="0">
              <a:solidFill>
                <a:srgbClr val="FF0000"/>
              </a:solidFill>
            </a:endParaRPr>
          </a:p>
          <a:p>
            <a:pPr marL="0" indent="0" algn="just">
              <a:buNone/>
            </a:pPr>
            <a:r>
              <a:rPr lang="ar-JO" dirty="0"/>
              <a:t>إن عدم ممارسة أي نوع من أنواع الرياضة والإصابة بالكسل والخمول يؤدي إلى زيادة الوزن والسمنة، وعلى العكس فإن ممارسة أي نوع من النشاط البدني له دور في تنظيم معدل الأنسولين بالجسم، ما يقلل من زيادة الوزن حيث إن مستوى الأنسولين وعدم استقراره له دور في الإصابة بالسمنة</a:t>
            </a:r>
            <a:r>
              <a:rPr lang="ar-JO" dirty="0" smtClean="0"/>
              <a:t>.                           </a:t>
            </a:r>
            <a:endParaRPr lang="en-US" dirty="0">
              <a:solidFill>
                <a:srgbClr val="FF0000"/>
              </a:solidFill>
            </a:endParaRPr>
          </a:p>
        </p:txBody>
      </p:sp>
      <p:pic>
        <p:nvPicPr>
          <p:cNvPr id="6" name="Picture 5">
            <a:extLst>
              <a:ext uri="{FF2B5EF4-FFF2-40B4-BE49-F238E27FC236}">
                <a16:creationId xmlns="" xmlns:a16="http://schemas.microsoft.com/office/drawing/2014/main" id="{BE3CFB73-3F92-4E62-A651-726CDD9D8D08}"/>
              </a:ext>
            </a:extLst>
          </p:cNvPr>
          <p:cNvPicPr>
            <a:picLocks noChangeAspect="1"/>
          </p:cNvPicPr>
          <p:nvPr/>
        </p:nvPicPr>
        <p:blipFill>
          <a:blip r:embed="rId2" cstate="print"/>
          <a:stretch>
            <a:fillRect/>
          </a:stretch>
        </p:blipFill>
        <p:spPr>
          <a:xfrm>
            <a:off x="9971312" y="149249"/>
            <a:ext cx="1875910" cy="1406933"/>
          </a:xfrm>
          <a:prstGeom prst="rect">
            <a:avLst/>
          </a:prstGeom>
        </p:spPr>
      </p:pic>
      <p:pic>
        <p:nvPicPr>
          <p:cNvPr id="7" name="Picture 6">
            <a:extLst>
              <a:ext uri="{FF2B5EF4-FFF2-40B4-BE49-F238E27FC236}">
                <a16:creationId xmlns="" xmlns:a16="http://schemas.microsoft.com/office/drawing/2014/main" id="{064FEBBD-93D0-4643-9512-F9AB4AC0806E}"/>
              </a:ext>
            </a:extLst>
          </p:cNvPr>
          <p:cNvPicPr>
            <a:picLocks noChangeAspect="1"/>
          </p:cNvPicPr>
          <p:nvPr/>
        </p:nvPicPr>
        <p:blipFill>
          <a:blip r:embed="rId3"/>
          <a:stretch>
            <a:fillRect/>
          </a:stretch>
        </p:blipFill>
        <p:spPr>
          <a:xfrm>
            <a:off x="2043236" y="3945539"/>
            <a:ext cx="3652474" cy="1908712"/>
          </a:xfrm>
          <a:prstGeom prst="rect">
            <a:avLst/>
          </a:prstGeom>
        </p:spPr>
      </p:pic>
    </p:spTree>
    <p:extLst>
      <p:ext uri="{BB962C8B-B14F-4D97-AF65-F5344CB8AC3E}">
        <p14:creationId xmlns="" xmlns:p14="http://schemas.microsoft.com/office/powerpoint/2010/main" val="1779617290"/>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C144FD5-68BD-412A-86E3-E948494A2629}"/>
              </a:ext>
            </a:extLst>
          </p:cNvPr>
          <p:cNvSpPr>
            <a:spLocks noGrp="1"/>
          </p:cNvSpPr>
          <p:nvPr>
            <p:ph type="title"/>
          </p:nvPr>
        </p:nvSpPr>
        <p:spPr/>
        <p:txBody>
          <a:bodyPr>
            <a:normAutofit/>
          </a:bodyPr>
          <a:lstStyle/>
          <a:p>
            <a:pPr algn="ctr"/>
            <a:r>
              <a:rPr lang="ar-JO" b="1" dirty="0"/>
              <a:t>أضرار السمنة(بشكل عام)</a:t>
            </a:r>
            <a:endParaRPr lang="en-US" dirty="0"/>
          </a:p>
        </p:txBody>
      </p:sp>
      <p:sp>
        <p:nvSpPr>
          <p:cNvPr id="5" name="Content Placeholder 4">
            <a:extLst>
              <a:ext uri="{FF2B5EF4-FFF2-40B4-BE49-F238E27FC236}">
                <a16:creationId xmlns="" xmlns:a16="http://schemas.microsoft.com/office/drawing/2014/main" id="{A64021D6-E0C9-4E69-A2C3-065B4B2E5449}"/>
              </a:ext>
            </a:extLst>
          </p:cNvPr>
          <p:cNvSpPr>
            <a:spLocks noGrp="1"/>
          </p:cNvSpPr>
          <p:nvPr>
            <p:ph sz="quarter" idx="1"/>
          </p:nvPr>
        </p:nvSpPr>
        <p:spPr/>
        <p:txBody>
          <a:bodyPr>
            <a:normAutofit/>
          </a:bodyPr>
          <a:lstStyle/>
          <a:p>
            <a:pPr algn="just" rtl="1"/>
            <a:r>
              <a:rPr lang="ar-JO" dirty="0"/>
              <a:t>من أكثر </a:t>
            </a:r>
            <a:r>
              <a:rPr lang="ar-JO" dirty="0" smtClean="0"/>
              <a:t>أضرار شيوعا </a:t>
            </a:r>
            <a:r>
              <a:rPr lang="ar-JO" dirty="0"/>
              <a:t>مرض السكري من النوع الثاني، بسبب تراكم كثير من الدهون بالجسم والكوليسترول الضار، ما يصيب الأنسولين بالدم بالخلل.</a:t>
            </a:r>
          </a:p>
          <a:p>
            <a:pPr algn="just" rtl="1"/>
            <a:r>
              <a:rPr lang="ar-JO" dirty="0"/>
              <a:t>الارتفاع في معدل ضغط الدم الذي قد ينتج عنه التعرض للسكتة الدماغية.</a:t>
            </a:r>
          </a:p>
          <a:p>
            <a:pPr algn="just" rtl="1"/>
            <a:r>
              <a:rPr lang="ar-JO" dirty="0"/>
              <a:t>التعرض </a:t>
            </a:r>
            <a:r>
              <a:rPr lang="ar-JO" dirty="0" smtClean="0"/>
              <a:t>إلى الإصابة بالنوبات القلبية.</a:t>
            </a:r>
            <a:endParaRPr lang="ar-JO" dirty="0"/>
          </a:p>
          <a:p>
            <a:pPr algn="just" rtl="1"/>
            <a:r>
              <a:rPr lang="ar-JO" dirty="0"/>
              <a:t>التسبب في الإصابة بالأمراض السرطانية والأورام الخبيثة التي تصيب خلايا الجسم.</a:t>
            </a:r>
          </a:p>
          <a:p>
            <a:pPr algn="just" rtl="1"/>
            <a:r>
              <a:rPr lang="ar-JO" dirty="0"/>
              <a:t>تزيد السمنة من فرصة الإصابة بحصوات المرارة ومشكلات الكبد والكلى.</a:t>
            </a:r>
          </a:p>
          <a:p>
            <a:pPr algn="just" rtl="1"/>
            <a:r>
              <a:rPr lang="ar-JO" dirty="0"/>
              <a:t>التعرض إلى الضغط العصبي والتوتر المستمر والاكتئاب.</a:t>
            </a:r>
          </a:p>
          <a:p>
            <a:pPr marL="0" indent="0">
              <a:buNone/>
            </a:pPr>
            <a:r>
              <a:rPr lang="ar-JO" dirty="0"/>
              <a:t/>
            </a:r>
            <a:br>
              <a:rPr lang="ar-JO" dirty="0"/>
            </a:br>
            <a:endParaRPr lang="en-US" dirty="0"/>
          </a:p>
        </p:txBody>
      </p:sp>
    </p:spTree>
    <p:extLst>
      <p:ext uri="{BB962C8B-B14F-4D97-AF65-F5344CB8AC3E}">
        <p14:creationId xmlns="" xmlns:p14="http://schemas.microsoft.com/office/powerpoint/2010/main" val="3459581426"/>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76EBFB-25E8-4573-8448-2B6D413C5960}"/>
              </a:ext>
            </a:extLst>
          </p:cNvPr>
          <p:cNvSpPr>
            <a:spLocks noGrp="1"/>
          </p:cNvSpPr>
          <p:nvPr>
            <p:ph type="title"/>
          </p:nvPr>
        </p:nvSpPr>
        <p:spPr/>
        <p:txBody>
          <a:bodyPr/>
          <a:lstStyle/>
          <a:p>
            <a:pPr algn="ctr"/>
            <a:r>
              <a:rPr lang="ar-JO" b="1" dirty="0"/>
              <a:t>تأثير مرض السمنة على أجهزة الجسم:</a:t>
            </a:r>
            <a:endParaRPr lang="en-US" dirty="0"/>
          </a:p>
        </p:txBody>
      </p:sp>
      <p:sp>
        <p:nvSpPr>
          <p:cNvPr id="3" name="Content Placeholder 2">
            <a:extLst>
              <a:ext uri="{FF2B5EF4-FFF2-40B4-BE49-F238E27FC236}">
                <a16:creationId xmlns="" xmlns:a16="http://schemas.microsoft.com/office/drawing/2014/main" id="{9CF53424-15FD-424C-8D28-A52C9E749C06}"/>
              </a:ext>
            </a:extLst>
          </p:cNvPr>
          <p:cNvSpPr>
            <a:spLocks noGrp="1"/>
          </p:cNvSpPr>
          <p:nvPr>
            <p:ph sz="quarter" idx="1"/>
          </p:nvPr>
        </p:nvSpPr>
        <p:spPr/>
        <p:txBody>
          <a:bodyPr>
            <a:normAutofit fontScale="92500" lnSpcReduction="10000"/>
          </a:bodyPr>
          <a:lstStyle/>
          <a:p>
            <a:pPr marL="0" indent="0" algn="ctr" rtl="1">
              <a:buNone/>
            </a:pPr>
            <a:r>
              <a:rPr lang="ar-JO" b="1" dirty="0">
                <a:solidFill>
                  <a:srgbClr val="FF0000"/>
                </a:solidFill>
              </a:rPr>
              <a:t>الجهاز </a:t>
            </a:r>
            <a:r>
              <a:rPr lang="ar-JO" b="1" dirty="0" smtClean="0">
                <a:solidFill>
                  <a:srgbClr val="FF0000"/>
                </a:solidFill>
              </a:rPr>
              <a:t>العصبي: </a:t>
            </a:r>
            <a:endParaRPr lang="ar-JO" b="1" dirty="0">
              <a:solidFill>
                <a:srgbClr val="FF0000"/>
              </a:solidFill>
            </a:endParaRPr>
          </a:p>
          <a:p>
            <a:pPr marL="0" indent="0" algn="just" rtl="1">
              <a:buNone/>
            </a:pPr>
            <a:r>
              <a:rPr lang="ar-JO" sz="3000" dirty="0" smtClean="0"/>
              <a:t>تؤدي </a:t>
            </a:r>
            <a:r>
              <a:rPr lang="ar-JO" sz="3000" dirty="0"/>
              <a:t>زيادة الوزن أو السمنة إلى زيادة خطر الإصابة بالسكتة الدماغية بشكل كبير، والتي تحدث عندما يتوقف تدفق الدم إلى الدماغ</a:t>
            </a:r>
            <a:r>
              <a:rPr lang="ar-JO" sz="3000" dirty="0" smtClean="0"/>
              <a:t>.</a:t>
            </a:r>
          </a:p>
          <a:p>
            <a:pPr marL="0" indent="0">
              <a:buNone/>
            </a:pPr>
            <a:r>
              <a:rPr lang="ar-JO" b="1" dirty="0" smtClean="0"/>
              <a:t/>
            </a:r>
            <a:br>
              <a:rPr lang="ar-JO" b="1" dirty="0" smtClean="0"/>
            </a:br>
            <a:r>
              <a:rPr lang="ar-JO" dirty="0" smtClean="0"/>
              <a:t/>
            </a:r>
            <a:br>
              <a:rPr lang="ar-JO" dirty="0" smtClean="0"/>
            </a:br>
            <a:r>
              <a:rPr lang="ar-JO" b="1" dirty="0" smtClean="0"/>
              <a:t/>
            </a:r>
            <a:br>
              <a:rPr lang="ar-JO" b="1" dirty="0" smtClean="0"/>
            </a:br>
            <a:endParaRPr lang="ar-JO" b="1" dirty="0" smtClean="0"/>
          </a:p>
          <a:p>
            <a:pPr marL="0" indent="0">
              <a:buNone/>
            </a:pPr>
            <a:r>
              <a:rPr lang="ar-JO" b="1" dirty="0"/>
              <a:t/>
            </a:r>
            <a:br>
              <a:rPr lang="ar-JO" b="1" dirty="0"/>
            </a:br>
            <a:endParaRPr lang="ar-JO" b="1" dirty="0"/>
          </a:p>
          <a:p>
            <a:endParaRPr lang="en-US" dirty="0"/>
          </a:p>
        </p:txBody>
      </p:sp>
      <p:sp>
        <p:nvSpPr>
          <p:cNvPr id="4" name="Content Placeholder 3">
            <a:extLst>
              <a:ext uri="{FF2B5EF4-FFF2-40B4-BE49-F238E27FC236}">
                <a16:creationId xmlns="" xmlns:a16="http://schemas.microsoft.com/office/drawing/2014/main" id="{99738A5E-D746-44A1-A0A9-1E69AB116053}"/>
              </a:ext>
            </a:extLst>
          </p:cNvPr>
          <p:cNvSpPr>
            <a:spLocks noGrp="1"/>
          </p:cNvSpPr>
          <p:nvPr>
            <p:ph sz="quarter" idx="2"/>
          </p:nvPr>
        </p:nvSpPr>
        <p:spPr/>
        <p:txBody>
          <a:bodyPr>
            <a:normAutofit fontScale="92500" lnSpcReduction="10000"/>
          </a:bodyPr>
          <a:lstStyle/>
          <a:p>
            <a:pPr algn="ctr" rtl="1">
              <a:buNone/>
            </a:pPr>
            <a:r>
              <a:rPr lang="ar-JO" b="1" dirty="0" smtClean="0">
                <a:solidFill>
                  <a:srgbClr val="FF0000"/>
                </a:solidFill>
              </a:rPr>
              <a:t>الجهاز التنفسي:</a:t>
            </a:r>
            <a:r>
              <a:rPr lang="ar-JO" dirty="0">
                <a:solidFill>
                  <a:srgbClr val="FF0000"/>
                </a:solidFill>
              </a:rPr>
              <a:t/>
            </a:r>
            <a:br>
              <a:rPr lang="ar-JO" dirty="0">
                <a:solidFill>
                  <a:srgbClr val="FF0000"/>
                </a:solidFill>
              </a:rPr>
            </a:br>
            <a:endParaRPr lang="ar-JO" dirty="0" smtClean="0">
              <a:solidFill>
                <a:srgbClr val="FF0000"/>
              </a:solidFill>
            </a:endParaRPr>
          </a:p>
          <a:p>
            <a:pPr algn="just" rtl="1">
              <a:buNone/>
            </a:pPr>
            <a:r>
              <a:rPr lang="ar-JO" sz="3000" dirty="0" smtClean="0"/>
              <a:t>  يمكن </a:t>
            </a:r>
            <a:r>
              <a:rPr lang="ar-JO" sz="3000" dirty="0"/>
              <a:t>للدهون المخزنة حول الرقبة أن تجعل مجرى الهواء </a:t>
            </a:r>
            <a:r>
              <a:rPr lang="ar-JO" sz="3000" dirty="0" smtClean="0"/>
              <a:t>صغيرا جدا </a:t>
            </a:r>
            <a:r>
              <a:rPr lang="ar-JO" sz="3000" dirty="0"/>
              <a:t>، مما يجعل التنفس </a:t>
            </a:r>
            <a:r>
              <a:rPr lang="ar-JO" sz="3000" dirty="0" smtClean="0"/>
              <a:t>صعبا </a:t>
            </a:r>
            <a:r>
              <a:rPr lang="ar-JO" sz="3000" dirty="0"/>
              <a:t>في الليل، و تسمى هذه الحالة بانقطاع النفس النومي </a:t>
            </a:r>
            <a:r>
              <a:rPr lang="ar-JO" sz="3000" dirty="0" smtClean="0"/>
              <a:t>، اي انه قد </a:t>
            </a:r>
            <a:r>
              <a:rPr lang="ar-JO" sz="3000" dirty="0"/>
              <a:t>يتوقف </a:t>
            </a:r>
            <a:r>
              <a:rPr lang="ar-JO" sz="3000" dirty="0" smtClean="0"/>
              <a:t>التنفس </a:t>
            </a:r>
            <a:r>
              <a:rPr lang="ar-JO" sz="3000" dirty="0"/>
              <a:t>لفترات </a:t>
            </a:r>
            <a:r>
              <a:rPr lang="ar-JO" sz="3000" dirty="0" smtClean="0"/>
              <a:t>قصيرة أثناء النو</a:t>
            </a:r>
            <a:r>
              <a:rPr lang="ar-JO" sz="3500" dirty="0" smtClean="0"/>
              <a:t>م.</a:t>
            </a:r>
            <a:endParaRPr lang="ar-JO" sz="3500" dirty="0"/>
          </a:p>
          <a:p>
            <a:pPr algn="just" rtl="1">
              <a:buNone/>
            </a:pPr>
            <a:endParaRPr lang="ar-JO" b="1" dirty="0">
              <a:solidFill>
                <a:srgbClr val="FF0000"/>
              </a:solidFill>
            </a:endParaRPr>
          </a:p>
          <a:p>
            <a:endParaRPr lang="en-US" dirty="0"/>
          </a:p>
        </p:txBody>
      </p:sp>
      <p:pic>
        <p:nvPicPr>
          <p:cNvPr id="5" name="Picture 4" descr="قثصب.jpg"/>
          <p:cNvPicPr>
            <a:picLocks noChangeAspect="1"/>
          </p:cNvPicPr>
          <p:nvPr/>
        </p:nvPicPr>
        <p:blipFill>
          <a:blip r:embed="rId2"/>
          <a:stretch>
            <a:fillRect/>
          </a:stretch>
        </p:blipFill>
        <p:spPr>
          <a:xfrm>
            <a:off x="6937830" y="4714558"/>
            <a:ext cx="2747233" cy="1766078"/>
          </a:xfrm>
          <a:prstGeom prst="rect">
            <a:avLst/>
          </a:prstGeom>
        </p:spPr>
      </p:pic>
      <p:pic>
        <p:nvPicPr>
          <p:cNvPr id="6" name="Picture 5" descr="يغيع.png"/>
          <p:cNvPicPr>
            <a:picLocks noChangeAspect="1"/>
          </p:cNvPicPr>
          <p:nvPr/>
        </p:nvPicPr>
        <p:blipFill>
          <a:blip r:embed="rId3"/>
          <a:stretch>
            <a:fillRect/>
          </a:stretch>
        </p:blipFill>
        <p:spPr>
          <a:xfrm>
            <a:off x="1743738" y="3541487"/>
            <a:ext cx="2349966" cy="2917372"/>
          </a:xfrm>
          <a:prstGeom prst="rect">
            <a:avLst/>
          </a:prstGeom>
        </p:spPr>
      </p:pic>
    </p:spTree>
    <p:extLst>
      <p:ext uri="{BB962C8B-B14F-4D97-AF65-F5344CB8AC3E}">
        <p14:creationId xmlns="" xmlns:p14="http://schemas.microsoft.com/office/powerpoint/2010/main" val="474533629"/>
      </p:ext>
    </p:extLst>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Content Placeholder 3"/>
          <p:cNvSpPr>
            <a:spLocks noGrp="1"/>
          </p:cNvSpPr>
          <p:nvPr>
            <p:ph sz="quarter" idx="2"/>
          </p:nvPr>
        </p:nvSpPr>
        <p:spPr/>
        <p:txBody>
          <a:bodyPr/>
          <a:lstStyle/>
          <a:p>
            <a:pPr algn="ctr">
              <a:buNone/>
            </a:pPr>
            <a:r>
              <a:rPr lang="ar-JO" sz="2400" b="1" dirty="0" smtClean="0">
                <a:solidFill>
                  <a:srgbClr val="FF0000"/>
                </a:solidFill>
              </a:rPr>
              <a:t>جهاز الغدد الصماء</a:t>
            </a:r>
          </a:p>
          <a:p>
            <a:pPr algn="just" rtl="1"/>
            <a:r>
              <a:rPr lang="ar-JO" sz="2800" dirty="0" smtClean="0"/>
              <a:t>يمكن للسمنة أيضًا أن تجعل خلايا الجسم مقاومة للأنسولين،  فالأنسولين هو هرمون ينقل السكر من دمك إلى خلاياك ، حيث يتم استخدامه للطاقة.</a:t>
            </a:r>
          </a:p>
          <a:p>
            <a:pPr algn="ctr">
              <a:buNone/>
            </a:pPr>
            <a:endParaRPr lang="ar-JO" b="1" dirty="0" smtClean="0"/>
          </a:p>
        </p:txBody>
      </p:sp>
      <p:pic>
        <p:nvPicPr>
          <p:cNvPr id="1026" name="Picture 2" descr="ما هي الغدد الصماء - موضوع"/>
          <p:cNvPicPr>
            <a:picLocks noChangeAspect="1" noChangeArrowheads="1"/>
          </p:cNvPicPr>
          <p:nvPr/>
        </p:nvPicPr>
        <p:blipFill>
          <a:blip r:embed="rId2"/>
          <a:srcRect/>
          <a:stretch>
            <a:fillRect/>
          </a:stretch>
        </p:blipFill>
        <p:spPr bwMode="auto">
          <a:xfrm>
            <a:off x="910311" y="3287481"/>
            <a:ext cx="5940425" cy="2828774"/>
          </a:xfrm>
          <a:prstGeom prst="rect">
            <a:avLst/>
          </a:prstGeom>
          <a:noFill/>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DE0D67-7A56-4C60-8BDE-ACB40BA88357}"/>
              </a:ext>
            </a:extLst>
          </p:cNvPr>
          <p:cNvSpPr>
            <a:spLocks noGrp="1"/>
          </p:cNvSpPr>
          <p:nvPr>
            <p:ph type="title"/>
          </p:nvPr>
        </p:nvSpPr>
        <p:spPr/>
        <p:txBody>
          <a:bodyPr/>
          <a:lstStyle/>
          <a:p>
            <a:pPr algn="ctr"/>
            <a:r>
              <a:rPr lang="ar-JO" dirty="0"/>
              <a:t>حلول للسمنة</a:t>
            </a:r>
            <a:endParaRPr lang="en-US" dirty="0"/>
          </a:p>
        </p:txBody>
      </p:sp>
      <p:sp>
        <p:nvSpPr>
          <p:cNvPr id="4" name="Content Placeholder 3">
            <a:extLst>
              <a:ext uri="{FF2B5EF4-FFF2-40B4-BE49-F238E27FC236}">
                <a16:creationId xmlns="" xmlns:a16="http://schemas.microsoft.com/office/drawing/2014/main" id="{3F87D5BE-8D5D-495B-81CF-4FE4BE276D0B}"/>
              </a:ext>
            </a:extLst>
          </p:cNvPr>
          <p:cNvSpPr>
            <a:spLocks noGrp="1"/>
          </p:cNvSpPr>
          <p:nvPr>
            <p:ph sz="quarter" idx="1"/>
          </p:nvPr>
        </p:nvSpPr>
        <p:spPr/>
        <p:txBody>
          <a:bodyPr>
            <a:normAutofit/>
          </a:bodyPr>
          <a:lstStyle/>
          <a:p>
            <a:pPr algn="just" rtl="1"/>
            <a:r>
              <a:rPr lang="ar-JO" dirty="0"/>
              <a:t>تقليل كمّيّة السعرات الحرارية المأخوذة في </a:t>
            </a:r>
            <a:r>
              <a:rPr lang="ar-JO" dirty="0" smtClean="0"/>
              <a:t>اليوم.</a:t>
            </a:r>
            <a:endParaRPr lang="ar-JO" dirty="0"/>
          </a:p>
          <a:p>
            <a:pPr algn="just" rtl="1"/>
            <a:r>
              <a:rPr lang="ar-JO" dirty="0"/>
              <a:t>ممارسة الرياضة بشكل </a:t>
            </a:r>
            <a:r>
              <a:rPr lang="ar-JO" dirty="0" smtClean="0"/>
              <a:t>يومي.</a:t>
            </a:r>
          </a:p>
          <a:p>
            <a:pPr algn="just" rtl="1"/>
            <a:r>
              <a:rPr lang="ar-JO" dirty="0" smtClean="0"/>
              <a:t>الالتزام بحمية غذائية مناسبة.</a:t>
            </a:r>
            <a:endParaRPr lang="ar-JO" dirty="0"/>
          </a:p>
          <a:p>
            <a:pPr algn="just" rtl="1"/>
            <a:r>
              <a:rPr lang="ar-JO" dirty="0"/>
              <a:t>تجنّب شرب المشروبات الغازية بجميع </a:t>
            </a:r>
            <a:r>
              <a:rPr lang="ar-JO" dirty="0" smtClean="0"/>
              <a:t>أنواعها.</a:t>
            </a:r>
            <a:endParaRPr lang="ar-JO" dirty="0"/>
          </a:p>
          <a:p>
            <a:pPr algn="just" rtl="1"/>
            <a:r>
              <a:rPr lang="ar-JO" dirty="0" smtClean="0"/>
              <a:t> </a:t>
            </a:r>
            <a:r>
              <a:rPr lang="ar-JO" dirty="0"/>
              <a:t>أخذ قسط كافي من النوم، وعدم النوم مباشرة بعد </a:t>
            </a:r>
            <a:r>
              <a:rPr lang="ar-JO" dirty="0" smtClean="0"/>
              <a:t>تناول الطعام فهذا يعمل على تراكم الدهون في منطقة البطن.</a:t>
            </a:r>
            <a:endParaRPr lang="ar-JO" dirty="0"/>
          </a:p>
          <a:p>
            <a:pPr marL="0" indent="0" algn="just" rtl="1">
              <a:buNone/>
            </a:pPr>
            <a:endParaRPr lang="en-US" dirty="0"/>
          </a:p>
        </p:txBody>
      </p:sp>
    </p:spTree>
    <p:extLst>
      <p:ext uri="{BB962C8B-B14F-4D97-AF65-F5344CB8AC3E}">
        <p14:creationId xmlns="" xmlns:p14="http://schemas.microsoft.com/office/powerpoint/2010/main" val="685087580"/>
      </p:ext>
    </p:extLst>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288</TotalTime>
  <Words>493</Words>
  <Application>Microsoft Office PowerPoint</Application>
  <PresentationFormat>Custom</PresentationFormat>
  <Paragraphs>103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Equity</vt:lpstr>
      <vt:lpstr>مخاطر السمنة </vt:lpstr>
      <vt:lpstr>فيديو توضيحي:</vt:lpstr>
      <vt:lpstr>ما هي السمنة؟</vt:lpstr>
      <vt:lpstr>أسباب الإصابة بالسمنة المفرطة</vt:lpstr>
      <vt:lpstr>Slide 5</vt:lpstr>
      <vt:lpstr>أضرار السمنة(بشكل عام)</vt:lpstr>
      <vt:lpstr>تأثير مرض السمنة على أجهزة الجسم:</vt:lpstr>
      <vt:lpstr>Slide 8</vt:lpstr>
      <vt:lpstr>حلول للسمنة</vt:lpstr>
      <vt:lpstr>BMI = kg/m2</vt:lpstr>
      <vt:lpstr>Slide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السمنة</dc:title>
  <dc:creator>HANNA KAREEM ZABANEH</dc:creator>
  <cp:lastModifiedBy>Jessica</cp:lastModifiedBy>
  <cp:revision>36</cp:revision>
  <dcterms:created xsi:type="dcterms:W3CDTF">2023-05-05T10:48:36Z</dcterms:created>
  <dcterms:modified xsi:type="dcterms:W3CDTF">2023-05-07T16:45:01Z</dcterms:modified>
</cp:coreProperties>
</file>