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62949C8-EA1C-4A55-9D29-515AE44B01B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74BDC9-BCA1-4090-9749-F1C7850F8C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10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.gov.sa/awarenessplateform/ChronicDisease/Pages/Obesity.aspx" TargetMode="External"/><Relationship Id="rId2" Type="http://schemas.openxmlformats.org/officeDocument/2006/relationships/hyperlink" Target="https://www.mayoclinic.org/ar/diseases-conditions/obesity/symptoms-causes/syc-203757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yoclinic.org/ar/diseases-conditions/obesity/diagnosis-treatment/drc-20375749" TargetMode="External"/><Relationship Id="rId5" Type="http://schemas.openxmlformats.org/officeDocument/2006/relationships/hyperlink" Target="https://altibbi.com/%D9%85%D8%B5%D8%B7%D9%84%D8%AD%D8%A7%D8%AA-%D8%B7%D8%A8%D9%8A%D8%A9/%D8%AA%D8%BA%D8%B0%D9%8A%D8%A9/%D8%A7%D9%84%D8%B3%D9%85%D9%86%D8%A9" TargetMode="External"/><Relationship Id="rId4" Type="http://schemas.openxmlformats.org/officeDocument/2006/relationships/hyperlink" Target="https://www.who.int/ar/health-topics/obesit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4800" dirty="0" smtClean="0">
                <a:solidFill>
                  <a:schemeClr val="tx1"/>
                </a:solidFill>
              </a:rPr>
              <a:t>السمنة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tx1"/>
                </a:solidFill>
              </a:rPr>
              <a:t>عمل الطالبات: تانيا سمارة و جوان عبدلله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200" b="1" dirty="0"/>
              <a:t>ما هي السمنة؟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40924"/>
            <a:ext cx="11029615" cy="11462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400" dirty="0"/>
              <a:t> تراكم غير طبيعي أو مفرط للدهون على نحو يشكل خطراً على الصحة.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51" y="3912112"/>
            <a:ext cx="333647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200" b="1" dirty="0"/>
              <a:t>ما هي الاسباب السمنة؟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546050"/>
          </a:xfrm>
        </p:spPr>
        <p:txBody>
          <a:bodyPr>
            <a:normAutofit/>
          </a:bodyPr>
          <a:lstStyle/>
          <a:p>
            <a:pPr algn="r"/>
            <a:r>
              <a:rPr lang="ar-JO" sz="3200" dirty="0"/>
              <a:t>اختلال توازن الطاقة بين السعرات الحرارية التي تدخل الجسم والسعرات الحرارية التي يحرقها.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27" y="4038875"/>
            <a:ext cx="374936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200" b="1" dirty="0"/>
              <a:t>تأثير السمنة على اجهزة الجسم المختلفة؟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301352"/>
          </a:xfrm>
        </p:spPr>
        <p:txBody>
          <a:bodyPr>
            <a:normAutofit/>
          </a:bodyPr>
          <a:lstStyle/>
          <a:p>
            <a:pPr algn="r"/>
            <a:r>
              <a:rPr lang="ar-JO" sz="2400" dirty="0"/>
              <a:t>الأشخاص المصابون بالسمنة هم أكثر عرضة للإصابة بعدد من المشكلات الصحية الخطيرة، والتي تتضمّن ما يلي: مرض القلب والسكتات الدماغية. تجعلكَ السمنة أكثر عرضة للإصابة بارتفاع ضغط الدم، ومستويات الكوليسترول غير الطبيعية، والتي تُعَدُّ عوامل خطورة تتسبَّب في الإصابة بأمراض القلب والسكتات الدماغية.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75" y="4481849"/>
            <a:ext cx="3572566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ما هي انواع السمنة؟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/>
              <a:t>لسمنة من الدرجة الأولى، وفيها يكون مؤشر كتلة الجسم يتراوح ما بين 30 - 35</a:t>
            </a:r>
            <a:r>
              <a:rPr lang="ar-JO" dirty="0" smtClean="0"/>
              <a:t>.</a:t>
            </a:r>
          </a:p>
          <a:p>
            <a:pPr marL="0" indent="0" algn="r">
              <a:buNone/>
            </a:pPr>
            <a:endParaRPr lang="ar-JO" dirty="0"/>
          </a:p>
          <a:p>
            <a:pPr algn="r"/>
            <a:r>
              <a:rPr lang="ar-JO" dirty="0"/>
              <a:t>السمنة من الدرجة الثانية، وفيها يكون مؤشر كتلة الجسم يتراوح ما بين 35 - 40</a:t>
            </a:r>
            <a:r>
              <a:rPr lang="ar-JO" dirty="0" smtClean="0"/>
              <a:t>.</a:t>
            </a:r>
          </a:p>
          <a:p>
            <a:pPr marL="0" indent="0" algn="r">
              <a:buNone/>
            </a:pPr>
            <a:endParaRPr lang="ar-JO" dirty="0"/>
          </a:p>
          <a:p>
            <a:pPr algn="r"/>
            <a:endParaRPr lang="en-US" dirty="0" smtClean="0"/>
          </a:p>
          <a:p>
            <a:pPr algn="r"/>
            <a:r>
              <a:rPr lang="ar-JO" dirty="0" smtClean="0"/>
              <a:t>السمنة </a:t>
            </a:r>
            <a:r>
              <a:rPr lang="ar-JO" dirty="0"/>
              <a:t>من الدرجة الثالثة، والتي تعرف أيضاً باسم السمنة المفرطة، أو السمنة الشديدة، أو السمنة مرضية، وفيها يكون مؤشر كتلة الجسم </a:t>
            </a:r>
            <a:r>
              <a:rPr lang="ar-JO" dirty="0" smtClean="0"/>
              <a:t>يتجاوز الـ </a:t>
            </a:r>
          </a:p>
          <a:p>
            <a:pPr marL="0" indent="0" algn="r">
              <a:buNone/>
            </a:pPr>
            <a:r>
              <a:rPr lang="ar-JO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200" b="1" dirty="0"/>
              <a:t>ما هو علاج السمنة؟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580135"/>
          </a:xfrm>
        </p:spPr>
        <p:txBody>
          <a:bodyPr>
            <a:normAutofit/>
          </a:bodyPr>
          <a:lstStyle/>
          <a:p>
            <a:pPr algn="r"/>
            <a:r>
              <a:rPr lang="ar-JO" sz="2400" dirty="0" smtClean="0"/>
              <a:t>من </a:t>
            </a:r>
            <a:r>
              <a:rPr lang="ar-JO" sz="2400" dirty="0"/>
              <a:t>العوامل الأساسية لعلاج السمنة زيادة الأنشطة البدنية أو ممارسة التمارين </a:t>
            </a:r>
            <a:r>
              <a:rPr lang="ar-JO" sz="2400" dirty="0" smtClean="0"/>
              <a:t>الرياضية.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3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908218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5300" dirty="0" smtClean="0">
                <a:solidFill>
                  <a:schemeClr val="tx1"/>
                </a:solidFill>
              </a:rPr>
              <a:t>حسابة مؤشر </a:t>
            </a:r>
            <a:r>
              <a:rPr lang="ar-JO" sz="5300" dirty="0">
                <a:solidFill>
                  <a:schemeClr val="tx1"/>
                </a:solidFill>
              </a:rPr>
              <a:t>الكتلة الجسم</a:t>
            </a:r>
            <a:r>
              <a:rPr lang="ar-JO" sz="3600" dirty="0"/>
              <a:t/>
            </a:r>
            <a:br>
              <a:rPr lang="ar-JO" sz="3600" dirty="0"/>
            </a:br>
            <a:r>
              <a:rPr lang="ar-JO" sz="3600" dirty="0"/>
              <a:t>  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055315"/>
              </p:ext>
            </p:extLst>
          </p:nvPr>
        </p:nvGraphicFramePr>
        <p:xfrm>
          <a:off x="581192" y="2168346"/>
          <a:ext cx="10979912" cy="39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448"/>
                <a:gridCol w="2757488"/>
                <a:gridCol w="2757488"/>
                <a:gridCol w="2757488"/>
              </a:tblGrid>
              <a:tr h="987280"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اسم</a:t>
                      </a:r>
                      <a:r>
                        <a:rPr lang="ar-JO" sz="2800" baseline="0" dirty="0" smtClean="0"/>
                        <a:t> </a:t>
                      </a:r>
                      <a:r>
                        <a:rPr lang="ar-JO" sz="2800" baseline="0" dirty="0" smtClean="0"/>
                        <a:t>الشخصية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الكتلة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الطول</a:t>
                      </a:r>
                      <a:r>
                        <a:rPr lang="ar-JO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800" dirty="0" smtClean="0"/>
                        <a:t>مؤشر الكتلة الجسم</a:t>
                      </a:r>
                      <a:endParaRPr lang="en-US" sz="2800" dirty="0"/>
                    </a:p>
                  </a:txBody>
                  <a:tcPr/>
                </a:tc>
              </a:tr>
              <a:tr h="987280"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كريستيانو رونالدو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1.89 m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23.7955264</a:t>
                      </a:r>
                      <a:endParaRPr lang="en-US" dirty="0"/>
                    </a:p>
                  </a:txBody>
                  <a:tcPr/>
                </a:tc>
              </a:tr>
              <a:tr h="987280">
                <a:tc>
                  <a:txBody>
                    <a:bodyPr/>
                    <a:lstStyle/>
                    <a:p>
                      <a:pPr algn="r"/>
                      <a:r>
                        <a:rPr lang="ar-JO" smtClean="0"/>
                        <a:t>لانا دل راي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1.7</a:t>
                      </a:r>
                      <a:r>
                        <a:rPr lang="ar-JO" dirty="0" smtClean="0"/>
                        <a:t>0</a:t>
                      </a:r>
                      <a:r>
                        <a:rPr lang="en-US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21.10726644</a:t>
                      </a:r>
                      <a:endParaRPr lang="en-US" dirty="0"/>
                    </a:p>
                  </a:txBody>
                  <a:tcPr/>
                </a:tc>
              </a:tr>
              <a:tr h="987280"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ذا ويكند</a:t>
                      </a:r>
                      <a:r>
                        <a:rPr lang="ar-JO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1.69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26.25958475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2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مراجع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www.mayoclinic.org/ar/diseases-conditions/obesity/symptoms-causes/syc-20375742</a:t>
            </a:r>
            <a:endParaRPr lang="ar-JO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www.moh.gov.sa/awarenessplateform/ChronicDisease/Pages/Obesity.aspx</a:t>
            </a:r>
            <a:endParaRPr lang="ar-JO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www.who.int/ar/health-topics/obesity</a:t>
            </a:r>
            <a:endParaRPr lang="ar-JO" dirty="0" smtClean="0"/>
          </a:p>
          <a:p>
            <a:r>
              <a:rPr lang="en-US" dirty="0">
                <a:hlinkClick r:id="rId5"/>
              </a:rPr>
              <a:t>https://altibbi.com/%D9%85%D8%B5%D8%B7%D9%84%D8%AD%D8%A7%D8%AA-%D8%B7%D8%A8%D9%8A%D8%A9/%D8%AA%D8%BA%D8%B0%D9%8A%D8%A9/%</a:t>
            </a:r>
            <a:r>
              <a:rPr lang="en-US" dirty="0" smtClean="0">
                <a:hlinkClick r:id="rId5"/>
              </a:rPr>
              <a:t>D8%A7%D9%84%D8%B3%D9%85%D9%86%D8%A9</a:t>
            </a:r>
            <a:endParaRPr lang="ar-JO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www.mayoclinic.org/ar/diseases-conditions/obesity/diagnosis-treatment/drc-20375749</a:t>
            </a:r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800" b="1" dirty="0" smtClean="0">
                <a:solidFill>
                  <a:schemeClr val="tx1"/>
                </a:solidFill>
              </a:rPr>
              <a:t>شكرا لأستماعكم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69</TotalTime>
  <Words>247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Gill Sans MT</vt:lpstr>
      <vt:lpstr>Majalla UI</vt:lpstr>
      <vt:lpstr>Wingdings 2</vt:lpstr>
      <vt:lpstr>Dividend</vt:lpstr>
      <vt:lpstr>السمنة</vt:lpstr>
      <vt:lpstr>ما هي السمنة؟</vt:lpstr>
      <vt:lpstr>ما هي الاسباب السمنة؟</vt:lpstr>
      <vt:lpstr>تأثير السمنة على اجهزة الجسم المختلفة؟</vt:lpstr>
      <vt:lpstr>ما هي انواع السمنة؟</vt:lpstr>
      <vt:lpstr>ما هو علاج السمنة؟</vt:lpstr>
      <vt:lpstr>حسابة مؤشر الكتلة الجسم   </vt:lpstr>
      <vt:lpstr>مراجع</vt:lpstr>
      <vt:lpstr>شكرا لأستماعكم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windows</dc:creator>
  <cp:lastModifiedBy>windows</cp:lastModifiedBy>
  <cp:revision>8</cp:revision>
  <dcterms:created xsi:type="dcterms:W3CDTF">2023-05-04T10:58:32Z</dcterms:created>
  <dcterms:modified xsi:type="dcterms:W3CDTF">2023-05-05T10:59:39Z</dcterms:modified>
</cp:coreProperties>
</file>