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077200" cy="1673352"/>
          </a:xfrm>
        </p:spPr>
        <p:txBody>
          <a:bodyPr/>
          <a:lstStyle/>
          <a:p>
            <a:pPr algn="ctr" rtl="1"/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>
                <a:latin typeface="Calibri" pitchFamily="34" charset="0"/>
                <a:cs typeface="Calibri" pitchFamily="34" charset="0"/>
              </a:rPr>
              <a:t>أيفون 14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9144000" y="2438400"/>
            <a:ext cx="152400" cy="13716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808" y="0"/>
            <a:ext cx="8013192" cy="685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JO" b="0" dirty="0" smtClean="0"/>
              <a:t>شريحة </a:t>
            </a:r>
            <a:r>
              <a:rPr lang="en-US" b="0" dirty="0" smtClean="0"/>
              <a:t>A15 </a:t>
            </a:r>
            <a:r>
              <a:rPr lang="ar-JO" b="0" dirty="0" smtClean="0"/>
              <a:t>بايونك</a:t>
            </a:r>
            <a:endParaRPr lang="ar-JO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5400" y="685800"/>
            <a:ext cx="4038600" cy="1905000"/>
          </a:xfrm>
        </p:spPr>
        <p:txBody>
          <a:bodyPr/>
          <a:lstStyle/>
          <a:p>
            <a:pPr algn="r" rtl="1"/>
            <a:r>
              <a:rPr lang="ar-JO" dirty="0" smtClean="0">
                <a:solidFill>
                  <a:srgbClr val="00B0F0"/>
                </a:solidFill>
              </a:rPr>
              <a:t>وحدة معالجة مركزية سداسية النوى مع نواتي أداء و4 نوى كفاءة</a:t>
            </a:r>
          </a:p>
          <a:p>
            <a:pPr algn="r" rtl="1"/>
            <a:r>
              <a:rPr lang="ar-JO" dirty="0" smtClean="0">
                <a:solidFill>
                  <a:srgbClr val="00B0F0"/>
                </a:solidFill>
              </a:rPr>
              <a:t>وحدة معالجة رسومات غرافيك خماسية النوى</a:t>
            </a:r>
          </a:p>
          <a:p>
            <a:pPr algn="r" rtl="1"/>
            <a:r>
              <a:rPr lang="ar-JO" dirty="0" smtClean="0">
                <a:solidFill>
                  <a:srgbClr val="00B0F0"/>
                </a:solidFill>
              </a:rPr>
              <a:t>محرك عصبي‏ مع 16 نواة</a:t>
            </a: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5602" name="Picture 2" descr="مواصفات معالج Apple A15 Bionic - ريفيو بلس"/>
          <p:cNvPicPr>
            <a:picLocks noChangeAspect="1" noChangeArrowheads="1"/>
          </p:cNvPicPr>
          <p:nvPr/>
        </p:nvPicPr>
        <p:blipFill>
          <a:blip r:embed="rId2" cstate="print"/>
          <a:srcRect t="4839" b="6452"/>
          <a:stretch>
            <a:fillRect/>
          </a:stretch>
        </p:blipFill>
        <p:spPr bwMode="auto">
          <a:xfrm>
            <a:off x="2133600" y="685800"/>
            <a:ext cx="2057400" cy="1810512"/>
          </a:xfrm>
          <a:prstGeom prst="rect">
            <a:avLst/>
          </a:prstGeom>
          <a:noFill/>
        </p:spPr>
      </p:pic>
      <p:pic>
        <p:nvPicPr>
          <p:cNvPr id="25604" name="Picture 4" descr="Wopow St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3733800" cy="3733800"/>
          </a:xfrm>
          <a:prstGeom prst="rect">
            <a:avLst/>
          </a:prstGeom>
          <a:noFill/>
        </p:spPr>
      </p:pic>
      <p:pic>
        <p:nvPicPr>
          <p:cNvPr id="25606" name="Picture 6" descr="شريحة A15 Bionic في آي-فون 13 أسرع مما ذكرت أبل - اي-فون إسلا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43300"/>
            <a:ext cx="51054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13192" cy="871728"/>
          </a:xfrm>
        </p:spPr>
        <p:txBody>
          <a:bodyPr>
            <a:normAutofit/>
          </a:bodyPr>
          <a:lstStyle/>
          <a:p>
            <a:pPr algn="ctr" rtl="1"/>
            <a:r>
              <a:rPr lang="ar-JO" dirty="0" smtClean="0"/>
              <a:t>الكاميرا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67000"/>
            <a:ext cx="9144000" cy="4191000"/>
          </a:xfrm>
        </p:spPr>
        <p:txBody>
          <a:bodyPr>
            <a:normAutofit lnSpcReduction="10000"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JO" dirty="0" smtClean="0">
                <a:solidFill>
                  <a:schemeClr val="bg1"/>
                </a:solidFill>
              </a:rPr>
              <a:t>كاميرا رئيسية بوضوح 12</a:t>
            </a:r>
            <a:r>
              <a:rPr lang="en-US" dirty="0" smtClean="0">
                <a:solidFill>
                  <a:schemeClr val="bg1"/>
                </a:solidFill>
              </a:rPr>
              <a:t>MP‏: 26 </a:t>
            </a:r>
            <a:r>
              <a:rPr lang="ar-JO" dirty="0" smtClean="0">
                <a:solidFill>
                  <a:schemeClr val="bg1"/>
                </a:solidFill>
              </a:rPr>
              <a:t>مم، فتحة عدسة </a:t>
            </a:r>
            <a:r>
              <a:rPr lang="en-US" dirty="0" smtClean="0">
                <a:solidFill>
                  <a:schemeClr val="bg1"/>
                </a:solidFill>
              </a:rPr>
              <a:t>ƒ/1.5</a:t>
            </a:r>
            <a:r>
              <a:rPr lang="ar-JO" dirty="0" smtClean="0">
                <a:solidFill>
                  <a:schemeClr val="bg1"/>
                </a:solidFill>
              </a:rPr>
              <a:t>.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>
              <a:solidFill>
                <a:schemeClr val="bg1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JO" dirty="0" smtClean="0">
                <a:solidFill>
                  <a:schemeClr val="bg1"/>
                </a:solidFill>
              </a:rPr>
              <a:t>تثبيت بصري للصور بتقنية تحريك </a:t>
            </a:r>
            <a:r>
              <a:rPr lang="ar-JO" dirty="0" smtClean="0">
                <a:solidFill>
                  <a:schemeClr val="bg1"/>
                </a:solidFill>
              </a:rPr>
              <a:t>المستشعر</a:t>
            </a:r>
            <a:r>
              <a:rPr lang="ar-JO" dirty="0" smtClean="0">
                <a:solidFill>
                  <a:schemeClr val="bg1"/>
                </a:solidFill>
              </a:rPr>
              <a:t>.</a:t>
            </a:r>
            <a:endParaRPr lang="ar-JO" dirty="0" smtClean="0">
              <a:solidFill>
                <a:schemeClr val="bg1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ar-JO" dirty="0" smtClean="0">
              <a:solidFill>
                <a:schemeClr val="bg1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JO" dirty="0" smtClean="0">
                <a:solidFill>
                  <a:schemeClr val="bg1"/>
                </a:solidFill>
              </a:rPr>
              <a:t>عدسة </a:t>
            </a:r>
            <a:r>
              <a:rPr lang="ar-JO" dirty="0" smtClean="0">
                <a:solidFill>
                  <a:schemeClr val="bg1"/>
                </a:solidFill>
              </a:rPr>
              <a:t>سباعية العناصر، </a:t>
            </a:r>
            <a:r>
              <a:rPr lang="en-US" dirty="0" smtClean="0">
                <a:solidFill>
                  <a:schemeClr val="bg1"/>
                </a:solidFill>
              </a:rPr>
              <a:t>Focus Pixels </a:t>
            </a:r>
            <a:r>
              <a:rPr lang="ar-JO" dirty="0" smtClean="0">
                <a:solidFill>
                  <a:schemeClr val="bg1"/>
                </a:solidFill>
              </a:rPr>
              <a:t>بنسبة 100</a:t>
            </a:r>
            <a:r>
              <a:rPr lang="ar-JO" dirty="0" smtClean="0">
                <a:solidFill>
                  <a:schemeClr val="bg1"/>
                </a:solidFill>
              </a:rPr>
              <a:t>%.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>
              <a:solidFill>
                <a:schemeClr val="bg1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JO" dirty="0" smtClean="0">
                <a:solidFill>
                  <a:schemeClr val="bg1"/>
                </a:solidFill>
              </a:rPr>
              <a:t>كاميرا واسعة للغاية بوضوح 12</a:t>
            </a:r>
            <a:r>
              <a:rPr lang="en-US" dirty="0" smtClean="0">
                <a:solidFill>
                  <a:schemeClr val="bg1"/>
                </a:solidFill>
              </a:rPr>
              <a:t>MP‏: 13 </a:t>
            </a:r>
            <a:r>
              <a:rPr lang="ar-JO" dirty="0" smtClean="0">
                <a:solidFill>
                  <a:schemeClr val="bg1"/>
                </a:solidFill>
              </a:rPr>
              <a:t>مم، فتحة </a:t>
            </a:r>
            <a:r>
              <a:rPr lang="ar-JO" dirty="0" smtClean="0">
                <a:solidFill>
                  <a:schemeClr val="bg1"/>
                </a:solidFill>
              </a:rPr>
              <a:t>عدسة</a:t>
            </a:r>
          </a:p>
          <a:p>
            <a:pPr algn="r" rtl="1"/>
            <a:r>
              <a:rPr lang="ar-JO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ƒ/2.4</a:t>
            </a:r>
            <a:r>
              <a:rPr lang="ar-JO" dirty="0" smtClean="0">
                <a:solidFill>
                  <a:schemeClr val="bg1"/>
                </a:solidFill>
              </a:rPr>
              <a:t>ونطاق </a:t>
            </a:r>
            <a:r>
              <a:rPr lang="ar-JO" dirty="0" smtClean="0">
                <a:solidFill>
                  <a:schemeClr val="bg1"/>
                </a:solidFill>
              </a:rPr>
              <a:t>رؤية 120°، عدسة خماسية </a:t>
            </a:r>
            <a:r>
              <a:rPr lang="ar-JO" dirty="0" smtClean="0">
                <a:solidFill>
                  <a:schemeClr val="bg1"/>
                </a:solidFill>
              </a:rPr>
              <a:t>العناصر.</a:t>
            </a:r>
            <a:endParaRPr lang="ar-JO" dirty="0" smtClean="0">
              <a:solidFill>
                <a:schemeClr val="bg1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ar-JO" dirty="0" smtClean="0">
              <a:solidFill>
                <a:schemeClr val="bg1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JO" dirty="0" smtClean="0">
                <a:solidFill>
                  <a:schemeClr val="bg1"/>
                </a:solidFill>
              </a:rPr>
              <a:t>تصغير </a:t>
            </a:r>
            <a:r>
              <a:rPr lang="ar-JO" dirty="0" smtClean="0">
                <a:solidFill>
                  <a:schemeClr val="bg1"/>
                </a:solidFill>
              </a:rPr>
              <a:t>بصري 2</a:t>
            </a:r>
            <a:r>
              <a:rPr lang="en-US" dirty="0" smtClean="0">
                <a:solidFill>
                  <a:schemeClr val="bg1"/>
                </a:solidFill>
              </a:rPr>
              <a:t>x؛ </a:t>
            </a:r>
            <a:r>
              <a:rPr lang="ar-JO" dirty="0" smtClean="0">
                <a:solidFill>
                  <a:schemeClr val="bg1"/>
                </a:solidFill>
              </a:rPr>
              <a:t>تكبير/تصغير رقمي لغاية 5</a:t>
            </a:r>
            <a:r>
              <a:rPr lang="en-US" dirty="0" smtClean="0">
                <a:solidFill>
                  <a:schemeClr val="bg1"/>
                </a:solidFill>
              </a:rPr>
              <a:t>x</a:t>
            </a:r>
            <a:r>
              <a:rPr lang="ar-JO" dirty="0" smtClean="0">
                <a:solidFill>
                  <a:schemeClr val="bg1"/>
                </a:solidFill>
              </a:rPr>
              <a:t>.</a:t>
            </a:r>
          </a:p>
          <a:p>
            <a:pPr algn="r" rt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JO" dirty="0" smtClean="0">
                <a:solidFill>
                  <a:schemeClr val="bg1"/>
                </a:solidFill>
              </a:rPr>
              <a:t>غطاء عدسة من الكريستال </a:t>
            </a:r>
            <a:r>
              <a:rPr lang="ar-JO" dirty="0" smtClean="0">
                <a:solidFill>
                  <a:schemeClr val="bg1"/>
                </a:solidFill>
              </a:rPr>
              <a:t>الياقوتي.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>
              <a:solidFill>
                <a:schemeClr val="bg1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JO" dirty="0" smtClean="0">
                <a:solidFill>
                  <a:schemeClr val="bg1"/>
                </a:solidFill>
              </a:rPr>
              <a:t>فلاش بتكنولوجيا انسجام </a:t>
            </a:r>
            <a:r>
              <a:rPr lang="ar-JO" dirty="0" smtClean="0">
                <a:solidFill>
                  <a:schemeClr val="bg1"/>
                </a:solidFill>
              </a:rPr>
              <a:t>اللون.</a:t>
            </a:r>
            <a:endParaRPr lang="ar-JO" dirty="0" smtClean="0">
              <a:solidFill>
                <a:schemeClr val="bg1"/>
              </a:solidFill>
            </a:endParaRPr>
          </a:p>
          <a:p>
            <a:pPr algn="r" rt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0" name="AutoShape 2" descr="كاميرا آيفون 13 برو ماكس OS14 - التطبيقات على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كاميرا آيفون 13 برو ماكس OS14 - التطبيقات على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كاميرا آيفون 13 برو ماكس OS14 - التطبيقات على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كاميرا آيفون 13 برو ماكس OS14 - التطبيقات على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8" name="Picture 10" descr="آيفون 13.. معلومات &quot;جديدة&quot; عن أفضل كاميرا للهواتف الذك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3200400" cy="1828800"/>
          </a:xfrm>
          <a:prstGeom prst="rect">
            <a:avLst/>
          </a:prstGeom>
          <a:noFill/>
        </p:spPr>
      </p:pic>
      <p:pic>
        <p:nvPicPr>
          <p:cNvPr id="27660" name="Picture 12" descr="كاميرا آيفون 13 برو ماكس OS14 - التطبيقات على Google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1"/>
            <a:ext cx="1828800" cy="1828801"/>
          </a:xfrm>
          <a:prstGeom prst="rect">
            <a:avLst/>
          </a:prstGeom>
          <a:noFill/>
        </p:spPr>
      </p:pic>
      <p:pic>
        <p:nvPicPr>
          <p:cNvPr id="27662" name="Picture 14" descr="إذا لم تعمل بصمة الوجه على iPhone أو iPad Pro - Apple الدعم (EG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1" y="152400"/>
            <a:ext cx="187395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b="1" dirty="0" smtClean="0"/>
              <a:t>الطاقة </a:t>
            </a:r>
            <a:r>
              <a:rPr lang="ar-JO" b="1" dirty="0" smtClean="0"/>
              <a:t>والبطارية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19400" cy="5129784"/>
          </a:xfrm>
        </p:spPr>
        <p:txBody>
          <a:bodyPr/>
          <a:lstStyle/>
          <a:p>
            <a:pPr algn="ctr" rtl="1">
              <a:buFont typeface="Arial" pitchFamily="34" charset="0"/>
              <a:buChar char="•"/>
            </a:pPr>
            <a:r>
              <a:rPr lang="ar-JO" b="1" i="1" u="sng" dirty="0" smtClean="0"/>
              <a:t>الأيفون 14 العادي</a:t>
            </a:r>
          </a:p>
          <a:p>
            <a:pPr algn="r" rtl="1">
              <a:buFont typeface="Arial" pitchFamily="34" charset="0"/>
              <a:buChar char="•"/>
            </a:pPr>
            <a:endParaRPr lang="ar-JO" b="1" dirty="0" smtClean="0"/>
          </a:p>
          <a:p>
            <a:pPr algn="r" rtl="1">
              <a:buFont typeface="Arial" pitchFamily="34" charset="0"/>
              <a:buChar char="•"/>
            </a:pPr>
            <a:r>
              <a:rPr lang="ar-JO" b="1" dirty="0" smtClean="0"/>
              <a:t>تشغيل </a:t>
            </a:r>
            <a:r>
              <a:rPr lang="ar-JO" b="1" dirty="0" smtClean="0"/>
              <a:t>الفيديو</a:t>
            </a:r>
            <a:r>
              <a:rPr lang="ar-JO" b="1" dirty="0" smtClean="0"/>
              <a:t>: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لغاية 20 </a:t>
            </a:r>
            <a:r>
              <a:rPr lang="ar-JO" dirty="0" smtClean="0"/>
              <a:t>ساعة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/>
          </a:p>
          <a:p>
            <a:pPr algn="r" rtl="1">
              <a:buFont typeface="Arial" pitchFamily="34" charset="0"/>
              <a:buChar char="•"/>
            </a:pPr>
            <a:r>
              <a:rPr lang="ar-JO" b="1" dirty="0" smtClean="0"/>
              <a:t>تشغيل الفيديو (عبر الإنترنت):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لغاية 16 </a:t>
            </a:r>
            <a:r>
              <a:rPr lang="ar-JO" dirty="0" smtClean="0"/>
              <a:t>ساعة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/>
          </a:p>
          <a:p>
            <a:pPr algn="r" rtl="1">
              <a:buFont typeface="Arial" pitchFamily="34" charset="0"/>
              <a:buChar char="•"/>
            </a:pPr>
            <a:r>
              <a:rPr lang="ar-JO" b="1" dirty="0" smtClean="0"/>
              <a:t>تشغيل الصوت: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لغاية 80 ساعة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/>
          </a:p>
          <a:p>
            <a:pPr algn="ctr" rtl="1">
              <a:buFont typeface="Arial" pitchFamily="34" charset="0"/>
              <a:buChar char="•"/>
            </a:pPr>
            <a:r>
              <a:rPr lang="ar-JO" b="1" i="1" u="sng" dirty="0" smtClean="0"/>
              <a:t>الأيفون 14 بلس</a:t>
            </a:r>
          </a:p>
          <a:p>
            <a:pPr algn="ctr" rtl="1">
              <a:buFont typeface="Arial" pitchFamily="34" charset="0"/>
              <a:buChar char="•"/>
            </a:pPr>
            <a:endParaRPr lang="ar-JO" b="1" i="1" u="sng" dirty="0" smtClean="0"/>
          </a:p>
          <a:p>
            <a:pPr algn="r" rtl="1">
              <a:buFont typeface="Arial" pitchFamily="34" charset="0"/>
              <a:buChar char="•"/>
            </a:pPr>
            <a:r>
              <a:rPr lang="ar-JO" b="1" dirty="0" smtClean="0"/>
              <a:t>تشغيل </a:t>
            </a:r>
            <a:r>
              <a:rPr lang="ar-JO" b="1" dirty="0" smtClean="0"/>
              <a:t>الفيديو: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لغاية 26 </a:t>
            </a:r>
            <a:r>
              <a:rPr lang="ar-JO" dirty="0" smtClean="0"/>
              <a:t>ساعة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/>
          </a:p>
          <a:p>
            <a:pPr algn="r" rtl="1">
              <a:buFont typeface="Arial" pitchFamily="34" charset="0"/>
              <a:buChar char="•"/>
            </a:pPr>
            <a:r>
              <a:rPr lang="ar-JO" b="1" dirty="0" smtClean="0"/>
              <a:t>تشغيل الفيديو (عبر الإنترنت):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لغاية 20 </a:t>
            </a:r>
            <a:r>
              <a:rPr lang="ar-JO" dirty="0" smtClean="0"/>
              <a:t>ساعة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/>
          </a:p>
          <a:p>
            <a:pPr algn="r" rtl="1">
              <a:buFont typeface="Arial" pitchFamily="34" charset="0"/>
              <a:buChar char="•"/>
            </a:pPr>
            <a:r>
              <a:rPr lang="ar-JO" b="1" dirty="0" smtClean="0"/>
              <a:t>تشغيل الصوت</a:t>
            </a:r>
            <a:r>
              <a:rPr lang="ar-JO" b="1" dirty="0" smtClean="0"/>
              <a:t>: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لغاية 100 ساعة</a:t>
            </a:r>
          </a:p>
          <a:p>
            <a:pPr algn="r" rtl="1">
              <a:buFont typeface="Arial" pitchFamily="34" charset="0"/>
              <a:buChar char="•"/>
            </a:pPr>
            <a:endParaRPr lang="ar-JO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19400" y="403860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……………………………………………………………………….....</a:t>
            </a:r>
            <a:endParaRPr lang="en-US" b="1" i="1" u="sng" dirty="0"/>
          </a:p>
        </p:txBody>
      </p:sp>
      <p:pic>
        <p:nvPicPr>
          <p:cNvPr id="28676" name="Picture 4" descr="هل تعاني من مشاكل بطارية الآي-فون في iOS 14؟ أبل تقترح الحل - اي-فون إسلام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511" r="15511"/>
          <a:stretch>
            <a:fillRect/>
          </a:stretch>
        </p:blipFill>
        <p:spPr bwMode="auto">
          <a:xfrm>
            <a:off x="2895600" y="1447800"/>
            <a:ext cx="6248400" cy="2770654"/>
          </a:xfrm>
          <a:prstGeom prst="rect">
            <a:avLst/>
          </a:prstGeom>
          <a:noFill/>
        </p:spPr>
      </p:pic>
      <p:pic>
        <p:nvPicPr>
          <p:cNvPr id="28678" name="Picture 6" descr="بطارية ايفون اصليه :Amazon.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2001"/>
            <a:ext cx="1806368" cy="2133269"/>
          </a:xfrm>
          <a:prstGeom prst="rect">
            <a:avLst/>
          </a:prstGeom>
          <a:noFill/>
        </p:spPr>
      </p:pic>
      <p:pic>
        <p:nvPicPr>
          <p:cNvPr id="28680" name="Picture 8" descr="نصائح ذهبية للحفاظ على بطارية آيفون وأفضل طرق لشحنها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758" y="4648200"/>
            <a:ext cx="338566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155</TotalTime>
  <Words>29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Metro</vt:lpstr>
      <vt:lpstr>Module</vt:lpstr>
      <vt:lpstr> أيفون 14</vt:lpstr>
      <vt:lpstr>شريحة A15 بايونك</vt:lpstr>
      <vt:lpstr>الكاميرا</vt:lpstr>
      <vt:lpstr>الطاقة والبطارية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16</cp:revision>
  <dcterms:created xsi:type="dcterms:W3CDTF">2023-05-05T11:41:00Z</dcterms:created>
  <dcterms:modified xsi:type="dcterms:W3CDTF">2023-05-05T14:16:19Z</dcterms:modified>
</cp:coreProperties>
</file>