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5" r:id="rId1"/>
  </p:sldMasterIdLst>
  <p:sldIdLst>
    <p:sldId id="256" r:id="rId2"/>
    <p:sldId id="257" r:id="rId3"/>
    <p:sldId id="259" r:id="rId4"/>
    <p:sldId id="261" r:id="rId5"/>
    <p:sldId id="263" r:id="rId6"/>
    <p:sldId id="265"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4"/>
  </p:normalViewPr>
  <p:slideViewPr>
    <p:cSldViewPr snapToGrid="0">
      <p:cViewPr varScale="1">
        <p:scale>
          <a:sx n="104" d="100"/>
          <a:sy n="104" d="100"/>
        </p:scale>
        <p:origin x="232"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FE088128-361F-7146-858E-4BC760617C9F}" type="datetimeFigureOut">
              <a:rPr lang="en-JO" smtClean="0"/>
              <a:t>5/5/23</a:t>
            </a:fld>
            <a:endParaRPr lang="en-JO"/>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JO"/>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E462C315-CEF2-B048-9226-98F2193337C1}" type="slidenum">
              <a:rPr lang="en-JO" smtClean="0"/>
              <a:t>‹#›</a:t>
            </a:fld>
            <a:endParaRPr lang="en-JO"/>
          </a:p>
        </p:txBody>
      </p:sp>
    </p:spTree>
    <p:extLst>
      <p:ext uri="{BB962C8B-B14F-4D97-AF65-F5344CB8AC3E}">
        <p14:creationId xmlns:p14="http://schemas.microsoft.com/office/powerpoint/2010/main" val="3952915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088128-361F-7146-858E-4BC760617C9F}" type="datetimeFigureOut">
              <a:rPr lang="en-JO" smtClean="0"/>
              <a:t>5/5/23</a:t>
            </a:fld>
            <a:endParaRPr lang="en-JO"/>
          </a:p>
        </p:txBody>
      </p:sp>
      <p:sp>
        <p:nvSpPr>
          <p:cNvPr id="6" name="Footer Placeholder 5"/>
          <p:cNvSpPr>
            <a:spLocks noGrp="1"/>
          </p:cNvSpPr>
          <p:nvPr>
            <p:ph type="ftr" sz="quarter" idx="11"/>
          </p:nvPr>
        </p:nvSpPr>
        <p:spPr/>
        <p:txBody>
          <a:bodyPr/>
          <a:lstStyle/>
          <a:p>
            <a:endParaRPr lang="en-JO"/>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3496773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E088128-361F-7146-858E-4BC760617C9F}" type="datetimeFigureOut">
              <a:rPr lang="en-JO" smtClean="0"/>
              <a:t>5/5/23</a:t>
            </a:fld>
            <a:endParaRPr lang="en-JO"/>
          </a:p>
        </p:txBody>
      </p:sp>
      <p:sp>
        <p:nvSpPr>
          <p:cNvPr id="5" name="Footer Placeholder 4"/>
          <p:cNvSpPr>
            <a:spLocks noGrp="1"/>
          </p:cNvSpPr>
          <p:nvPr>
            <p:ph type="ftr" sz="quarter" idx="11"/>
          </p:nvPr>
        </p:nvSpPr>
        <p:spPr/>
        <p:txBody>
          <a:bodyPr/>
          <a:lstStyle/>
          <a:p>
            <a:endParaRPr lang="en-JO"/>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791694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E088128-361F-7146-858E-4BC760617C9F}" type="datetimeFigureOut">
              <a:rPr lang="en-JO" smtClean="0"/>
              <a:t>5/5/23</a:t>
            </a:fld>
            <a:endParaRPr lang="en-JO"/>
          </a:p>
        </p:txBody>
      </p:sp>
      <p:sp>
        <p:nvSpPr>
          <p:cNvPr id="5" name="Footer Placeholder 4"/>
          <p:cNvSpPr>
            <a:spLocks noGrp="1"/>
          </p:cNvSpPr>
          <p:nvPr>
            <p:ph type="ftr" sz="quarter" idx="11"/>
          </p:nvPr>
        </p:nvSpPr>
        <p:spPr/>
        <p:txBody>
          <a:bodyPr/>
          <a:lstStyle/>
          <a:p>
            <a:endParaRPr lang="en-JO"/>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3597078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088128-361F-7146-858E-4BC760617C9F}" type="datetimeFigureOut">
              <a:rPr lang="en-JO" smtClean="0"/>
              <a:t>5/5/23</a:t>
            </a:fld>
            <a:endParaRPr lang="en-JO"/>
          </a:p>
        </p:txBody>
      </p:sp>
      <p:sp>
        <p:nvSpPr>
          <p:cNvPr id="5" name="Footer Placeholder 4"/>
          <p:cNvSpPr>
            <a:spLocks noGrp="1"/>
          </p:cNvSpPr>
          <p:nvPr>
            <p:ph type="ftr" sz="quarter" idx="11"/>
          </p:nvPr>
        </p:nvSpPr>
        <p:spPr/>
        <p:txBody>
          <a:bodyPr/>
          <a:lstStyle/>
          <a:p>
            <a:endParaRPr lang="en-JO"/>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2098545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E088128-361F-7146-858E-4BC760617C9F}" type="datetimeFigureOut">
              <a:rPr lang="en-JO" smtClean="0"/>
              <a:t>5/5/23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7676327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E088128-361F-7146-858E-4BC760617C9F}" type="datetimeFigureOut">
              <a:rPr lang="en-JO" smtClean="0"/>
              <a:t>5/5/23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1643703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088128-361F-7146-858E-4BC760617C9F}" type="datetimeFigureOut">
              <a:rPr lang="en-JO" smtClean="0"/>
              <a:t>5/5/23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847562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088128-361F-7146-858E-4BC760617C9F}" type="datetimeFigureOut">
              <a:rPr lang="en-JO" smtClean="0"/>
              <a:t>5/5/23</a:t>
            </a:fld>
            <a:endParaRPr lang="en-JO"/>
          </a:p>
        </p:txBody>
      </p:sp>
      <p:sp>
        <p:nvSpPr>
          <p:cNvPr id="5" name="Footer Placeholder 4"/>
          <p:cNvSpPr>
            <a:spLocks noGrp="1"/>
          </p:cNvSpPr>
          <p:nvPr>
            <p:ph type="ftr" sz="quarter" idx="11"/>
          </p:nvPr>
        </p:nvSpPr>
        <p:spPr/>
        <p:txBody>
          <a:bodyPr/>
          <a:lstStyle/>
          <a:p>
            <a:endParaRPr lang="en-JO"/>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84497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088128-361F-7146-858E-4BC760617C9F}" type="datetimeFigureOut">
              <a:rPr lang="en-JO" smtClean="0"/>
              <a:t>5/5/23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134635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088128-361F-7146-858E-4BC760617C9F}" type="datetimeFigureOut">
              <a:rPr lang="en-JO" smtClean="0"/>
              <a:t>5/5/23</a:t>
            </a:fld>
            <a:endParaRPr lang="en-JO"/>
          </a:p>
        </p:txBody>
      </p:sp>
      <p:sp>
        <p:nvSpPr>
          <p:cNvPr id="5" name="Footer Placeholder 4"/>
          <p:cNvSpPr>
            <a:spLocks noGrp="1"/>
          </p:cNvSpPr>
          <p:nvPr>
            <p:ph type="ftr" sz="quarter" idx="11"/>
          </p:nvPr>
        </p:nvSpPr>
        <p:spPr/>
        <p:txBody>
          <a:bodyPr/>
          <a:lstStyle/>
          <a:p>
            <a:endParaRPr lang="en-JO"/>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3905718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088128-361F-7146-858E-4BC760617C9F}" type="datetimeFigureOut">
              <a:rPr lang="en-JO" smtClean="0"/>
              <a:t>5/5/23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61902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088128-361F-7146-858E-4BC760617C9F}" type="datetimeFigureOut">
              <a:rPr lang="en-JO" smtClean="0"/>
              <a:t>5/5/23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48755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088128-361F-7146-858E-4BC760617C9F}" type="datetimeFigureOut">
              <a:rPr lang="en-JO" smtClean="0"/>
              <a:t>5/5/23</a:t>
            </a:fld>
            <a:endParaRPr lang="en-JO"/>
          </a:p>
        </p:txBody>
      </p:sp>
      <p:sp>
        <p:nvSpPr>
          <p:cNvPr id="4" name="Footer Placeholder 3"/>
          <p:cNvSpPr>
            <a:spLocks noGrp="1"/>
          </p:cNvSpPr>
          <p:nvPr>
            <p:ph type="ftr" sz="quarter" idx="11"/>
          </p:nvPr>
        </p:nvSpPr>
        <p:spPr/>
        <p:txBody>
          <a:bodyPr/>
          <a:lstStyle/>
          <a:p>
            <a:endParaRPr lang="en-JO"/>
          </a:p>
        </p:txBody>
      </p:sp>
      <p:sp>
        <p:nvSpPr>
          <p:cNvPr id="5" name="Slide Number Placeholder 4"/>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64175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088128-361F-7146-858E-4BC760617C9F}" type="datetimeFigureOut">
              <a:rPr lang="en-JO" smtClean="0"/>
              <a:t>5/5/23</a:t>
            </a:fld>
            <a:endParaRPr lang="en-JO"/>
          </a:p>
        </p:txBody>
      </p:sp>
      <p:sp>
        <p:nvSpPr>
          <p:cNvPr id="3" name="Footer Placeholder 2"/>
          <p:cNvSpPr>
            <a:spLocks noGrp="1"/>
          </p:cNvSpPr>
          <p:nvPr>
            <p:ph type="ftr" sz="quarter" idx="11"/>
          </p:nvPr>
        </p:nvSpPr>
        <p:spPr/>
        <p:txBody>
          <a:bodyPr/>
          <a:lstStyle/>
          <a:p>
            <a:endParaRPr lang="en-JO"/>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565617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088128-361F-7146-858E-4BC760617C9F}" type="datetimeFigureOut">
              <a:rPr lang="en-JO" smtClean="0"/>
              <a:t>5/5/23</a:t>
            </a:fld>
            <a:endParaRPr lang="en-JO"/>
          </a:p>
        </p:txBody>
      </p:sp>
      <p:sp>
        <p:nvSpPr>
          <p:cNvPr id="6" name="Footer Placeholder 5"/>
          <p:cNvSpPr>
            <a:spLocks noGrp="1"/>
          </p:cNvSpPr>
          <p:nvPr>
            <p:ph type="ftr" sz="quarter" idx="11"/>
          </p:nvPr>
        </p:nvSpPr>
        <p:spPr/>
        <p:txBody>
          <a:bodyPr/>
          <a:lstStyle/>
          <a:p>
            <a:endParaRPr lang="en-JO"/>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3680700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088128-361F-7146-858E-4BC760617C9F}" type="datetimeFigureOut">
              <a:rPr lang="en-JO" smtClean="0"/>
              <a:t>5/5/23</a:t>
            </a:fld>
            <a:endParaRPr lang="en-JO"/>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462C315-CEF2-B048-9226-98F2193337C1}" type="slidenum">
              <a:rPr lang="en-JO" smtClean="0"/>
              <a:t>‹#›</a:t>
            </a:fld>
            <a:endParaRPr lang="en-JO"/>
          </a:p>
        </p:txBody>
      </p:sp>
    </p:spTree>
    <p:extLst>
      <p:ext uri="{BB962C8B-B14F-4D97-AF65-F5344CB8AC3E}">
        <p14:creationId xmlns:p14="http://schemas.microsoft.com/office/powerpoint/2010/main" val="251892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FE088128-361F-7146-858E-4BC760617C9F}" type="datetimeFigureOut">
              <a:rPr lang="en-JO" smtClean="0"/>
              <a:t>5/5/23</a:t>
            </a:fld>
            <a:endParaRPr lang="en-JO"/>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JO"/>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E462C315-CEF2-B048-9226-98F2193337C1}" type="slidenum">
              <a:rPr lang="en-JO" smtClean="0"/>
              <a:t>‹#›</a:t>
            </a:fld>
            <a:endParaRPr lang="en-JO"/>
          </a:p>
        </p:txBody>
      </p:sp>
    </p:spTree>
    <p:extLst>
      <p:ext uri="{BB962C8B-B14F-4D97-AF65-F5344CB8AC3E}">
        <p14:creationId xmlns:p14="http://schemas.microsoft.com/office/powerpoint/2010/main" val="3037259773"/>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 id="2147483812"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rawpixel.com/image/450066/premium-illustration-image-obesity-appetite-apple"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ommons.wikimedia.org/wiki/File:Man_on_an_Exercise_Bike_Cartoon.svg"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ixabay.com/en/salad-vegetables-meal-healthy-food-575436/"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awdoo3.com/%D8%B7%D8%B1%D9%82_%D8%B9%D9%84%D8%A7%D8%AC_%D8%A7%D9%84%D8%B3%D9%85%D9%86%D8%A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CC76D-DF83-3D1C-1CAF-8E374A2710D8}"/>
              </a:ext>
            </a:extLst>
          </p:cNvPr>
          <p:cNvSpPr>
            <a:spLocks noGrp="1"/>
          </p:cNvSpPr>
          <p:nvPr>
            <p:ph type="ctrTitle"/>
          </p:nvPr>
        </p:nvSpPr>
        <p:spPr/>
        <p:txBody>
          <a:bodyPr/>
          <a:lstStyle/>
          <a:p>
            <a:pPr algn="ctr" defTabSz="914400" rtl="1" eaLnBrk="1" latinLnBrk="0" hangingPunct="1">
              <a:lnSpc>
                <a:spcPct val="90000"/>
              </a:lnSpc>
              <a:spcBef>
                <a:spcPct val="0"/>
              </a:spcBef>
              <a:buNone/>
            </a:pPr>
            <a:r>
              <a:rPr lang="ar-SA" sz="9600" dirty="0"/>
              <a:t>السمنة</a:t>
            </a:r>
            <a:endParaRPr lang="en-JO" sz="9600" dirty="0"/>
          </a:p>
        </p:txBody>
      </p:sp>
    </p:spTree>
    <p:extLst>
      <p:ext uri="{BB962C8B-B14F-4D97-AF65-F5344CB8AC3E}">
        <p14:creationId xmlns:p14="http://schemas.microsoft.com/office/powerpoint/2010/main" val="81673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DD639-9209-36E8-0D63-401A03354FB4}"/>
              </a:ext>
            </a:extLst>
          </p:cNvPr>
          <p:cNvSpPr>
            <a:spLocks noGrp="1"/>
          </p:cNvSpPr>
          <p:nvPr>
            <p:ph type="title"/>
          </p:nvPr>
        </p:nvSpPr>
        <p:spPr/>
        <p:txBody>
          <a:bodyPr/>
          <a:lstStyle/>
          <a:p>
            <a:pPr algn="r"/>
            <a:r>
              <a:rPr lang="ar-SA" dirty="0"/>
              <a:t>ما هي السمنة؟</a:t>
            </a:r>
            <a:endParaRPr lang="en-JO" dirty="0"/>
          </a:p>
        </p:txBody>
      </p:sp>
      <p:sp>
        <p:nvSpPr>
          <p:cNvPr id="3" name="Content Placeholder 2">
            <a:extLst>
              <a:ext uri="{FF2B5EF4-FFF2-40B4-BE49-F238E27FC236}">
                <a16:creationId xmlns:a16="http://schemas.microsoft.com/office/drawing/2014/main" id="{350A06B4-B627-1481-6289-DC2FC3DDC4D0}"/>
              </a:ext>
            </a:extLst>
          </p:cNvPr>
          <p:cNvSpPr>
            <a:spLocks noGrp="1"/>
          </p:cNvSpPr>
          <p:nvPr>
            <p:ph idx="1"/>
          </p:nvPr>
        </p:nvSpPr>
        <p:spPr/>
        <p:txBody>
          <a:bodyPr>
            <a:normAutofit/>
          </a:bodyPr>
          <a:lstStyle/>
          <a:p>
            <a:pPr marL="0" indent="0" algn="r" defTabSz="457200" rtl="1" eaLnBrk="1" latinLnBrk="0" hangingPunct="1">
              <a:spcBef>
                <a:spcPts val="1000"/>
              </a:spcBef>
              <a:spcAft>
                <a:spcPts val="0"/>
              </a:spcAft>
              <a:buClr>
                <a:schemeClr val="accent1"/>
              </a:buClr>
              <a:buSzPct val="80000"/>
              <a:buNone/>
            </a:pPr>
            <a:r>
              <a:rPr lang="ar-JO" sz="3200" b="0" i="0" u="none" strike="noStrike" dirty="0">
                <a:solidFill>
                  <a:srgbClr val="040C28"/>
                </a:solidFill>
                <a:effectLst/>
                <a:latin typeface="Google Sans"/>
                <a:cs typeface="+mj-cs"/>
              </a:rPr>
              <a:t>تراكم مفرط أو غير طبيعي للدهون والذي يلحق الضرر بصحة الفرد</a:t>
            </a:r>
            <a:r>
              <a:rPr lang="ar-JO" sz="3200" b="0" i="0" u="none" strike="noStrike" dirty="0">
                <a:solidFill>
                  <a:srgbClr val="202124"/>
                </a:solidFill>
                <a:effectLst/>
                <a:latin typeface="Google Sans"/>
                <a:cs typeface="+mj-cs"/>
              </a:rPr>
              <a:t>. ويعدّ السبب الرئيسي لزيادة الوزن والسمنة: اختلال توازن الطاقة بين السعرات الحرارية التي تدخل الجسم والسعرات الحرارية التي يحرقها.</a:t>
            </a:r>
            <a:endParaRPr lang="en-JO" sz="3200" dirty="0">
              <a:cs typeface="+mj-cs"/>
            </a:endParaRPr>
          </a:p>
        </p:txBody>
      </p:sp>
      <p:pic>
        <p:nvPicPr>
          <p:cNvPr id="5" name="Picture 4">
            <a:extLst>
              <a:ext uri="{FF2B5EF4-FFF2-40B4-BE49-F238E27FC236}">
                <a16:creationId xmlns:a16="http://schemas.microsoft.com/office/drawing/2014/main" id="{F613CA5E-5DAF-A11C-DCD3-D61A5AC2400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93497" y="4495344"/>
            <a:ext cx="3164272" cy="2362656"/>
          </a:xfrm>
          <a:prstGeom prst="rect">
            <a:avLst/>
          </a:prstGeom>
        </p:spPr>
      </p:pic>
    </p:spTree>
    <p:extLst>
      <p:ext uri="{BB962C8B-B14F-4D97-AF65-F5344CB8AC3E}">
        <p14:creationId xmlns:p14="http://schemas.microsoft.com/office/powerpoint/2010/main" val="4288570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8DA36-1617-D723-686D-09AA475CA0F1}"/>
              </a:ext>
            </a:extLst>
          </p:cNvPr>
          <p:cNvSpPr>
            <a:spLocks noGrp="1"/>
          </p:cNvSpPr>
          <p:nvPr>
            <p:ph type="title"/>
          </p:nvPr>
        </p:nvSpPr>
        <p:spPr/>
        <p:txBody>
          <a:bodyPr/>
          <a:lstStyle/>
          <a:p>
            <a:pPr algn="r"/>
            <a:r>
              <a:rPr lang="ar-SA" dirty="0"/>
              <a:t>مشاكل اجتماعية للسمنة:</a:t>
            </a:r>
            <a:endParaRPr lang="en-JO" dirty="0"/>
          </a:p>
        </p:txBody>
      </p:sp>
      <p:sp>
        <p:nvSpPr>
          <p:cNvPr id="3" name="Content Placeholder 2">
            <a:extLst>
              <a:ext uri="{FF2B5EF4-FFF2-40B4-BE49-F238E27FC236}">
                <a16:creationId xmlns:a16="http://schemas.microsoft.com/office/drawing/2014/main" id="{56E40ECD-A632-1266-0656-8C9F1CB877F2}"/>
              </a:ext>
            </a:extLst>
          </p:cNvPr>
          <p:cNvSpPr>
            <a:spLocks noGrp="1"/>
          </p:cNvSpPr>
          <p:nvPr>
            <p:ph idx="1"/>
          </p:nvPr>
        </p:nvSpPr>
        <p:spPr/>
        <p:txBody>
          <a:bodyPr>
            <a:noAutofit/>
          </a:bodyPr>
          <a:lstStyle/>
          <a:p>
            <a:pPr marL="0" indent="0" algn="r" defTabSz="457200" rtl="1" eaLnBrk="1" latinLnBrk="0" hangingPunct="1">
              <a:spcBef>
                <a:spcPts val="1000"/>
              </a:spcBef>
              <a:spcAft>
                <a:spcPts val="0"/>
              </a:spcAft>
              <a:buClr>
                <a:schemeClr val="accent1"/>
              </a:buClr>
              <a:buSzPct val="80000"/>
              <a:buNone/>
            </a:pPr>
            <a:r>
              <a:rPr lang="ar-JO" sz="3200" b="0" i="0" u="none" strike="noStrike" dirty="0">
                <a:solidFill>
                  <a:srgbClr val="202124"/>
                </a:solidFill>
                <a:effectLst/>
                <a:latin typeface="Google Sans"/>
                <a:cs typeface="+mj-cs"/>
              </a:rPr>
              <a:t>سبّبت وصمة العار </a:t>
            </a:r>
            <a:r>
              <a:rPr lang="ar-JO" sz="3200" b="0" i="0" u="none" strike="noStrike" dirty="0">
                <a:solidFill>
                  <a:srgbClr val="040C28"/>
                </a:solidFill>
                <a:effectLst/>
                <a:latin typeface="Google Sans"/>
                <a:cs typeface="+mj-cs"/>
              </a:rPr>
              <a:t>الاجتماعية</a:t>
            </a:r>
            <a:r>
              <a:rPr lang="ar-JO" sz="3200" b="0" i="0" u="none" strike="noStrike" dirty="0">
                <a:solidFill>
                  <a:srgbClr val="202124"/>
                </a:solidFill>
                <a:effectLst/>
                <a:latin typeface="Google Sans"/>
                <a:cs typeface="+mj-cs"/>
              </a:rPr>
              <a:t> للبدانة أو التحيز ضد </a:t>
            </a:r>
            <a:r>
              <a:rPr lang="ar-JO" sz="3200" b="0" i="0" u="none" strike="noStrike" dirty="0">
                <a:solidFill>
                  <a:srgbClr val="040C28"/>
                </a:solidFill>
                <a:effectLst/>
                <a:latin typeface="Google Sans"/>
                <a:cs typeface="+mj-cs"/>
              </a:rPr>
              <a:t>السمنة</a:t>
            </a:r>
            <a:r>
              <a:rPr lang="ar-JO" sz="3200" b="0" i="0" u="none" strike="noStrike" dirty="0">
                <a:solidFill>
                  <a:srgbClr val="202124"/>
                </a:solidFill>
                <a:effectLst/>
                <a:latin typeface="Google Sans"/>
                <a:cs typeface="+mj-cs"/>
              </a:rPr>
              <a:t> تأثيرات نفسية واجتماعية سلبية وتسببت في الإحباط لدى الأشخاص الذين يعانون من </a:t>
            </a:r>
            <a:r>
              <a:rPr lang="ar-JO" sz="3200" b="0" i="0" u="none" strike="noStrike" dirty="0">
                <a:solidFill>
                  <a:srgbClr val="040C28"/>
                </a:solidFill>
                <a:effectLst/>
                <a:latin typeface="Google Sans"/>
                <a:cs typeface="+mj-cs"/>
              </a:rPr>
              <a:t>السمنة</a:t>
            </a:r>
            <a:r>
              <a:rPr lang="ar-JO" sz="3200" b="0" i="0" u="none" strike="noStrike" dirty="0">
                <a:solidFill>
                  <a:srgbClr val="202124"/>
                </a:solidFill>
                <a:effectLst/>
                <a:latin typeface="Google Sans"/>
                <a:cs typeface="+mj-cs"/>
              </a:rPr>
              <a:t> المفرطة والبدانة. الوصمة المرتبطة بالوزن مشابهة لذلك وقد تم تعريفها بشكل عام على أنها تحيز أو سلوك تمييزي ضد بعض الأفراد بسبب وزنهم.</a:t>
            </a:r>
            <a:endParaRPr lang="en-JO" sz="3200" dirty="0">
              <a:cs typeface="+mj-cs"/>
            </a:endParaRPr>
          </a:p>
        </p:txBody>
      </p:sp>
    </p:spTree>
    <p:extLst>
      <p:ext uri="{BB962C8B-B14F-4D97-AF65-F5344CB8AC3E}">
        <p14:creationId xmlns:p14="http://schemas.microsoft.com/office/powerpoint/2010/main" val="426351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85000-8E3D-AA89-A03A-0F5F8E0A8C26}"/>
              </a:ext>
            </a:extLst>
          </p:cNvPr>
          <p:cNvSpPr>
            <a:spLocks noGrp="1"/>
          </p:cNvSpPr>
          <p:nvPr>
            <p:ph type="title"/>
          </p:nvPr>
        </p:nvSpPr>
        <p:spPr/>
        <p:txBody>
          <a:bodyPr/>
          <a:lstStyle/>
          <a:p>
            <a:pPr algn="r" defTabSz="457200" rtl="1" eaLnBrk="1" latinLnBrk="0" hangingPunct="1">
              <a:spcBef>
                <a:spcPct val="0"/>
              </a:spcBef>
              <a:buNone/>
            </a:pPr>
            <a:r>
              <a:rPr lang="ar-SA" dirty="0"/>
              <a:t>مشاكل نفسية للسمنة:</a:t>
            </a:r>
            <a:endParaRPr lang="en-JO" dirty="0"/>
          </a:p>
        </p:txBody>
      </p:sp>
      <p:sp>
        <p:nvSpPr>
          <p:cNvPr id="3" name="Content Placeholder 2">
            <a:extLst>
              <a:ext uri="{FF2B5EF4-FFF2-40B4-BE49-F238E27FC236}">
                <a16:creationId xmlns:a16="http://schemas.microsoft.com/office/drawing/2014/main" id="{808753FB-EE13-9998-7773-D4E2045B78A8}"/>
              </a:ext>
            </a:extLst>
          </p:cNvPr>
          <p:cNvSpPr>
            <a:spLocks noGrp="1"/>
          </p:cNvSpPr>
          <p:nvPr>
            <p:ph idx="1"/>
          </p:nvPr>
        </p:nvSpPr>
        <p:spPr/>
        <p:txBody>
          <a:bodyPr>
            <a:normAutofit/>
          </a:bodyPr>
          <a:lstStyle/>
          <a:p>
            <a:pPr marL="0" indent="0" algn="r" defTabSz="457200" rtl="1" eaLnBrk="1" latinLnBrk="0" hangingPunct="1">
              <a:spcBef>
                <a:spcPts val="1000"/>
              </a:spcBef>
              <a:spcAft>
                <a:spcPts val="0"/>
              </a:spcAft>
              <a:buClr>
                <a:schemeClr val="accent1"/>
              </a:buClr>
              <a:buSzPct val="80000"/>
              <a:buNone/>
            </a:pPr>
            <a:r>
              <a:rPr lang="ar-JO" sz="3200" b="0" i="0" u="none" strike="noStrike" dirty="0">
                <a:solidFill>
                  <a:srgbClr val="202124"/>
                </a:solidFill>
                <a:effectLst/>
                <a:latin typeface="Google Sans"/>
                <a:cs typeface="+mj-cs"/>
              </a:rPr>
              <a:t>تؤكد الاختصاصية أن السمنة التي تنتشر بشكل كبير في المجتمعات المعاصرة تسبب مشاكل نفسية مثل </a:t>
            </a:r>
            <a:r>
              <a:rPr lang="ar-JO" sz="3200" b="0" i="0" u="none" strike="noStrike" dirty="0">
                <a:solidFill>
                  <a:srgbClr val="040C28"/>
                </a:solidFill>
                <a:effectLst/>
                <a:latin typeface="Google Sans"/>
                <a:cs typeface="+mj-cs"/>
              </a:rPr>
              <a:t>عدم الرضا عن شكل الجسد، وتدني احترام الذات، ومشاكل في العلاقات بين الأزواج، وصعوبات في العمل والحياة الاجتماعية، وتراجع القدرة الجنسية</a:t>
            </a:r>
            <a:r>
              <a:rPr lang="ar-JO" sz="3200" b="0" i="0" u="none" strike="noStrike" dirty="0">
                <a:solidFill>
                  <a:srgbClr val="202124"/>
                </a:solidFill>
                <a:effectLst/>
                <a:latin typeface="Google Sans"/>
                <a:cs typeface="+mj-cs"/>
              </a:rPr>
              <a:t>.</a:t>
            </a:r>
            <a:endParaRPr lang="en-JO" sz="3200" dirty="0">
              <a:cs typeface="+mj-cs"/>
            </a:endParaRPr>
          </a:p>
        </p:txBody>
      </p:sp>
    </p:spTree>
    <p:extLst>
      <p:ext uri="{BB962C8B-B14F-4D97-AF65-F5344CB8AC3E}">
        <p14:creationId xmlns:p14="http://schemas.microsoft.com/office/powerpoint/2010/main" val="3999417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4C498-2056-A73D-2302-DC4E0C74AABA}"/>
              </a:ext>
            </a:extLst>
          </p:cNvPr>
          <p:cNvSpPr>
            <a:spLocks noGrp="1"/>
          </p:cNvSpPr>
          <p:nvPr>
            <p:ph type="title"/>
          </p:nvPr>
        </p:nvSpPr>
        <p:spPr/>
        <p:txBody>
          <a:bodyPr/>
          <a:lstStyle/>
          <a:p>
            <a:pPr algn="r"/>
            <a:r>
              <a:rPr lang="ar-SA" dirty="0"/>
              <a:t>ما هي الحلول لمشاكل السمنة؟</a:t>
            </a:r>
            <a:endParaRPr lang="en-JO" dirty="0"/>
          </a:p>
        </p:txBody>
      </p:sp>
      <p:sp>
        <p:nvSpPr>
          <p:cNvPr id="3" name="Content Placeholder 2">
            <a:extLst>
              <a:ext uri="{FF2B5EF4-FFF2-40B4-BE49-F238E27FC236}">
                <a16:creationId xmlns:a16="http://schemas.microsoft.com/office/drawing/2014/main" id="{43475BC4-C5CC-D339-4FBE-98AA9454FC7F}"/>
              </a:ext>
            </a:extLst>
          </p:cNvPr>
          <p:cNvSpPr>
            <a:spLocks noGrp="1"/>
          </p:cNvSpPr>
          <p:nvPr>
            <p:ph idx="1"/>
          </p:nvPr>
        </p:nvSpPr>
        <p:spPr/>
        <p:txBody>
          <a:bodyPr>
            <a:normAutofit/>
          </a:bodyPr>
          <a:lstStyle/>
          <a:p>
            <a:pPr marL="0" indent="0" algn="r" defTabSz="457200" rtl="1" eaLnBrk="1" latinLnBrk="0" hangingPunct="1">
              <a:spcBef>
                <a:spcPts val="1000"/>
              </a:spcBef>
              <a:spcAft>
                <a:spcPts val="0"/>
              </a:spcAft>
              <a:buClr>
                <a:schemeClr val="accent1"/>
              </a:buClr>
              <a:buSzPct val="80000"/>
              <a:buNone/>
            </a:pPr>
            <a:r>
              <a:rPr lang="ar-JO" sz="3200" b="0" i="0" u="none" strike="noStrike" dirty="0">
                <a:solidFill>
                  <a:srgbClr val="202124"/>
                </a:solidFill>
                <a:effectLst/>
                <a:latin typeface="Google Sans"/>
                <a:cs typeface="+mj-cs"/>
              </a:rPr>
              <a:t>من العوامل الأساسية لعلاج السمنة </a:t>
            </a:r>
            <a:r>
              <a:rPr lang="ar-JO" sz="3200" b="0" i="0" u="none" strike="noStrike" dirty="0">
                <a:solidFill>
                  <a:srgbClr val="040C28"/>
                </a:solidFill>
                <a:effectLst/>
                <a:latin typeface="Google Sans"/>
                <a:cs typeface="+mj-cs"/>
              </a:rPr>
              <a:t>زيادة الأنشطة البدنية أو ممارسة التمارين الرياضية</a:t>
            </a:r>
            <a:r>
              <a:rPr lang="ar-JO" sz="3200" b="0" i="0" u="none" strike="noStrike" dirty="0">
                <a:solidFill>
                  <a:srgbClr val="202124"/>
                </a:solidFill>
                <a:effectLst/>
                <a:latin typeface="Google Sans"/>
                <a:cs typeface="+mj-cs"/>
              </a:rPr>
              <a:t>. يحتاج الأشخاص المصابون بالسمنة إلى أداء أنشطة بدنية متوسطة الشدة لمدة لا تقل عن 150 دقيقة في الأسبوع لتجنب اكتساب المزيد من الوزن أو الحفاظ على معدل فقدان الوزن بكميات بسيطة.</a:t>
            </a:r>
            <a:endParaRPr lang="en-JO" sz="3200" dirty="0">
              <a:cs typeface="+mj-cs"/>
            </a:endParaRPr>
          </a:p>
        </p:txBody>
      </p:sp>
      <p:pic>
        <p:nvPicPr>
          <p:cNvPr id="4" name="Picture 3">
            <a:extLst>
              <a:ext uri="{FF2B5EF4-FFF2-40B4-BE49-F238E27FC236}">
                <a16:creationId xmlns:a16="http://schemas.microsoft.com/office/drawing/2014/main" id="{93F8978E-747C-B168-4278-0140D8B34D14}"/>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432487" y="4756261"/>
            <a:ext cx="3729949" cy="2101739"/>
          </a:xfrm>
          <a:prstGeom prst="rect">
            <a:avLst/>
          </a:prstGeom>
        </p:spPr>
      </p:pic>
    </p:spTree>
    <p:extLst>
      <p:ext uri="{BB962C8B-B14F-4D97-AF65-F5344CB8AC3E}">
        <p14:creationId xmlns:p14="http://schemas.microsoft.com/office/powerpoint/2010/main" val="3209515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ECE6BC-CC2B-4783-64D9-21CB33CB9107}"/>
              </a:ext>
            </a:extLst>
          </p:cNvPr>
          <p:cNvSpPr>
            <a:spLocks noGrp="1"/>
          </p:cNvSpPr>
          <p:nvPr>
            <p:ph idx="1"/>
          </p:nvPr>
        </p:nvSpPr>
        <p:spPr/>
        <p:txBody>
          <a:bodyPr/>
          <a:lstStyle/>
          <a:p>
            <a:pPr marL="0" indent="0" algn="r">
              <a:buNone/>
            </a:pPr>
            <a:r>
              <a:rPr lang="ar-JO" sz="3200" b="0" i="0" u="none" strike="noStrike" dirty="0">
                <a:solidFill>
                  <a:srgbClr val="333333"/>
                </a:solidFill>
                <a:effectLst/>
                <a:latin typeface="DroidArabicKufi-Regular"/>
                <a:cs typeface="+mj-cs"/>
              </a:rPr>
              <a:t>تقليل كمّيّة السعرات الحرارية المأخوذة في اليوم اليوم بحيث لاتتعدّى ألفي سعرة حراريّة، والابتعاد عن الأغذية المحتوية على الكربوهيدرات، والسكّريّات، والدهون، واستبدالها بأطعمة تحتوي على عناصر غذائيّة مفيدة لصحة الجسم، كالفواكه، والخضروات، والبروتينات.</a:t>
            </a:r>
            <a:br>
              <a:rPr lang="ar-JO" dirty="0"/>
            </a:br>
            <a:br>
              <a:rPr lang="ar-JO" dirty="0"/>
            </a:br>
            <a:endParaRPr lang="en-JO" dirty="0"/>
          </a:p>
        </p:txBody>
      </p:sp>
      <p:pic>
        <p:nvPicPr>
          <p:cNvPr id="8" name="Picture 7">
            <a:extLst>
              <a:ext uri="{FF2B5EF4-FFF2-40B4-BE49-F238E27FC236}">
                <a16:creationId xmlns:a16="http://schemas.microsoft.com/office/drawing/2014/main" id="{159F34DD-16F3-DC9D-675E-4118BE78E32E}"/>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942695" y="4967417"/>
            <a:ext cx="1843066" cy="1324704"/>
          </a:xfrm>
          <a:prstGeom prst="rect">
            <a:avLst/>
          </a:prstGeom>
        </p:spPr>
      </p:pic>
    </p:spTree>
    <p:extLst>
      <p:ext uri="{BB962C8B-B14F-4D97-AF65-F5344CB8AC3E}">
        <p14:creationId xmlns:p14="http://schemas.microsoft.com/office/powerpoint/2010/main" val="3373679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6F6FC-A12B-B600-6631-0FCC7C075522}"/>
              </a:ext>
            </a:extLst>
          </p:cNvPr>
          <p:cNvSpPr>
            <a:spLocks noGrp="1"/>
          </p:cNvSpPr>
          <p:nvPr>
            <p:ph type="title"/>
          </p:nvPr>
        </p:nvSpPr>
        <p:spPr/>
        <p:txBody>
          <a:bodyPr/>
          <a:lstStyle/>
          <a:p>
            <a:pPr algn="r"/>
            <a:r>
              <a:rPr lang="ar-SA" dirty="0"/>
              <a:t>المراجع</a:t>
            </a:r>
            <a:endParaRPr lang="en-JO" dirty="0"/>
          </a:p>
        </p:txBody>
      </p:sp>
      <p:sp>
        <p:nvSpPr>
          <p:cNvPr id="3" name="Content Placeholder 2">
            <a:extLst>
              <a:ext uri="{FF2B5EF4-FFF2-40B4-BE49-F238E27FC236}">
                <a16:creationId xmlns:a16="http://schemas.microsoft.com/office/drawing/2014/main" id="{6F15B01E-3608-A92D-CA5F-372846979280}"/>
              </a:ext>
            </a:extLst>
          </p:cNvPr>
          <p:cNvSpPr>
            <a:spLocks noGrp="1"/>
          </p:cNvSpPr>
          <p:nvPr>
            <p:ph idx="1"/>
          </p:nvPr>
        </p:nvSpPr>
        <p:spPr/>
        <p:txBody>
          <a:bodyPr>
            <a:normAutofit lnSpcReduction="10000"/>
          </a:bodyPr>
          <a:lstStyle/>
          <a:p>
            <a:pPr algn="r" rtl="1"/>
            <a:r>
              <a:rPr lang="en-US" sz="1100" dirty="0"/>
              <a:t>https://</a:t>
            </a:r>
            <a:r>
              <a:rPr lang="en-US" sz="1100" dirty="0" err="1"/>
              <a:t>www.google.com</a:t>
            </a:r>
            <a:r>
              <a:rPr lang="en-US" sz="1100" dirty="0"/>
              <a:t>/</a:t>
            </a:r>
            <a:r>
              <a:rPr lang="en-US" sz="1100" dirty="0" err="1"/>
              <a:t>url?sa</a:t>
            </a:r>
            <a:r>
              <a:rPr lang="en-US" sz="1100" dirty="0"/>
              <a:t>=</a:t>
            </a:r>
            <a:r>
              <a:rPr lang="en-US" sz="1100" dirty="0" err="1"/>
              <a:t>t&amp;rct</a:t>
            </a:r>
            <a:r>
              <a:rPr lang="en-US" sz="1100" dirty="0"/>
              <a:t>=</a:t>
            </a:r>
            <a:r>
              <a:rPr lang="en-US" sz="1100" dirty="0" err="1"/>
              <a:t>j&amp;q</a:t>
            </a:r>
            <a:r>
              <a:rPr lang="en-US" sz="1100" dirty="0"/>
              <a:t>=&amp;</a:t>
            </a:r>
            <a:r>
              <a:rPr lang="en-US" sz="1100" dirty="0" err="1"/>
              <a:t>esrc</a:t>
            </a:r>
            <a:r>
              <a:rPr lang="en-US" sz="1100" dirty="0"/>
              <a:t>=</a:t>
            </a:r>
            <a:r>
              <a:rPr lang="en-US" sz="1100" dirty="0" err="1"/>
              <a:t>s&amp;source</a:t>
            </a:r>
            <a:r>
              <a:rPr lang="en-US" sz="1100" dirty="0"/>
              <a:t>=</a:t>
            </a:r>
            <a:r>
              <a:rPr lang="en-US" sz="1100" dirty="0" err="1"/>
              <a:t>web&amp;cd</a:t>
            </a:r>
            <a:r>
              <a:rPr lang="en-US" sz="1100" dirty="0"/>
              <a:t>=&amp;cad=</a:t>
            </a:r>
            <a:r>
              <a:rPr lang="en-US" sz="1100" dirty="0" err="1"/>
              <a:t>rja&amp;uact</a:t>
            </a:r>
            <a:r>
              <a:rPr lang="en-US" sz="1100" dirty="0"/>
              <a:t>=8&amp;ved=2ahUKEwiNxoPWtq7-AhUxVKQEHVytBXIQFnoECA0QAw&amp;url=https%3A%2F%2Fwww.mayoclinic.org%2Far%2Fdiseases-conditions%2Fobesity%2Fdiagnosis-treatment%2Fdrc-20375749&amp;usg=AOvVaw2u2D0wgI0Ku9NKLO5JKppO</a:t>
            </a:r>
            <a:endParaRPr lang="ar-SA" sz="1100" dirty="0"/>
          </a:p>
          <a:p>
            <a:pPr algn="r" rtl="1"/>
            <a:r>
              <a:rPr lang="en-US" sz="1100" dirty="0"/>
              <a:t>https://</a:t>
            </a:r>
            <a:r>
              <a:rPr lang="en-US" sz="1100" dirty="0" err="1"/>
              <a:t>www.google.com</a:t>
            </a:r>
            <a:r>
              <a:rPr lang="en-US" sz="1100" dirty="0"/>
              <a:t>/</a:t>
            </a:r>
            <a:r>
              <a:rPr lang="en-US" sz="1100" dirty="0" err="1"/>
              <a:t>url?sa</a:t>
            </a:r>
            <a:r>
              <a:rPr lang="en-US" sz="1100" dirty="0"/>
              <a:t>=</a:t>
            </a:r>
            <a:r>
              <a:rPr lang="en-US" sz="1100" dirty="0" err="1"/>
              <a:t>t&amp;rct</a:t>
            </a:r>
            <a:r>
              <a:rPr lang="en-US" sz="1100" dirty="0"/>
              <a:t>=</a:t>
            </a:r>
            <a:r>
              <a:rPr lang="en-US" sz="1100" dirty="0" err="1"/>
              <a:t>j&amp;q</a:t>
            </a:r>
            <a:r>
              <a:rPr lang="en-US" sz="1100" dirty="0"/>
              <a:t>=&amp;</a:t>
            </a:r>
            <a:r>
              <a:rPr lang="en-US" sz="1100" dirty="0" err="1"/>
              <a:t>esrc</a:t>
            </a:r>
            <a:r>
              <a:rPr lang="en-US" sz="1100" dirty="0"/>
              <a:t>=</a:t>
            </a:r>
            <a:r>
              <a:rPr lang="en-US" sz="1100" dirty="0" err="1"/>
              <a:t>s&amp;source</a:t>
            </a:r>
            <a:r>
              <a:rPr lang="en-US" sz="1100" dirty="0"/>
              <a:t>=</a:t>
            </a:r>
            <a:r>
              <a:rPr lang="en-US" sz="1100" dirty="0" err="1"/>
              <a:t>web&amp;cd</a:t>
            </a:r>
            <a:r>
              <a:rPr lang="en-US" sz="1100" dirty="0"/>
              <a:t>=&amp;cad=</a:t>
            </a:r>
            <a:r>
              <a:rPr lang="en-US" sz="1100" dirty="0" err="1"/>
              <a:t>rja&amp;uact</a:t>
            </a:r>
            <a:r>
              <a:rPr lang="en-US" sz="1100" dirty="0"/>
              <a:t>=8&amp;ved=2ahUKEwig_tv8ta7-AhUZcKQEHYDxB78QFnoECAkQAw&amp;url=https%3A%2F%2Fwww.aljazeera.net%2Fhealth%2F2021%2F11%2F8%2F%25D9%2585%25D8%25A7-%25D9%2587%25D9%2588-%25D9%2585%25D8%25B1%25D8%25B6-%25D8%25A7%25D9%2584%25D8%25B3%25D9%2585%25D9%2586%25D8%25A9%25D8%259F-%25D9%2588%25D9%2585%25D8%25A7-%25D8%25A2%25D8%25AB%25D8%25A7%25D8%25B1%25D9%2587-%25D8%25A7%25D9%2584%25D8%25B5%25D8%25AD%25D9%258A%25D8%25A9&amp;usg=AOvVaw0L0Mz8RHfjANIrP5f3bhNc</a:t>
            </a:r>
            <a:endParaRPr lang="ar-SA" sz="1100" dirty="0"/>
          </a:p>
          <a:p>
            <a:pPr algn="r" rtl="1"/>
            <a:r>
              <a:rPr lang="en-US" sz="1100" dirty="0"/>
              <a:t>https://</a:t>
            </a:r>
            <a:r>
              <a:rPr lang="en-US" sz="1100" dirty="0" err="1"/>
              <a:t>www.google.com</a:t>
            </a:r>
            <a:r>
              <a:rPr lang="en-US" sz="1100" dirty="0"/>
              <a:t>/</a:t>
            </a:r>
            <a:r>
              <a:rPr lang="en-US" sz="1100" dirty="0" err="1"/>
              <a:t>url?sa</a:t>
            </a:r>
            <a:r>
              <a:rPr lang="en-US" sz="1100" dirty="0"/>
              <a:t>=</a:t>
            </a:r>
            <a:r>
              <a:rPr lang="en-US" sz="1100" dirty="0" err="1"/>
              <a:t>t&amp;rct</a:t>
            </a:r>
            <a:r>
              <a:rPr lang="en-US" sz="1100" dirty="0"/>
              <a:t>=</a:t>
            </a:r>
            <a:r>
              <a:rPr lang="en-US" sz="1100" dirty="0" err="1"/>
              <a:t>j&amp;q</a:t>
            </a:r>
            <a:r>
              <a:rPr lang="en-US" sz="1100" dirty="0"/>
              <a:t>=&amp;</a:t>
            </a:r>
            <a:r>
              <a:rPr lang="en-US" sz="1100" dirty="0" err="1"/>
              <a:t>esrc</a:t>
            </a:r>
            <a:r>
              <a:rPr lang="en-US" sz="1100" dirty="0"/>
              <a:t>=</a:t>
            </a:r>
            <a:r>
              <a:rPr lang="en-US" sz="1100" dirty="0" err="1"/>
              <a:t>s&amp;source</a:t>
            </a:r>
            <a:r>
              <a:rPr lang="en-US" sz="1100" dirty="0"/>
              <a:t>=</a:t>
            </a:r>
            <a:r>
              <a:rPr lang="en-US" sz="1100" dirty="0" err="1"/>
              <a:t>web&amp;cd</a:t>
            </a:r>
            <a:r>
              <a:rPr lang="en-US" sz="1100" dirty="0"/>
              <a:t>=&amp;cad=</a:t>
            </a:r>
            <a:r>
              <a:rPr lang="en-US" sz="1100" dirty="0" err="1"/>
              <a:t>rja&amp;uact</a:t>
            </a:r>
            <a:r>
              <a:rPr lang="en-US" sz="1100" dirty="0"/>
              <a:t>=8&amp;ved=2ahUKEwiUutv-tK7-AhVkT6QEHdFXAAIQFnoECA0QAw&amp;url=https%3A%2F%2Far.wikipedia.org%2Fwiki%2F%25D9%2588%25D8%25B5%25D9%2585%25D8%25A9_%25D8%25A7%25D9%2584%25D8%25B9%25D8%25A7%25D8%25B1_%25D8%25A7%25D9%2584%25D8%25A7%25D8%25AC%25D8%25AA%25D9%2585%25D8%25A7%25D8%25B9%25D9%258A%25D8%25A9_%25D9%2584%25D9%2584%25D8%25A8%25D8%25AF%25D8%25A7%25D9%2586%25D8%25A9&amp;usg=AOvVaw1akbQm1dIddRVQh77Uvujg</a:t>
            </a:r>
            <a:endParaRPr lang="en-JO" sz="1100" dirty="0"/>
          </a:p>
          <a:p>
            <a:pPr algn="r" rtl="1"/>
            <a:r>
              <a:rPr lang="en-US" sz="1100" dirty="0"/>
              <a:t>https://</a:t>
            </a:r>
            <a:r>
              <a:rPr lang="en-US" sz="1100" dirty="0" err="1"/>
              <a:t>www.google.com</a:t>
            </a:r>
            <a:r>
              <a:rPr lang="en-US" sz="1100" dirty="0"/>
              <a:t>/</a:t>
            </a:r>
            <a:r>
              <a:rPr lang="en-US" sz="1100" dirty="0" err="1"/>
              <a:t>url?sa</a:t>
            </a:r>
            <a:r>
              <a:rPr lang="en-US" sz="1100" dirty="0"/>
              <a:t>=</a:t>
            </a:r>
            <a:r>
              <a:rPr lang="en-US" sz="1100" dirty="0" err="1"/>
              <a:t>t&amp;rct</a:t>
            </a:r>
            <a:r>
              <a:rPr lang="en-US" sz="1100" dirty="0"/>
              <a:t>=</a:t>
            </a:r>
            <a:r>
              <a:rPr lang="en-US" sz="1100" dirty="0" err="1"/>
              <a:t>j&amp;q</a:t>
            </a:r>
            <a:r>
              <a:rPr lang="en-US" sz="1100" dirty="0"/>
              <a:t>=&amp;</a:t>
            </a:r>
            <a:r>
              <a:rPr lang="en-US" sz="1100" dirty="0" err="1"/>
              <a:t>esrc</a:t>
            </a:r>
            <a:r>
              <a:rPr lang="en-US" sz="1100" dirty="0"/>
              <a:t>=</a:t>
            </a:r>
            <a:r>
              <a:rPr lang="en-US" sz="1100" dirty="0" err="1"/>
              <a:t>s&amp;source</a:t>
            </a:r>
            <a:r>
              <a:rPr lang="en-US" sz="1100" dirty="0"/>
              <a:t>=</a:t>
            </a:r>
            <a:r>
              <a:rPr lang="en-US" sz="1100" dirty="0" err="1"/>
              <a:t>web&amp;cd</a:t>
            </a:r>
            <a:r>
              <a:rPr lang="en-US" sz="1100" dirty="0"/>
              <a:t>=&amp;cad=</a:t>
            </a:r>
            <a:r>
              <a:rPr lang="en-US" sz="1100" dirty="0" err="1"/>
              <a:t>rja&amp;uact</a:t>
            </a:r>
            <a:r>
              <a:rPr lang="en-US" sz="1100" dirty="0"/>
              <a:t>=8&amp;ved=2ahUKEwjIsr-CtK7-AhWLTaQEHWaPBS4QFnoECBIQAw&amp;url=https%3A%2F%2Fwww.moh.gov.sa%2Fawarenessplateform%2FChronicDisease%2FPages%2FObesity.aspx&amp;usg=AOvVaw2vWxAJ64vPUMhmWlENrjR6</a:t>
            </a:r>
            <a:endParaRPr lang="en-JO" sz="1100" dirty="0"/>
          </a:p>
          <a:p>
            <a:pPr algn="r" rtl="1"/>
            <a:r>
              <a:rPr lang="en-US" sz="1100" b="0" i="0" u="none" strike="noStrike" dirty="0">
                <a:solidFill>
                  <a:srgbClr val="1A659E"/>
                </a:solidFill>
                <a:effectLst/>
                <a:latin typeface="DroidArabicKufi-Regular"/>
                <a:hlinkClick r:id="rId2"/>
              </a:rPr>
              <a:t>https://mawdoo3.com/%D8%B7%D8%B1%D9%82_%D8%B9%D9%84%D8%A7%D8%AC_%D8%A7%D9%84%D8%B3%D9%85%D9%86%D8%A9</a:t>
            </a:r>
            <a:endParaRPr lang="en-JO" sz="1100" dirty="0"/>
          </a:p>
          <a:p>
            <a:pPr algn="r" rtl="1"/>
            <a:endParaRPr lang="en-JO" sz="1200" dirty="0"/>
          </a:p>
        </p:txBody>
      </p:sp>
    </p:spTree>
    <p:extLst>
      <p:ext uri="{BB962C8B-B14F-4D97-AF65-F5344CB8AC3E}">
        <p14:creationId xmlns:p14="http://schemas.microsoft.com/office/powerpoint/2010/main" val="12619647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{DB936478-7379-9948-92DF-017275BD80C4}tf10001076</Template>
  <TotalTime>36</TotalTime>
  <Words>580</Words>
  <Application>Microsoft Macintosh PowerPoint</Application>
  <PresentationFormat>Widescreen</PresentationFormat>
  <Paragraphs>16</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Century Gothic</vt:lpstr>
      <vt:lpstr>DroidArabicKufi-Regular</vt:lpstr>
      <vt:lpstr>Google Sans</vt:lpstr>
      <vt:lpstr>Wingdings 3</vt:lpstr>
      <vt:lpstr>Ion Boardroom</vt:lpstr>
      <vt:lpstr>السمنة</vt:lpstr>
      <vt:lpstr>ما هي السمنة؟</vt:lpstr>
      <vt:lpstr>مشاكل اجتماعية للسمنة:</vt:lpstr>
      <vt:lpstr>مشاكل نفسية للسمنة:</vt:lpstr>
      <vt:lpstr>ما هي الحلول لمشاكل السمنة؟</vt:lpstr>
      <vt:lpstr>PowerPoint Presentation</vt:lpstr>
      <vt:lpstr>المراجع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dc:title>
  <dc:creator>Microsoft Office User</dc:creator>
  <cp:lastModifiedBy>Microsoft Office User</cp:lastModifiedBy>
  <cp:revision>6</cp:revision>
  <dcterms:created xsi:type="dcterms:W3CDTF">2023-04-16T12:27:00Z</dcterms:created>
  <dcterms:modified xsi:type="dcterms:W3CDTF">2023-05-05T11:23:28Z</dcterms:modified>
</cp:coreProperties>
</file>