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2"/>
  </p:notesMasterIdLst>
  <p:handoutMasterIdLst>
    <p:handoutMasterId r:id="rId13"/>
  </p:handoutMasterIdLst>
  <p:sldIdLst>
    <p:sldId id="272" r:id="rId2"/>
    <p:sldId id="273" r:id="rId3"/>
    <p:sldId id="276" r:id="rId4"/>
    <p:sldId id="275" r:id="rId5"/>
    <p:sldId id="277" r:id="rId6"/>
    <p:sldId id="278" r:id="rId7"/>
    <p:sldId id="274" r:id="rId8"/>
    <p:sldId id="281" r:id="rId9"/>
    <p:sldId id="279"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8F3F0"/>
    <a:srgbClr val="FFF4ED"/>
    <a:srgbClr val="5E6A76"/>
    <a:srgbClr val="D7D1CF"/>
    <a:srgbClr val="D1D8B7"/>
    <a:srgbClr val="A09D79"/>
    <a:srgbClr val="AD5C4D"/>
    <a:srgbClr val="543E35"/>
    <a:srgbClr val="637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30"/>
  </p:normalViewPr>
  <p:slideViewPr>
    <p:cSldViewPr snapToGrid="0">
      <p:cViewPr varScale="1">
        <p:scale>
          <a:sx n="74" d="100"/>
          <a:sy n="74" d="100"/>
        </p:scale>
        <p:origin x="576" y="54"/>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5/5/2023</a:t>
            </a:fld>
            <a:endParaRPr lang="en-US" dirty="0"/>
          </a:p>
        </p:txBody>
      </p:sp>
      <p:sp>
        <p:nvSpPr>
          <p:cNvPr id="4" name="Footer Placeholder 3">
            <a:extLst>
              <a:ext uri="{FF2B5EF4-FFF2-40B4-BE49-F238E27FC236}">
                <a16:creationId xmlns:a16="http://schemas.microsoft.com/office/drawing/2014/main" xmlns=""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5/5/2023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xmlns=""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xmlns=""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xmlns=""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a16="http://schemas.microsoft.com/office/drawing/2014/main" xmlns=""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xmlns=""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xmlns=""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xmlns=""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xmlns=""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xmlns=""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xmlns=""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xmlns=""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xmlns=""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xmlns=""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xmlns=""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xmlns=""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xmlns=""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xmlns=""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xmlns=""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xmlns=""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a16="http://schemas.microsoft.com/office/drawing/2014/main" xmlns=""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a16="http://schemas.microsoft.com/office/drawing/2014/main" xmlns=""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a16="http://schemas.microsoft.com/office/drawing/2014/main" xmlns=""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xmlns=""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xmlns=""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xmlns=""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xmlns=""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xmlns=""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xmlns=""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xmlns=""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xmlns=""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xmlns=""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xmlns=""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xmlns=""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xmlns=""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xmlns=""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xmlns=""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xmlns=""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xmlns=""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xmlns=""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xmlns=""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xmlns=""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xmlns=""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xmlns=""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xmlns=""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xmlns=""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xmlns=""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xmlns=""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xmlns=""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xmlns=""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xmlns=""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xmlns=""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xmlns=""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xmlns=""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xmlns=""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xmlns=""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xmlns=""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xmlns=""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xmlns=""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xmlns=""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xmlns=""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xmlns=""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xmlns=""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xmlns=""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xmlns=""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xmlns=""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a16="http://schemas.microsoft.com/office/drawing/2014/main" xmlns=""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xmlns=""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xmlns=""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xmlns=""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xmlns=""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xmlns=""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xmlns=""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xmlns=""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xmlns=""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xmlns=""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xmlns=""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xmlns=""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xmlns=""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xmlns=""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xmlns=""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xmlns=""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xmlns=""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xmlns=""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a16="http://schemas.microsoft.com/office/drawing/2014/main" xmlns=""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xmlns=""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xmlns=""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xmlns=""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xmlns=""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xmlns=""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xmlns=""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xmlns=""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xmlns=""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xmlns=""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xmlns=""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xmlns=""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xmlns=""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xmlns=""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xmlns=""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xmlns=""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xmlns=""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xmlns=""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xmlns=""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xmlns=""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xmlns=""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xmlns=""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xmlns=""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xmlns=""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xmlns=""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xmlns=""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xmlns=""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xmlns=""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xmlns=""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xmlns=""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xmlns=""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xmlns=""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xmlns=""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xmlns=""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xmlns=""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xmlns=""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xmlns=""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xmlns=""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xmlns=""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xmlns=""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xmlns=""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xmlns=""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xmlns=""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xmlns=""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xmlns=""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xmlns=""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xmlns=""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xmlns=""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xmlns=""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xmlns=""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xmlns=""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xmlns=""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xmlns=""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xmlns=""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xmlns=""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xmlns=""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xmlns=""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xmlns=""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xmlns=""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xmlns=""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xmlns="" id="{AA994521-4157-D242-5242-0C3BD99E8EA8}"/>
              </a:ext>
            </a:extLst>
          </p:cNvPr>
          <p:cNvCxnSpPr>
            <a:cxnSpLocks/>
          </p:cNvCxnSpPr>
          <p:nvPr/>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line.com/health/obesity/managing-obesity-health-risks#type-diabetes" TargetMode="External"/><Relationship Id="rId2" Type="http://schemas.openxmlformats.org/officeDocument/2006/relationships/hyperlink" Target="NULL" TargetMode="External"/><Relationship Id="rId1" Type="http://schemas.openxmlformats.org/officeDocument/2006/relationships/slideLayout" Target="../slideLayouts/slideLayout7.xml"/><Relationship Id="rId5" Type="http://schemas.openxmlformats.org/officeDocument/2006/relationships/hyperlink" Target="https://www.google.com/url?sa=t&amp;rct=j&amp;q=&amp;esrc=s&amp;source=web&amp;cd=&amp;ved=2ahUKEwjIsPmzrNn-AhXX_7sIHd3pA1oQFnoECBUQAw&amp;url=https://www.who.int/health-topics/obesity#:~:text=More-,Overview,and%20over%2030%20is%20obese.&amp;usg=AOvVaw0V2zzwHuyntuFXMlEzippO" TargetMode="External"/><Relationship Id="rId4" Type="http://schemas.openxmlformats.org/officeDocument/2006/relationships/hyperlink" Target="https://www.google.com/url?sa=t&amp;rct=j&amp;q=&amp;esrc=s&amp;source=web&amp;cd=&amp;ved=2ahUKEwjj_4bhrNn-AhV4-LsIHZDmDAEQFnoECBMQAw&amp;url=https://www.hsph.harvard.edu/obesity-prevention-source/obesity-consequences/health-effects/#:~:text=Obesity%20increases%20the%20risk%20of,changes%20in%20hormones%20and%20metabolism.&amp;usg=AOvVaw3rhXddORjxJxll7_DRvef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B8BB83-CA62-C813-5584-9F9C32557A2B}"/>
              </a:ext>
            </a:extLst>
          </p:cNvPr>
          <p:cNvSpPr>
            <a:spLocks noGrp="1"/>
          </p:cNvSpPr>
          <p:nvPr>
            <p:ph type="ctrTitle"/>
          </p:nvPr>
        </p:nvSpPr>
        <p:spPr/>
        <p:txBody>
          <a:bodyPr/>
          <a:lstStyle/>
          <a:p>
            <a:r>
              <a:rPr lang="en-US" sz="9600" dirty="0">
                <a:solidFill>
                  <a:schemeClr val="accent2">
                    <a:lumMod val="60000"/>
                    <a:lumOff val="40000"/>
                  </a:schemeClr>
                </a:solidFill>
                <a:latin typeface="Modern Love Caps" pitchFamily="82" charset="0"/>
              </a:rPr>
              <a:t>Obesity</a:t>
            </a:r>
          </a:p>
        </p:txBody>
      </p:sp>
      <p:sp>
        <p:nvSpPr>
          <p:cNvPr id="3" name="Subtitle 2">
            <a:extLst>
              <a:ext uri="{FF2B5EF4-FFF2-40B4-BE49-F238E27FC236}">
                <a16:creationId xmlns:a16="http://schemas.microsoft.com/office/drawing/2014/main" xmlns="" id="{CA0D2251-7AFE-1B36-778C-D116EDBB7FDE}"/>
              </a:ext>
            </a:extLst>
          </p:cNvPr>
          <p:cNvSpPr>
            <a:spLocks noGrp="1"/>
          </p:cNvSpPr>
          <p:nvPr>
            <p:ph type="subTitle" idx="1"/>
          </p:nvPr>
        </p:nvSpPr>
        <p:spPr/>
        <p:txBody>
          <a:bodyPr/>
          <a:lstStyle/>
          <a:p>
            <a:r>
              <a:rPr lang="en-US" dirty="0">
                <a:solidFill>
                  <a:schemeClr val="accent2">
                    <a:lumMod val="75000"/>
                  </a:schemeClr>
                </a:solidFill>
                <a:latin typeface="Modern Love" panose="020F0502020204030204" pitchFamily="34" charset="0"/>
                <a:cs typeface="Cavolini" panose="020B0604020202020204" pitchFamily="34" charset="0"/>
              </a:rPr>
              <a:t>By: Juan Abdullah and Tania Samara </a:t>
            </a:r>
          </a:p>
          <a:p>
            <a:r>
              <a:rPr lang="en-US" dirty="0">
                <a:solidFill>
                  <a:schemeClr val="accent2">
                    <a:lumMod val="75000"/>
                  </a:schemeClr>
                </a:solidFill>
                <a:latin typeface="Modern Love" panose="020F0502020204030204" pitchFamily="34" charset="0"/>
                <a:cs typeface="Cavolini" panose="020B0604020202020204" pitchFamily="34" charset="0"/>
              </a:rPr>
              <a:t>8-A</a:t>
            </a:r>
          </a:p>
        </p:txBody>
      </p:sp>
    </p:spTree>
    <p:extLst>
      <p:ext uri="{BB962C8B-B14F-4D97-AF65-F5344CB8AC3E}">
        <p14:creationId xmlns:p14="http://schemas.microsoft.com/office/powerpoint/2010/main" val="41753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659194C6-986F-588E-5E36-7E570EC6D530}"/>
              </a:ext>
            </a:extLst>
          </p:cNvPr>
          <p:cNvSpPr>
            <a:spLocks noGrp="1"/>
          </p:cNvSpPr>
          <p:nvPr>
            <p:ph type="body" sz="quarter" idx="13"/>
          </p:nvPr>
        </p:nvSpPr>
        <p:spPr>
          <a:xfrm>
            <a:off x="2632415" y="2429129"/>
            <a:ext cx="6927169" cy="2470813"/>
          </a:xfrm>
        </p:spPr>
        <p:txBody>
          <a:bodyPr>
            <a:normAutofit/>
          </a:bodyPr>
          <a:lstStyle/>
          <a:p>
            <a:r>
              <a:rPr lang="en-US" sz="5400" b="1" dirty="0">
                <a:solidFill>
                  <a:srgbClr val="000000"/>
                </a:solidFill>
                <a:latin typeface="Modern Love" pitchFamily="82" charset="0"/>
              </a:rPr>
              <a:t>Thank you for listening!!</a:t>
            </a:r>
            <a:endParaRPr lang="x-none" sz="5400" b="1" dirty="0">
              <a:solidFill>
                <a:srgbClr val="000000"/>
              </a:solidFill>
              <a:latin typeface="Modern Love" pitchFamily="82" charset="0"/>
            </a:endParaRPr>
          </a:p>
        </p:txBody>
      </p:sp>
    </p:spTree>
    <p:extLst>
      <p:ext uri="{BB962C8B-B14F-4D97-AF65-F5344CB8AC3E}">
        <p14:creationId xmlns:p14="http://schemas.microsoft.com/office/powerpoint/2010/main" val="2997085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1AD6B5-9ABF-89D0-DCCC-8F9E454D718B}"/>
              </a:ext>
            </a:extLst>
          </p:cNvPr>
          <p:cNvSpPr>
            <a:spLocks noGrp="1"/>
          </p:cNvSpPr>
          <p:nvPr>
            <p:ph type="title"/>
          </p:nvPr>
        </p:nvSpPr>
        <p:spPr>
          <a:xfrm>
            <a:off x="176350" y="2564068"/>
            <a:ext cx="6675210" cy="1325563"/>
          </a:xfrm>
        </p:spPr>
        <p:txBody>
          <a:bodyPr/>
          <a:lstStyle/>
          <a:p>
            <a:r>
              <a:rPr lang="en-US" sz="9600" dirty="0" smtClean="0">
                <a:solidFill>
                  <a:schemeClr val="bg1"/>
                </a:solidFill>
                <a:latin typeface="Modern Love Caps" pitchFamily="82" charset="0"/>
              </a:rPr>
              <a:t>What is  obesity?</a:t>
            </a:r>
            <a:endParaRPr lang="x-none" sz="9600" dirty="0">
              <a:solidFill>
                <a:schemeClr val="bg1"/>
              </a:solidFill>
              <a:latin typeface="Modern Love Caps" pitchFamily="82" charset="0"/>
            </a:endParaRPr>
          </a:p>
        </p:txBody>
      </p:sp>
      <p:sp>
        <p:nvSpPr>
          <p:cNvPr id="11" name="TextBox 10">
            <a:extLst>
              <a:ext uri="{FF2B5EF4-FFF2-40B4-BE49-F238E27FC236}">
                <a16:creationId xmlns:a16="http://schemas.microsoft.com/office/drawing/2014/main" xmlns="" id="{ABAB9B5E-14B0-5D8F-0206-77D2717343B9}"/>
              </a:ext>
            </a:extLst>
          </p:cNvPr>
          <p:cNvSpPr txBox="1"/>
          <p:nvPr/>
        </p:nvSpPr>
        <p:spPr>
          <a:xfrm>
            <a:off x="7426136" y="1349601"/>
            <a:ext cx="4278389" cy="2062103"/>
          </a:xfrm>
          <a:prstGeom prst="rect">
            <a:avLst/>
          </a:prstGeom>
          <a:noFill/>
        </p:spPr>
        <p:txBody>
          <a:bodyPr wrap="square" rtlCol="0">
            <a:spAutoFit/>
          </a:bodyPr>
          <a:lstStyle/>
          <a:p>
            <a:pPr algn="l"/>
            <a:r>
              <a:rPr lang="en-US" sz="3200" b="0" i="0" u="none" strike="noStrike" dirty="0">
                <a:solidFill>
                  <a:schemeClr val="bg1">
                    <a:lumMod val="50000"/>
                  </a:schemeClr>
                </a:solidFill>
                <a:effectLst/>
                <a:latin typeface="Modern Love" pitchFamily="82" charset="0"/>
                <a:ea typeface="Microsoft YaHei UI" panose="020B0400000000000000" pitchFamily="34" charset="-122"/>
              </a:rPr>
              <a:t>Obesity is abnormal or excessive fat that presents a risk to health.</a:t>
            </a:r>
            <a:endParaRPr lang="x-none" sz="3200" dirty="0">
              <a:solidFill>
                <a:schemeClr val="bg1">
                  <a:lumMod val="50000"/>
                </a:schemeClr>
              </a:solidFill>
              <a:latin typeface="Modern Love" pitchFamily="82" charset="0"/>
              <a:ea typeface="Microsoft YaHei UI" panose="020B0400000000000000" pitchFamily="34" charset="-122"/>
            </a:endParaRPr>
          </a:p>
        </p:txBody>
      </p:sp>
      <p:pic>
        <p:nvPicPr>
          <p:cNvPr id="15" name="Picture 15">
            <a:extLst>
              <a:ext uri="{FF2B5EF4-FFF2-40B4-BE49-F238E27FC236}">
                <a16:creationId xmlns:a16="http://schemas.microsoft.com/office/drawing/2014/main" xmlns="" id="{2B5B76A0-A4BB-DF1C-75A3-83EDDE48B154}"/>
              </a:ext>
            </a:extLst>
          </p:cNvPr>
          <p:cNvPicPr>
            <a:picLocks noGrp="1" noChangeAspect="1"/>
          </p:cNvPicPr>
          <p:nvPr>
            <p:ph idx="1"/>
          </p:nvPr>
        </p:nvPicPr>
        <p:blipFill>
          <a:blip r:embed="rId2"/>
          <a:stretch>
            <a:fillRect/>
          </a:stretch>
        </p:blipFill>
        <p:spPr>
          <a:xfrm>
            <a:off x="7426136" y="558086"/>
            <a:ext cx="4278389" cy="60502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88405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356A6C8-4D19-B414-B558-CCFE4E5D8AED}"/>
              </a:ext>
            </a:extLst>
          </p:cNvPr>
          <p:cNvSpPr>
            <a:spLocks noGrp="1"/>
          </p:cNvSpPr>
          <p:nvPr>
            <p:ph type="body" idx="1"/>
          </p:nvPr>
        </p:nvSpPr>
        <p:spPr>
          <a:xfrm>
            <a:off x="140000" y="925769"/>
            <a:ext cx="6897833" cy="1925925"/>
          </a:xfrm>
        </p:spPr>
        <p:txBody>
          <a:bodyPr>
            <a:noAutofit/>
          </a:bodyPr>
          <a:lstStyle/>
          <a:p>
            <a:r>
              <a:rPr lang="en-US" sz="6000" b="0" i="0" u="none" strike="noStrike" dirty="0">
                <a:solidFill>
                  <a:srgbClr val="FFF4ED"/>
                </a:solidFill>
                <a:effectLst/>
                <a:latin typeface="Modern Love" pitchFamily="82" charset="0"/>
              </a:rPr>
              <a:t>Why obesity is a problem?</a:t>
            </a:r>
            <a:endParaRPr lang="x-none" sz="6000" dirty="0">
              <a:solidFill>
                <a:srgbClr val="FFF4ED"/>
              </a:solidFill>
              <a:latin typeface="Modern Love" pitchFamily="82" charset="0"/>
            </a:endParaRPr>
          </a:p>
        </p:txBody>
      </p:sp>
      <p:pic>
        <p:nvPicPr>
          <p:cNvPr id="4" name="Picture 4">
            <a:extLst>
              <a:ext uri="{FF2B5EF4-FFF2-40B4-BE49-F238E27FC236}">
                <a16:creationId xmlns:a16="http://schemas.microsoft.com/office/drawing/2014/main" xmlns="" id="{C7AF47B4-EDA7-7DE2-38AC-B5B5B0A990AE}"/>
              </a:ext>
            </a:extLst>
          </p:cNvPr>
          <p:cNvPicPr>
            <a:picLocks noChangeAspect="1"/>
          </p:cNvPicPr>
          <p:nvPr/>
        </p:nvPicPr>
        <p:blipFill>
          <a:blip r:embed="rId2"/>
          <a:stretch>
            <a:fillRect/>
          </a:stretch>
        </p:blipFill>
        <p:spPr>
          <a:xfrm>
            <a:off x="7933073" y="1384701"/>
            <a:ext cx="3593518" cy="50848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236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FB8A4D-4BA9-CA37-BD76-AA792F2555B8}"/>
              </a:ext>
            </a:extLst>
          </p:cNvPr>
          <p:cNvSpPr>
            <a:spLocks noGrp="1"/>
          </p:cNvSpPr>
          <p:nvPr>
            <p:ph type="title"/>
          </p:nvPr>
        </p:nvSpPr>
        <p:spPr/>
        <p:txBody>
          <a:bodyPr/>
          <a:lstStyle/>
          <a:p>
            <a:r>
              <a:rPr lang="en-US" dirty="0">
                <a:solidFill>
                  <a:srgbClr val="FFF4ED"/>
                </a:solidFill>
                <a:latin typeface="Modern Love" pitchFamily="82" charset="0"/>
                <a:ea typeface="+mn-ea"/>
                <a:cs typeface="+mn-cs"/>
              </a:rPr>
              <a:t>BMI</a:t>
            </a:r>
            <a:r>
              <a:rPr lang="en-US" dirty="0">
                <a:latin typeface="Modern Love"/>
              </a:rPr>
              <a:t> </a:t>
            </a:r>
            <a:r>
              <a:rPr lang="en-US" dirty="0">
                <a:solidFill>
                  <a:srgbClr val="FFF4ED"/>
                </a:solidFill>
                <a:latin typeface="Modern Love" pitchFamily="82" charset="0"/>
                <a:ea typeface="+mn-ea"/>
                <a:cs typeface="+mn-cs"/>
              </a:rPr>
              <a:t>SCALE</a:t>
            </a:r>
            <a:endParaRPr lang="x-none" dirty="0">
              <a:solidFill>
                <a:srgbClr val="FFF4ED"/>
              </a:solidFill>
              <a:latin typeface="Modern Love" pitchFamily="82" charset="0"/>
              <a:ea typeface="+mn-ea"/>
              <a:cs typeface="+mn-cs"/>
            </a:endParaRPr>
          </a:p>
        </p:txBody>
      </p:sp>
      <p:pic>
        <p:nvPicPr>
          <p:cNvPr id="4" name="Picture 4">
            <a:extLst>
              <a:ext uri="{FF2B5EF4-FFF2-40B4-BE49-F238E27FC236}">
                <a16:creationId xmlns:a16="http://schemas.microsoft.com/office/drawing/2014/main" xmlns="" id="{EABF24E0-4EA4-C32D-E72B-476DDF6AC11F}"/>
              </a:ext>
            </a:extLst>
          </p:cNvPr>
          <p:cNvPicPr>
            <a:picLocks noGrp="1" noChangeAspect="1"/>
          </p:cNvPicPr>
          <p:nvPr>
            <p:ph idx="1"/>
          </p:nvPr>
        </p:nvPicPr>
        <p:blipFill>
          <a:blip r:embed="rId2"/>
          <a:stretch>
            <a:fillRect/>
          </a:stretch>
        </p:blipFill>
        <p:spPr>
          <a:xfrm>
            <a:off x="7226906" y="1027679"/>
            <a:ext cx="4802642" cy="48026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49243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FF04CF8-EEC5-F258-B0E2-406DC9659471}"/>
              </a:ext>
            </a:extLst>
          </p:cNvPr>
          <p:cNvSpPr>
            <a:spLocks noGrp="1"/>
          </p:cNvSpPr>
          <p:nvPr>
            <p:ph sz="half" idx="2"/>
          </p:nvPr>
        </p:nvSpPr>
        <p:spPr/>
        <p:txBody>
          <a:bodyPr/>
          <a:lstStyle/>
          <a:p>
            <a:r>
              <a:rPr lang="en-US" b="0" i="0" u="none" strike="noStrike" dirty="0">
                <a:solidFill>
                  <a:srgbClr val="FFF4ED"/>
                </a:solidFill>
                <a:effectLst/>
                <a:latin typeface="Proxima Nova"/>
              </a:rPr>
              <a:t>Extra fat tissue in the body requires more oxygen and nutrients. Your blood vessels will need to circulate more blood to the extra fat tissue.</a:t>
            </a:r>
            <a:endParaRPr lang="x-none" dirty="0">
              <a:solidFill>
                <a:srgbClr val="FFF4ED"/>
              </a:solidFill>
            </a:endParaRPr>
          </a:p>
        </p:txBody>
      </p:sp>
      <p:sp>
        <p:nvSpPr>
          <p:cNvPr id="3" name="Text Placeholder 2">
            <a:extLst>
              <a:ext uri="{FF2B5EF4-FFF2-40B4-BE49-F238E27FC236}">
                <a16:creationId xmlns:a16="http://schemas.microsoft.com/office/drawing/2014/main" xmlns="" id="{ACC1AE0F-B80D-FC19-82ED-2639C9EDFC93}"/>
              </a:ext>
            </a:extLst>
          </p:cNvPr>
          <p:cNvSpPr>
            <a:spLocks noGrp="1"/>
          </p:cNvSpPr>
          <p:nvPr>
            <p:ph type="body" idx="1"/>
          </p:nvPr>
        </p:nvSpPr>
        <p:spPr/>
        <p:txBody>
          <a:bodyPr/>
          <a:lstStyle/>
          <a:p>
            <a:r>
              <a:rPr lang="en-US" b="1" i="0" u="none" strike="noStrike" dirty="0">
                <a:effectLst/>
                <a:latin typeface="Proxima Nova"/>
              </a:rPr>
              <a:t>High blood pressure </a:t>
            </a:r>
            <a:endParaRPr lang="x-none" dirty="0"/>
          </a:p>
        </p:txBody>
      </p:sp>
      <p:sp>
        <p:nvSpPr>
          <p:cNvPr id="5" name="Text Placeholder 4">
            <a:extLst>
              <a:ext uri="{FF2B5EF4-FFF2-40B4-BE49-F238E27FC236}">
                <a16:creationId xmlns:a16="http://schemas.microsoft.com/office/drawing/2014/main" xmlns="" id="{EE8FAFC2-4B7A-A583-E02D-88BC45A2A909}"/>
              </a:ext>
            </a:extLst>
          </p:cNvPr>
          <p:cNvSpPr>
            <a:spLocks noGrp="1"/>
          </p:cNvSpPr>
          <p:nvPr>
            <p:ph type="body" sz="quarter" idx="3"/>
          </p:nvPr>
        </p:nvSpPr>
        <p:spPr/>
        <p:txBody>
          <a:bodyPr/>
          <a:lstStyle/>
          <a:p>
            <a:r>
              <a:rPr lang="en-US" b="1" dirty="0">
                <a:latin typeface="Proxima Nova"/>
              </a:rPr>
              <a:t>Stroke</a:t>
            </a:r>
            <a:endParaRPr lang="x-none" b="1" dirty="0">
              <a:latin typeface="Proxima Nova"/>
            </a:endParaRPr>
          </a:p>
        </p:txBody>
      </p:sp>
      <p:sp>
        <p:nvSpPr>
          <p:cNvPr id="6" name="Content Placeholder 5">
            <a:extLst>
              <a:ext uri="{FF2B5EF4-FFF2-40B4-BE49-F238E27FC236}">
                <a16:creationId xmlns:a16="http://schemas.microsoft.com/office/drawing/2014/main" xmlns="" id="{3EAF941E-BE19-DA7F-A495-77B7AAFE35F3}"/>
              </a:ext>
            </a:extLst>
          </p:cNvPr>
          <p:cNvSpPr>
            <a:spLocks noGrp="1"/>
          </p:cNvSpPr>
          <p:nvPr>
            <p:ph sz="quarter" idx="4"/>
          </p:nvPr>
        </p:nvSpPr>
        <p:spPr/>
        <p:txBody>
          <a:bodyPr>
            <a:normAutofit lnSpcReduction="10000"/>
          </a:bodyPr>
          <a:lstStyle/>
          <a:p>
            <a:r>
              <a:rPr lang="en-US" b="0" i="0" u="none" strike="noStrike" dirty="0">
                <a:solidFill>
                  <a:srgbClr val="F8F3F0"/>
                </a:solidFill>
                <a:effectLst/>
                <a:latin typeface="Proxima Nova"/>
              </a:rPr>
              <a:t>A stroke can cause damage to brain tissue and result in a range of disabilities, including speech and language impairment, weakened muscles, and changes to thinking and reasoning skills.</a:t>
            </a:r>
            <a:endParaRPr lang="x-none" dirty="0">
              <a:solidFill>
                <a:srgbClr val="F8F3F0"/>
              </a:solidFill>
            </a:endParaRPr>
          </a:p>
        </p:txBody>
      </p:sp>
      <p:sp>
        <p:nvSpPr>
          <p:cNvPr id="2" name="Title 1">
            <a:extLst>
              <a:ext uri="{FF2B5EF4-FFF2-40B4-BE49-F238E27FC236}">
                <a16:creationId xmlns:a16="http://schemas.microsoft.com/office/drawing/2014/main" xmlns="" id="{D731F5E4-09F2-A158-1690-C34F7272D64E}"/>
              </a:ext>
            </a:extLst>
          </p:cNvPr>
          <p:cNvSpPr>
            <a:spLocks noGrp="1"/>
          </p:cNvSpPr>
          <p:nvPr>
            <p:ph type="title"/>
          </p:nvPr>
        </p:nvSpPr>
        <p:spPr/>
        <p:txBody>
          <a:bodyPr/>
          <a:lstStyle/>
          <a:p>
            <a:r>
              <a:rPr lang="en-US" dirty="0">
                <a:latin typeface="Modern Love" pitchFamily="82" charset="0"/>
              </a:rPr>
              <a:t>2 causes of obesity </a:t>
            </a:r>
            <a:endParaRPr lang="x-none" dirty="0">
              <a:latin typeface="Modern Love" pitchFamily="82" charset="0"/>
            </a:endParaRPr>
          </a:p>
        </p:txBody>
      </p:sp>
      <p:pic>
        <p:nvPicPr>
          <p:cNvPr id="7" name="Picture 7">
            <a:extLst>
              <a:ext uri="{FF2B5EF4-FFF2-40B4-BE49-F238E27FC236}">
                <a16:creationId xmlns:a16="http://schemas.microsoft.com/office/drawing/2014/main" xmlns="" id="{E9D976B8-6E19-959C-3CA6-4B6BC64E3B49}"/>
              </a:ext>
            </a:extLst>
          </p:cNvPr>
          <p:cNvPicPr>
            <a:picLocks noChangeAspect="1"/>
          </p:cNvPicPr>
          <p:nvPr/>
        </p:nvPicPr>
        <p:blipFill>
          <a:blip r:embed="rId2"/>
          <a:stretch>
            <a:fillRect/>
          </a:stretch>
        </p:blipFill>
        <p:spPr>
          <a:xfrm>
            <a:off x="576071" y="1823647"/>
            <a:ext cx="3210317" cy="4278565"/>
          </a:xfrm>
          <a:prstGeom prst="rect">
            <a:avLst/>
          </a:prstGeom>
          <a:ln>
            <a:noFill/>
          </a:ln>
          <a:effectLst>
            <a:outerShdw blurRad="292100" dist="139700" dir="2700000" algn="tl" rotWithShape="0">
              <a:srgbClr val="333333">
                <a:alpha val="65000"/>
              </a:srgbClr>
            </a:outerShdw>
          </a:effectLst>
        </p:spPr>
      </p:pic>
      <p:pic>
        <p:nvPicPr>
          <p:cNvPr id="8" name="Picture 8">
            <a:extLst>
              <a:ext uri="{FF2B5EF4-FFF2-40B4-BE49-F238E27FC236}">
                <a16:creationId xmlns:a16="http://schemas.microsoft.com/office/drawing/2014/main" xmlns="" id="{DC388E91-1BDD-6C0B-14E9-9B14C19BAEFD}"/>
              </a:ext>
            </a:extLst>
          </p:cNvPr>
          <p:cNvPicPr>
            <a:picLocks noChangeAspect="1"/>
          </p:cNvPicPr>
          <p:nvPr/>
        </p:nvPicPr>
        <p:blipFill>
          <a:blip r:embed="rId3"/>
          <a:stretch>
            <a:fillRect/>
          </a:stretch>
        </p:blipFill>
        <p:spPr>
          <a:xfrm>
            <a:off x="3786388" y="1809747"/>
            <a:ext cx="3032112" cy="4292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47306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01ECEA7-77EE-B939-A470-32EA02322322}"/>
              </a:ext>
            </a:extLst>
          </p:cNvPr>
          <p:cNvSpPr>
            <a:spLocks noGrp="1"/>
          </p:cNvSpPr>
          <p:nvPr>
            <p:ph type="subTitle" idx="1"/>
          </p:nvPr>
        </p:nvSpPr>
        <p:spPr>
          <a:xfrm>
            <a:off x="541561" y="2249714"/>
            <a:ext cx="7350581" cy="3450167"/>
          </a:xfrm>
        </p:spPr>
        <p:txBody>
          <a:bodyPr>
            <a:normAutofit/>
          </a:bodyPr>
          <a:lstStyle/>
          <a:p>
            <a:r>
              <a:rPr lang="en-US" sz="2600" b="0" i="0" u="none" strike="noStrike">
                <a:solidFill>
                  <a:schemeClr val="accent1"/>
                </a:solidFill>
                <a:effectLst/>
                <a:latin typeface="Google Sans"/>
              </a:rPr>
              <a:t>Choosing healthier foods (whole grains, fruits and vegetables, healthy fats and protein sources) and beverages. Limiting unhealthy foods (refined grains and sweets, potatoes, red meat, processed meat) and beverages (sugary drinks) Increasing physical activity. Limiting television time, screen time, and other “sit time”</a:t>
            </a:r>
            <a:endParaRPr lang="x-none" sz="2600">
              <a:solidFill>
                <a:schemeClr val="accent1"/>
              </a:solidFill>
            </a:endParaRPr>
          </a:p>
        </p:txBody>
      </p:sp>
      <p:sp>
        <p:nvSpPr>
          <p:cNvPr id="3" name="Date Placeholder 2">
            <a:extLst>
              <a:ext uri="{FF2B5EF4-FFF2-40B4-BE49-F238E27FC236}">
                <a16:creationId xmlns:a16="http://schemas.microsoft.com/office/drawing/2014/main" xmlns="" id="{8AF86DC2-A418-537B-318D-103872C637B5}"/>
              </a:ext>
            </a:extLst>
          </p:cNvPr>
          <p:cNvSpPr>
            <a:spLocks noGrp="1"/>
          </p:cNvSpPr>
          <p:nvPr>
            <p:ph type="dt" sz="half" idx="4294967295"/>
          </p:nvPr>
        </p:nvSpPr>
        <p:spPr>
          <a:xfrm>
            <a:off x="0" y="6464300"/>
            <a:ext cx="987425" cy="311150"/>
          </a:xfrm>
        </p:spPr>
        <p:txBody>
          <a:bodyPr/>
          <a:lstStyle/>
          <a:p>
            <a:r>
              <a:rPr lang="en-US"/>
              <a:t>20XX</a:t>
            </a:r>
            <a:endParaRPr lang="en-US" dirty="0"/>
          </a:p>
        </p:txBody>
      </p:sp>
      <p:sp>
        <p:nvSpPr>
          <p:cNvPr id="5" name="Slide Number Placeholder 4">
            <a:extLst>
              <a:ext uri="{FF2B5EF4-FFF2-40B4-BE49-F238E27FC236}">
                <a16:creationId xmlns:a16="http://schemas.microsoft.com/office/drawing/2014/main" xmlns="" id="{1F972810-51B1-D85D-6443-B07D2C4163F5}"/>
              </a:ext>
            </a:extLst>
          </p:cNvPr>
          <p:cNvSpPr>
            <a:spLocks noGrp="1"/>
          </p:cNvSpPr>
          <p:nvPr>
            <p:ph type="sldNum" sz="quarter" idx="4294967295"/>
          </p:nvPr>
        </p:nvSpPr>
        <p:spPr>
          <a:xfrm>
            <a:off x="11204575" y="6464300"/>
            <a:ext cx="987425" cy="311150"/>
          </a:xfrm>
        </p:spPr>
        <p:txBody>
          <a:bodyPr/>
          <a:lstStyle/>
          <a:p>
            <a:fld id="{58FB4751-880F-D840-AAA9-3A15815CC996}" type="slidenum">
              <a:rPr lang="en-US" smtClean="0"/>
              <a:pPr/>
              <a:t>6</a:t>
            </a:fld>
            <a:endParaRPr lang="en-US" dirty="0"/>
          </a:p>
        </p:txBody>
      </p:sp>
      <p:sp>
        <p:nvSpPr>
          <p:cNvPr id="10" name="TextBox 9">
            <a:extLst>
              <a:ext uri="{FF2B5EF4-FFF2-40B4-BE49-F238E27FC236}">
                <a16:creationId xmlns:a16="http://schemas.microsoft.com/office/drawing/2014/main" xmlns="" id="{77161227-9246-02F0-306E-8CB96BB0C298}"/>
              </a:ext>
            </a:extLst>
          </p:cNvPr>
          <p:cNvSpPr txBox="1"/>
          <p:nvPr/>
        </p:nvSpPr>
        <p:spPr>
          <a:xfrm>
            <a:off x="987424" y="750105"/>
            <a:ext cx="9006266" cy="769441"/>
          </a:xfrm>
          <a:prstGeom prst="rect">
            <a:avLst/>
          </a:prstGeom>
          <a:noFill/>
        </p:spPr>
        <p:txBody>
          <a:bodyPr wrap="square" rtlCol="0">
            <a:spAutoFit/>
          </a:bodyPr>
          <a:lstStyle/>
          <a:p>
            <a:pPr algn="l"/>
            <a:r>
              <a:rPr lang="en-US" sz="4400" b="1" dirty="0">
                <a:solidFill>
                  <a:srgbClr val="000000"/>
                </a:solidFill>
                <a:latin typeface="Modern Love" pitchFamily="82" charset="0"/>
              </a:rPr>
              <a:t>How to prevent obesity?</a:t>
            </a:r>
            <a:endParaRPr lang="x-none" sz="4400" b="1" dirty="0">
              <a:solidFill>
                <a:srgbClr val="000000"/>
              </a:solidFill>
              <a:latin typeface="Modern Love" pitchFamily="82" charset="0"/>
            </a:endParaRPr>
          </a:p>
        </p:txBody>
      </p:sp>
      <p:pic>
        <p:nvPicPr>
          <p:cNvPr id="12" name="Picture 12">
            <a:extLst>
              <a:ext uri="{FF2B5EF4-FFF2-40B4-BE49-F238E27FC236}">
                <a16:creationId xmlns:a16="http://schemas.microsoft.com/office/drawing/2014/main" xmlns="" id="{FAF64D97-BB87-7F6A-29C1-50392C275D98}"/>
              </a:ext>
            </a:extLst>
          </p:cNvPr>
          <p:cNvPicPr>
            <a:picLocks noChangeAspect="1"/>
          </p:cNvPicPr>
          <p:nvPr/>
        </p:nvPicPr>
        <p:blipFill>
          <a:blip r:embed="rId2"/>
          <a:stretch>
            <a:fillRect/>
          </a:stretch>
        </p:blipFill>
        <p:spPr>
          <a:xfrm>
            <a:off x="370880" y="1854105"/>
            <a:ext cx="7330687" cy="42101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2207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6806E1-6BAB-59F1-D5AF-6D466CFE5AAC}"/>
              </a:ext>
            </a:extLst>
          </p:cNvPr>
          <p:cNvSpPr>
            <a:spLocks noGrp="1"/>
          </p:cNvSpPr>
          <p:nvPr>
            <p:ph type="title"/>
          </p:nvPr>
        </p:nvSpPr>
        <p:spPr/>
        <p:txBody>
          <a:bodyPr/>
          <a:lstStyle/>
          <a:p>
            <a:r>
              <a:rPr lang="en-US" dirty="0">
                <a:latin typeface="Mystical Woods Smooth Script" panose="02000500000000000000" pitchFamily="2" charset="77"/>
              </a:rPr>
              <a:t>Child Obesity </a:t>
            </a:r>
            <a:endParaRPr lang="x-none" dirty="0">
              <a:latin typeface="Mystical Woods Smooth Script" panose="02000500000000000000" pitchFamily="2" charset="77"/>
            </a:endParaRPr>
          </a:p>
        </p:txBody>
      </p:sp>
      <p:sp>
        <p:nvSpPr>
          <p:cNvPr id="3" name="Content Placeholder 2">
            <a:extLst>
              <a:ext uri="{FF2B5EF4-FFF2-40B4-BE49-F238E27FC236}">
                <a16:creationId xmlns:a16="http://schemas.microsoft.com/office/drawing/2014/main" xmlns="" id="{2DE81780-C294-915B-E3A7-143B3995808E}"/>
              </a:ext>
            </a:extLst>
          </p:cNvPr>
          <p:cNvSpPr>
            <a:spLocks noGrp="1"/>
          </p:cNvSpPr>
          <p:nvPr>
            <p:ph idx="1"/>
          </p:nvPr>
        </p:nvSpPr>
        <p:spPr>
          <a:xfrm>
            <a:off x="8058912" y="-1203259"/>
            <a:ext cx="4133088" cy="4351338"/>
          </a:xfrm>
        </p:spPr>
        <p:txBody>
          <a:bodyPr/>
          <a:lstStyle/>
          <a:p>
            <a:endParaRPr lang="en-US" dirty="0"/>
          </a:p>
          <a:p>
            <a:endParaRPr lang="en-US" dirty="0"/>
          </a:p>
          <a:p>
            <a:endParaRPr lang="en-US" dirty="0"/>
          </a:p>
          <a:p>
            <a:endParaRPr lang="en-US" dirty="0"/>
          </a:p>
          <a:p>
            <a:r>
              <a:rPr lang="en-US" dirty="0"/>
              <a:t>https://</a:t>
            </a:r>
            <a:r>
              <a:rPr lang="en-US" dirty="0" err="1"/>
              <a:t>youtu.be</a:t>
            </a:r>
            <a:r>
              <a:rPr lang="en-US" dirty="0"/>
              <a:t>/</a:t>
            </a:r>
            <a:r>
              <a:rPr lang="en-US" dirty="0" err="1"/>
              <a:t>gQK4vj1Lzlg</a:t>
            </a:r>
            <a:endParaRPr lang="x-none" dirty="0"/>
          </a:p>
        </p:txBody>
      </p:sp>
      <p:pic>
        <p:nvPicPr>
          <p:cNvPr id="4" name="Picture 4">
            <a:extLst>
              <a:ext uri="{FF2B5EF4-FFF2-40B4-BE49-F238E27FC236}">
                <a16:creationId xmlns:a16="http://schemas.microsoft.com/office/drawing/2014/main" xmlns="" id="{77DA336A-F327-D4F6-AB8D-C45469768453}"/>
              </a:ext>
            </a:extLst>
          </p:cNvPr>
          <p:cNvPicPr>
            <a:picLocks noChangeAspect="1"/>
          </p:cNvPicPr>
          <p:nvPr/>
        </p:nvPicPr>
        <p:blipFill>
          <a:blip r:embed="rId2"/>
          <a:stretch>
            <a:fillRect/>
          </a:stretch>
        </p:blipFill>
        <p:spPr>
          <a:xfrm>
            <a:off x="7679127" y="1805677"/>
            <a:ext cx="3808489" cy="38084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20805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en-US" sz="4800" dirty="0" smtClean="0">
                <a:solidFill>
                  <a:srgbClr val="000000"/>
                </a:solidFill>
                <a:latin typeface="Showcard Gothic" panose="04020904020102020604" pitchFamily="82" charset="0"/>
              </a:rPr>
              <a:t>POP QUIZZ!!!!</a:t>
            </a:r>
            <a:endParaRPr lang="en-US" sz="4800" dirty="0">
              <a:solidFill>
                <a:srgbClr val="000000"/>
              </a:solidFill>
              <a:latin typeface="Showcard Gothic" panose="04020904020102020604" pitchFamily="8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85374" cy="2408939"/>
          </a:xfrm>
          <a:prstGeom prst="rect">
            <a:avLst/>
          </a:prstGeom>
        </p:spPr>
      </p:pic>
      <p:pic>
        <p:nvPicPr>
          <p:cNvPr id="8" name="Picture 7"/>
          <p:cNvPicPr>
            <a:picLocks noChangeAspect="1"/>
          </p:cNvPicPr>
          <p:nvPr/>
        </p:nvPicPr>
        <p:blipFill>
          <a:blip r:embed="rId3"/>
          <a:stretch>
            <a:fillRect/>
          </a:stretch>
        </p:blipFill>
        <p:spPr>
          <a:xfrm>
            <a:off x="9009612" y="3973378"/>
            <a:ext cx="3182388" cy="2408129"/>
          </a:xfrm>
          <a:prstGeom prst="rect">
            <a:avLst/>
          </a:prstGeom>
        </p:spPr>
      </p:pic>
    </p:spTree>
    <p:extLst>
      <p:ext uri="{BB962C8B-B14F-4D97-AF65-F5344CB8AC3E}">
        <p14:creationId xmlns:p14="http://schemas.microsoft.com/office/powerpoint/2010/main" val="2672703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7F9340C-CDB6-7B2E-2623-52D6561F712C}"/>
              </a:ext>
            </a:extLst>
          </p:cNvPr>
          <p:cNvSpPr>
            <a:spLocks noGrp="1"/>
          </p:cNvSpPr>
          <p:nvPr>
            <p:ph idx="1"/>
          </p:nvPr>
        </p:nvSpPr>
        <p:spPr>
          <a:xfrm>
            <a:off x="332619" y="1161296"/>
            <a:ext cx="10864886" cy="4901441"/>
          </a:xfrm>
        </p:spPr>
        <p:txBody>
          <a:bodyPr>
            <a:noAutofit/>
          </a:bodyPr>
          <a:lstStyle/>
          <a:p>
            <a:pPr marL="0" indent="0">
              <a:buNone/>
            </a:pPr>
            <a:r>
              <a:rPr lang="en-US" sz="1600" dirty="0">
                <a:hlinkClick r:id="rId2" invalidUrl="https:///"/>
              </a:rPr>
              <a:t>https://</a:t>
            </a:r>
            <a:r>
              <a:rPr lang="en-US" sz="1600" dirty="0" err="1">
                <a:hlinkClick r:id="rId3">
                  <a:extLst>
                    <a:ext uri="{A12FA001-AC4F-418D-AE19-62706E023703}">
                      <ahyp:hlinkClr xmlns:ahyp="http://schemas.microsoft.com/office/drawing/2018/hyperlinkcolor" xmlns="" val="tx"/>
                    </a:ext>
                  </a:extLst>
                </a:hlinkClick>
              </a:rPr>
              <a:t>www.healthline.com</a:t>
            </a:r>
            <a:r>
              <a:rPr lang="en-US" sz="1600" dirty="0">
                <a:hlinkClick r:id="rId3">
                  <a:extLst>
                    <a:ext uri="{A12FA001-AC4F-418D-AE19-62706E023703}">
                      <ahyp:hlinkClr xmlns:ahyp="http://schemas.microsoft.com/office/drawing/2018/hyperlinkcolor" xmlns="" val="tx"/>
                    </a:ext>
                  </a:extLst>
                </a:hlinkClick>
              </a:rPr>
              <a:t>/health/obesity/managing-obesity-health-risks#type-diabetes</a:t>
            </a:r>
            <a:endParaRPr lang="en-US" sz="1600" dirty="0"/>
          </a:p>
          <a:p>
            <a:pPr marL="0" indent="0">
              <a:buNone/>
            </a:pPr>
            <a:endParaRPr lang="en-US" sz="1600" dirty="0"/>
          </a:p>
          <a:p>
            <a:pPr marL="0" indent="0">
              <a:buNone/>
            </a:pPr>
            <a:r>
              <a:rPr lang="en-US" sz="1600" i="0" dirty="0" smtClean="0">
                <a:effectLst/>
                <a:latin typeface="Helvetica" pitchFamily="2" charset="0"/>
                <a:hlinkClick r:id="rId4">
                  <a:extLst>
                    <a:ext uri="{A12FA001-AC4F-418D-AE19-62706E023703}">
                      <ahyp:hlinkClr xmlns:ahyp="http://schemas.microsoft.com/office/drawing/2018/hyperlinkcolor" xmlns="" val="tx"/>
                    </a:ext>
                  </a:extLst>
                </a:hlinkClick>
              </a:rPr>
              <a:t>https</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://www.google.com/url?</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sa</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=t&amp;</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rct</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=j&amp;q=&amp;</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esrc</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=s&amp;source=web&amp;cd=&amp;</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ved</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=2ahUKEwjj</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_4bhrNn-AhV4</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LsIHZDmDAEQFnoECBMQAw</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&amp;url=https%3A%2F%</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2Fwww.hsph.harvard.edu</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2Fobesity-prevention</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-source%</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2Fobesity-consequences</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2Fhealth-effects</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%2F%23%3A~%</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3Atext</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3DObesity</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%2520increases%2520the%2520risk%2520of%</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2Cchanges</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%2520in%2520hormones%2520and%2520metabolism.&amp;</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usg</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=AOvVaw3rhXddORjxJxll7</a:t>
            </a:r>
            <a:r>
              <a:rPr lang="en-US" sz="1600" i="0" dirty="0">
                <a:effectLst/>
                <a:latin typeface="Helvetica" pitchFamily="2" charset="0"/>
                <a:hlinkClick r:id="rId4">
                  <a:extLst>
                    <a:ext uri="{A12FA001-AC4F-418D-AE19-62706E023703}">
                      <ahyp:hlinkClr xmlns:ahyp="http://schemas.microsoft.com/office/drawing/2018/hyperlinkcolor" xmlns="" val="tx"/>
                    </a:ext>
                  </a:extLst>
                </a:hlinkClick>
              </a:rPr>
              <a:t>_DRvefK</a:t>
            </a:r>
            <a:endParaRPr lang="en-US" sz="1600" dirty="0">
              <a:effectLst/>
              <a:latin typeface="Helvetica" pitchFamily="2" charset="0"/>
            </a:endParaRPr>
          </a:p>
          <a:p>
            <a:pPr marL="0" indent="0">
              <a:buNone/>
            </a:pPr>
            <a:endParaRPr lang="en-US" sz="1600" dirty="0"/>
          </a:p>
          <a:p>
            <a:pPr marL="0" indent="0">
              <a:buNone/>
            </a:pPr>
            <a:r>
              <a:rPr lang="en-US" sz="1600" dirty="0"/>
              <a:t> </a:t>
            </a:r>
            <a:r>
              <a:rPr lang="en-US" sz="1600" i="0" dirty="0">
                <a:effectLst/>
                <a:latin typeface="Helvetica" pitchFamily="2" charset="0"/>
                <a:hlinkClick r:id="rId5">
                  <a:extLst>
                    <a:ext uri="{A12FA001-AC4F-418D-AE19-62706E023703}">
                      <ahyp:hlinkClr xmlns:ahyp="http://schemas.microsoft.com/office/drawing/2018/hyperlinkcolor" xmlns="" val="tx"/>
                    </a:ext>
                  </a:extLst>
                </a:hlinkClick>
              </a:rPr>
              <a:t>https://www.google.com/url?</a:t>
            </a:r>
            <a:r>
              <a:rPr lang="en-US" sz="1600" i="0" dirty="0" err="1">
                <a:effectLst/>
                <a:latin typeface="Helvetica" pitchFamily="2" charset="0"/>
                <a:hlinkClick r:id="rId5">
                  <a:extLst>
                    <a:ext uri="{A12FA001-AC4F-418D-AE19-62706E023703}">
                      <ahyp:hlinkClr xmlns:ahyp="http://schemas.microsoft.com/office/drawing/2018/hyperlinkcolor" xmlns="" val="tx"/>
                    </a:ext>
                  </a:extLst>
                </a:hlinkClick>
              </a:rPr>
              <a:t>sa</a:t>
            </a:r>
            <a:r>
              <a:rPr lang="en-US" sz="1600" i="0" dirty="0">
                <a:effectLst/>
                <a:latin typeface="Helvetica" pitchFamily="2" charset="0"/>
                <a:hlinkClick r:id="rId5">
                  <a:extLst>
                    <a:ext uri="{A12FA001-AC4F-418D-AE19-62706E023703}">
                      <ahyp:hlinkClr xmlns:ahyp="http://schemas.microsoft.com/office/drawing/2018/hyperlinkcolor" xmlns="" val="tx"/>
                    </a:ext>
                  </a:extLst>
                </a:hlinkClick>
              </a:rPr>
              <a:t>=t&amp;</a:t>
            </a:r>
            <a:r>
              <a:rPr lang="en-US" sz="1600" i="0" dirty="0" err="1">
                <a:effectLst/>
                <a:latin typeface="Helvetica" pitchFamily="2" charset="0"/>
                <a:hlinkClick r:id="rId5">
                  <a:extLst>
                    <a:ext uri="{A12FA001-AC4F-418D-AE19-62706E023703}">
                      <ahyp:hlinkClr xmlns:ahyp="http://schemas.microsoft.com/office/drawing/2018/hyperlinkcolor" xmlns="" val="tx"/>
                    </a:ext>
                  </a:extLst>
                </a:hlinkClick>
              </a:rPr>
              <a:t>rct</a:t>
            </a:r>
            <a:r>
              <a:rPr lang="en-US" sz="1600" i="0" dirty="0">
                <a:effectLst/>
                <a:latin typeface="Helvetica" pitchFamily="2" charset="0"/>
                <a:hlinkClick r:id="rId5">
                  <a:extLst>
                    <a:ext uri="{A12FA001-AC4F-418D-AE19-62706E023703}">
                      <ahyp:hlinkClr xmlns:ahyp="http://schemas.microsoft.com/office/drawing/2018/hyperlinkcolor" xmlns="" val="tx"/>
                    </a:ext>
                  </a:extLst>
                </a:hlinkClick>
              </a:rPr>
              <a:t>=j&amp;q=&amp;</a:t>
            </a:r>
            <a:r>
              <a:rPr lang="en-US" sz="1600" i="0" dirty="0" err="1">
                <a:effectLst/>
                <a:latin typeface="Helvetica" pitchFamily="2" charset="0"/>
                <a:hlinkClick r:id="rId5">
                  <a:extLst>
                    <a:ext uri="{A12FA001-AC4F-418D-AE19-62706E023703}">
                      <ahyp:hlinkClr xmlns:ahyp="http://schemas.microsoft.com/office/drawing/2018/hyperlinkcolor" xmlns="" val="tx"/>
                    </a:ext>
                  </a:extLst>
                </a:hlinkClick>
              </a:rPr>
              <a:t>esrc</a:t>
            </a:r>
            <a:r>
              <a:rPr lang="en-US" sz="1600" i="0" dirty="0">
                <a:effectLst/>
                <a:latin typeface="Helvetica" pitchFamily="2" charset="0"/>
                <a:hlinkClick r:id="rId5">
                  <a:extLst>
                    <a:ext uri="{A12FA001-AC4F-418D-AE19-62706E023703}">
                      <ahyp:hlinkClr xmlns:ahyp="http://schemas.microsoft.com/office/drawing/2018/hyperlinkcolor" xmlns="" val="tx"/>
                    </a:ext>
                  </a:extLst>
                </a:hlinkClick>
              </a:rPr>
              <a:t>=s&amp;source=web&amp;cd=&amp;</a:t>
            </a:r>
            <a:r>
              <a:rPr lang="en-US" sz="1600" i="0" dirty="0" err="1">
                <a:effectLst/>
                <a:latin typeface="Helvetica" pitchFamily="2" charset="0"/>
                <a:hlinkClick r:id="rId5">
                  <a:extLst>
                    <a:ext uri="{A12FA001-AC4F-418D-AE19-62706E023703}">
                      <ahyp:hlinkClr xmlns:ahyp="http://schemas.microsoft.com/office/drawing/2018/hyperlinkcolor" xmlns="" val="tx"/>
                    </a:ext>
                  </a:extLst>
                </a:hlinkClick>
              </a:rPr>
              <a:t>ved</a:t>
            </a:r>
            <a:r>
              <a:rPr lang="en-US" sz="1600" i="0" dirty="0">
                <a:effectLst/>
                <a:latin typeface="Helvetica" pitchFamily="2" charset="0"/>
                <a:hlinkClick r:id="rId5">
                  <a:extLst>
                    <a:ext uri="{A12FA001-AC4F-418D-AE19-62706E023703}">
                      <ahyp:hlinkClr xmlns:ahyp="http://schemas.microsoft.com/office/drawing/2018/hyperlinkcolor" xmlns="" val="tx"/>
                    </a:ext>
                  </a:extLst>
                </a:hlinkClick>
              </a:rPr>
              <a:t>=2ahUKEwjIsPmzrNn-AhXX_7sIHd3pA1oQFnoECBUQAw&amp;url=https%3A%2F%</a:t>
            </a:r>
            <a:r>
              <a:rPr lang="en-US" sz="1600" i="0" dirty="0" err="1">
                <a:effectLst/>
                <a:latin typeface="Helvetica" pitchFamily="2" charset="0"/>
                <a:hlinkClick r:id="rId5">
                  <a:extLst>
                    <a:ext uri="{A12FA001-AC4F-418D-AE19-62706E023703}">
                      <ahyp:hlinkClr xmlns:ahyp="http://schemas.microsoft.com/office/drawing/2018/hyperlinkcolor" xmlns="" val="tx"/>
                    </a:ext>
                  </a:extLst>
                </a:hlinkClick>
              </a:rPr>
              <a:t>2Fwww.who.int</a:t>
            </a:r>
            <a:r>
              <a:rPr lang="en-US" sz="1600" i="0" dirty="0">
                <a:effectLst/>
                <a:latin typeface="Helvetica" pitchFamily="2" charset="0"/>
                <a:hlinkClick r:id="rId5">
                  <a:extLst>
                    <a:ext uri="{A12FA001-AC4F-418D-AE19-62706E023703}">
                      <ahyp:hlinkClr xmlns:ahyp="http://schemas.microsoft.com/office/drawing/2018/hyperlinkcolor" xmlns="" val="tx"/>
                    </a:ext>
                  </a:extLst>
                </a:hlinkClick>
              </a:rPr>
              <a:t>%</a:t>
            </a:r>
            <a:r>
              <a:rPr lang="en-US" sz="1600" i="0" dirty="0" err="1">
                <a:effectLst/>
                <a:latin typeface="Helvetica" pitchFamily="2" charset="0"/>
                <a:hlinkClick r:id="rId5">
                  <a:extLst>
                    <a:ext uri="{A12FA001-AC4F-418D-AE19-62706E023703}">
                      <ahyp:hlinkClr xmlns:ahyp="http://schemas.microsoft.com/office/drawing/2018/hyperlinkcolor" xmlns="" val="tx"/>
                    </a:ext>
                  </a:extLst>
                </a:hlinkClick>
              </a:rPr>
              <a:t>2Fhealth-topics</a:t>
            </a:r>
            <a:r>
              <a:rPr lang="en-US" sz="1600" i="0" dirty="0">
                <a:effectLst/>
                <a:latin typeface="Helvetica" pitchFamily="2" charset="0"/>
                <a:hlinkClick r:id="rId5">
                  <a:extLst>
                    <a:ext uri="{A12FA001-AC4F-418D-AE19-62706E023703}">
                      <ahyp:hlinkClr xmlns:ahyp="http://schemas.microsoft.com/office/drawing/2018/hyperlinkcolor" xmlns="" val="tx"/>
                    </a:ext>
                  </a:extLst>
                </a:hlinkClick>
              </a:rPr>
              <a:t>%</a:t>
            </a:r>
            <a:r>
              <a:rPr lang="en-US" sz="1600" i="0" dirty="0" err="1">
                <a:effectLst/>
                <a:latin typeface="Helvetica" pitchFamily="2" charset="0"/>
                <a:hlinkClick r:id="rId5">
                  <a:extLst>
                    <a:ext uri="{A12FA001-AC4F-418D-AE19-62706E023703}">
                      <ahyp:hlinkClr xmlns:ahyp="http://schemas.microsoft.com/office/drawing/2018/hyperlinkcolor" xmlns="" val="tx"/>
                    </a:ext>
                  </a:extLst>
                </a:hlinkClick>
              </a:rPr>
              <a:t>2Fobesity</a:t>
            </a:r>
            <a:r>
              <a:rPr lang="en-US" sz="1600" i="0" dirty="0">
                <a:effectLst/>
                <a:latin typeface="Helvetica" pitchFamily="2" charset="0"/>
                <a:hlinkClick r:id="rId5">
                  <a:extLst>
                    <a:ext uri="{A12FA001-AC4F-418D-AE19-62706E023703}">
                      <ahyp:hlinkClr xmlns:ahyp="http://schemas.microsoft.com/office/drawing/2018/hyperlinkcolor" xmlns="" val="tx"/>
                    </a:ext>
                  </a:extLst>
                </a:hlinkClick>
              </a:rPr>
              <a:t>%23%3A~%</a:t>
            </a:r>
            <a:r>
              <a:rPr lang="en-US" sz="1600" i="0" dirty="0" err="1">
                <a:effectLst/>
                <a:latin typeface="Helvetica" pitchFamily="2" charset="0"/>
                <a:hlinkClick r:id="rId5">
                  <a:extLst>
                    <a:ext uri="{A12FA001-AC4F-418D-AE19-62706E023703}">
                      <ahyp:hlinkClr xmlns:ahyp="http://schemas.microsoft.com/office/drawing/2018/hyperlinkcolor" xmlns="" val="tx"/>
                    </a:ext>
                  </a:extLst>
                </a:hlinkClick>
              </a:rPr>
              <a:t>3Atext</a:t>
            </a:r>
            <a:r>
              <a:rPr lang="en-US" sz="1600" i="0" dirty="0">
                <a:effectLst/>
                <a:latin typeface="Helvetica" pitchFamily="2" charset="0"/>
                <a:hlinkClick r:id="rId5">
                  <a:extLst>
                    <a:ext uri="{A12FA001-AC4F-418D-AE19-62706E023703}">
                      <ahyp:hlinkClr xmlns:ahyp="http://schemas.microsoft.com/office/drawing/2018/hyperlinkcolor" xmlns="" val="tx"/>
                    </a:ext>
                  </a:extLst>
                </a:hlinkClick>
              </a:rPr>
              <a:t>%</a:t>
            </a:r>
            <a:r>
              <a:rPr lang="en-US" sz="1600" i="0" dirty="0" err="1">
                <a:effectLst/>
                <a:latin typeface="Helvetica" pitchFamily="2" charset="0"/>
                <a:hlinkClick r:id="rId5">
                  <a:extLst>
                    <a:ext uri="{A12FA001-AC4F-418D-AE19-62706E023703}">
                      <ahyp:hlinkClr xmlns:ahyp="http://schemas.microsoft.com/office/drawing/2018/hyperlinkcolor" xmlns="" val="tx"/>
                    </a:ext>
                  </a:extLst>
                </a:hlinkClick>
              </a:rPr>
              <a:t>3DMore</a:t>
            </a:r>
            <a:r>
              <a:rPr lang="en-US" sz="1600" i="0" dirty="0">
                <a:effectLst/>
                <a:latin typeface="Helvetica" pitchFamily="2" charset="0"/>
                <a:hlinkClick r:id="rId5">
                  <a:extLst>
                    <a:ext uri="{A12FA001-AC4F-418D-AE19-62706E023703}">
                      <ahyp:hlinkClr xmlns:ahyp="http://schemas.microsoft.com/office/drawing/2018/hyperlinkcolor" xmlns="" val="tx"/>
                    </a:ext>
                  </a:extLst>
                </a:hlinkClick>
              </a:rPr>
              <a:t>-%</a:t>
            </a:r>
            <a:r>
              <a:rPr lang="en-US" sz="1600" i="0" dirty="0" err="1">
                <a:effectLst/>
                <a:latin typeface="Helvetica" pitchFamily="2" charset="0"/>
                <a:hlinkClick r:id="rId5">
                  <a:extLst>
                    <a:ext uri="{A12FA001-AC4F-418D-AE19-62706E023703}">
                      <ahyp:hlinkClr xmlns:ahyp="http://schemas.microsoft.com/office/drawing/2018/hyperlinkcolor" xmlns="" val="tx"/>
                    </a:ext>
                  </a:extLst>
                </a:hlinkClick>
              </a:rPr>
              <a:t>2COverview</a:t>
            </a:r>
            <a:r>
              <a:rPr lang="en-US" sz="1600" i="0" dirty="0">
                <a:effectLst/>
                <a:latin typeface="Helvetica" pitchFamily="2" charset="0"/>
                <a:hlinkClick r:id="rId5">
                  <a:extLst>
                    <a:ext uri="{A12FA001-AC4F-418D-AE19-62706E023703}">
                      <ahyp:hlinkClr xmlns:ahyp="http://schemas.microsoft.com/office/drawing/2018/hyperlinkcolor" xmlns="" val="tx"/>
                    </a:ext>
                  </a:extLst>
                </a:hlinkClick>
              </a:rPr>
              <a:t>%</a:t>
            </a:r>
            <a:r>
              <a:rPr lang="en-US" sz="1600" i="0" dirty="0" err="1">
                <a:effectLst/>
                <a:latin typeface="Helvetica" pitchFamily="2" charset="0"/>
                <a:hlinkClick r:id="rId5">
                  <a:extLst>
                    <a:ext uri="{A12FA001-AC4F-418D-AE19-62706E023703}">
                      <ahyp:hlinkClr xmlns:ahyp="http://schemas.microsoft.com/office/drawing/2018/hyperlinkcolor" xmlns="" val="tx"/>
                    </a:ext>
                  </a:extLst>
                </a:hlinkClick>
              </a:rPr>
              <a:t>2Cand</a:t>
            </a:r>
            <a:r>
              <a:rPr lang="en-US" sz="1600" i="0" dirty="0">
                <a:effectLst/>
                <a:latin typeface="Helvetica" pitchFamily="2" charset="0"/>
                <a:hlinkClick r:id="rId5">
                  <a:extLst>
                    <a:ext uri="{A12FA001-AC4F-418D-AE19-62706E023703}">
                      <ahyp:hlinkClr xmlns:ahyp="http://schemas.microsoft.com/office/drawing/2018/hyperlinkcolor" xmlns="" val="tx"/>
                    </a:ext>
                  </a:extLst>
                </a:hlinkClick>
              </a:rPr>
              <a:t>%2520over%252030%2520is%2520obese.&amp;</a:t>
            </a:r>
            <a:r>
              <a:rPr lang="en-US" sz="1600" i="0" dirty="0" err="1">
                <a:effectLst/>
                <a:latin typeface="Helvetica" pitchFamily="2" charset="0"/>
                <a:hlinkClick r:id="rId5">
                  <a:extLst>
                    <a:ext uri="{A12FA001-AC4F-418D-AE19-62706E023703}">
                      <ahyp:hlinkClr xmlns:ahyp="http://schemas.microsoft.com/office/drawing/2018/hyperlinkcolor" xmlns="" val="tx"/>
                    </a:ext>
                  </a:extLst>
                </a:hlinkClick>
              </a:rPr>
              <a:t>usg</a:t>
            </a:r>
            <a:r>
              <a:rPr lang="en-US" sz="1600" i="0" dirty="0">
                <a:effectLst/>
                <a:latin typeface="Helvetica" pitchFamily="2" charset="0"/>
                <a:hlinkClick r:id="rId5">
                  <a:extLst>
                    <a:ext uri="{A12FA001-AC4F-418D-AE19-62706E023703}">
                      <ahyp:hlinkClr xmlns:ahyp="http://schemas.microsoft.com/office/drawing/2018/hyperlinkcolor" xmlns="" val="tx"/>
                    </a:ext>
                  </a:extLst>
                </a:hlinkClick>
              </a:rPr>
              <a:t>=AOvVaw0V2zzwHuyntuFXMlEzippO</a:t>
            </a:r>
            <a:endParaRPr lang="en-US" sz="1600" dirty="0">
              <a:effectLst/>
              <a:latin typeface="Helvetica" pitchFamily="2" charset="0"/>
            </a:endParaRPr>
          </a:p>
          <a:p>
            <a:pPr marL="0" indent="0">
              <a:buNone/>
            </a:pPr>
            <a:endParaRPr lang="en-US" sz="1600" dirty="0"/>
          </a:p>
          <a:p>
            <a:pPr marL="0" indent="0">
              <a:buNone/>
            </a:pPr>
            <a:r>
              <a:rPr lang="en-US" sz="1600" dirty="0"/>
              <a:t>https://www.google.com/url?</a:t>
            </a:r>
            <a:r>
              <a:rPr lang="en-US" sz="1600" dirty="0" err="1"/>
              <a:t>sa</a:t>
            </a:r>
            <a:r>
              <a:rPr lang="en-US" sz="1600" dirty="0"/>
              <a:t>=t&amp;</a:t>
            </a:r>
            <a:r>
              <a:rPr lang="en-US" sz="1600" dirty="0" err="1"/>
              <a:t>rct</a:t>
            </a:r>
            <a:r>
              <a:rPr lang="en-US" sz="1600" dirty="0"/>
              <a:t>=j&amp;q=&amp;</a:t>
            </a:r>
            <a:r>
              <a:rPr lang="en-US" sz="1600" dirty="0" err="1"/>
              <a:t>esrc</a:t>
            </a:r>
            <a:r>
              <a:rPr lang="en-US" sz="1600" dirty="0"/>
              <a:t>=s&amp;source=web&amp;cd=&amp;</a:t>
            </a:r>
            <a:r>
              <a:rPr lang="en-US" sz="1600" dirty="0" err="1"/>
              <a:t>ved</a:t>
            </a:r>
            <a:r>
              <a:rPr lang="en-US" sz="1600" dirty="0"/>
              <a:t>=2ahUKEwiwqo--sNn-AhUD4aQKHaFwDAsQFnoECBMQAw&amp;url=https%3A%2F%</a:t>
            </a:r>
            <a:r>
              <a:rPr lang="en-US" sz="1600" dirty="0" err="1"/>
              <a:t>2Fwww.hsph.harvard.edu</a:t>
            </a:r>
            <a:r>
              <a:rPr lang="en-US" sz="1600" dirty="0"/>
              <a:t>%</a:t>
            </a:r>
            <a:r>
              <a:rPr lang="en-US" sz="1600" dirty="0" err="1"/>
              <a:t>2Fobesity-prevention</a:t>
            </a:r>
            <a:r>
              <a:rPr lang="en-US" sz="1600" dirty="0"/>
              <a:t>-source%</a:t>
            </a:r>
            <a:r>
              <a:rPr lang="en-US" sz="1600" dirty="0" err="1"/>
              <a:t>2Fobesity-prevention</a:t>
            </a:r>
            <a:r>
              <a:rPr lang="en-US" sz="1600" dirty="0"/>
              <a:t>%2F%23%3A~%</a:t>
            </a:r>
            <a:r>
              <a:rPr lang="en-US" sz="1600" dirty="0" err="1"/>
              <a:t>3Atext</a:t>
            </a:r>
            <a:r>
              <a:rPr lang="en-US" sz="1600" dirty="0"/>
              <a:t>%</a:t>
            </a:r>
            <a:r>
              <a:rPr lang="en-US" sz="1600" dirty="0" err="1"/>
              <a:t>3DChoosing</a:t>
            </a:r>
            <a:r>
              <a:rPr lang="en-US" sz="1600" dirty="0"/>
              <a:t>%2520healthier%2520foods%2520(whole%2520grains%2C%252C%2520and%2520other%2520%25E2%2580%</a:t>
            </a:r>
            <a:r>
              <a:rPr lang="en-US" sz="1600" dirty="0" err="1"/>
              <a:t>259Csit</a:t>
            </a:r>
            <a:r>
              <a:rPr lang="en-US" sz="1600" dirty="0"/>
              <a:t>%2520time%25E2%2580%259D&amp;</a:t>
            </a:r>
            <a:r>
              <a:rPr lang="en-US" sz="1600" dirty="0" err="1"/>
              <a:t>usg</a:t>
            </a:r>
            <a:r>
              <a:rPr lang="en-US" sz="1600" dirty="0"/>
              <a:t>=AOvVaw3M_yinFK2M3uWw_AmWtYbC</a:t>
            </a:r>
          </a:p>
        </p:txBody>
      </p:sp>
      <p:sp>
        <p:nvSpPr>
          <p:cNvPr id="4" name="TextBox 3">
            <a:extLst>
              <a:ext uri="{FF2B5EF4-FFF2-40B4-BE49-F238E27FC236}">
                <a16:creationId xmlns:a16="http://schemas.microsoft.com/office/drawing/2014/main" xmlns="" id="{1832F7A7-7ECC-005A-7D40-FEC72C82174A}"/>
              </a:ext>
            </a:extLst>
          </p:cNvPr>
          <p:cNvSpPr txBox="1"/>
          <p:nvPr/>
        </p:nvSpPr>
        <p:spPr>
          <a:xfrm>
            <a:off x="4922873" y="237966"/>
            <a:ext cx="2449286" cy="923330"/>
          </a:xfrm>
          <a:prstGeom prst="rect">
            <a:avLst/>
          </a:prstGeom>
          <a:noFill/>
        </p:spPr>
        <p:txBody>
          <a:bodyPr wrap="square" rtlCol="0">
            <a:spAutoFit/>
          </a:bodyPr>
          <a:lstStyle/>
          <a:p>
            <a:pPr algn="l"/>
            <a:r>
              <a:rPr lang="en-US" sz="5400" dirty="0">
                <a:solidFill>
                  <a:schemeClr val="accent1"/>
                </a:solidFill>
                <a:latin typeface="Modern Love" pitchFamily="82" charset="0"/>
              </a:rPr>
              <a:t>Sources</a:t>
            </a:r>
            <a:r>
              <a:rPr lang="en-US" sz="3900" dirty="0">
                <a:solidFill>
                  <a:schemeClr val="accent1"/>
                </a:solidFill>
                <a:latin typeface="Modern Love" pitchFamily="82" charset="0"/>
              </a:rPr>
              <a:t> </a:t>
            </a:r>
            <a:endParaRPr lang="x-none" sz="3900" dirty="0">
              <a:solidFill>
                <a:schemeClr val="accent1"/>
              </a:solidFill>
              <a:latin typeface="Modern Love" pitchFamily="82" charset="0"/>
            </a:endParaRPr>
          </a:p>
        </p:txBody>
      </p:sp>
    </p:spTree>
    <p:extLst>
      <p:ext uri="{BB962C8B-B14F-4D97-AF65-F5344CB8AC3E}">
        <p14:creationId xmlns:p14="http://schemas.microsoft.com/office/powerpoint/2010/main" val="21369276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 id="{DC562BE4-E08E-454A-B691-6114CE311FC5}" vid="{3E179901-8EB6-4C8D-9438-AECDEF043B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222</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10</vt:i4>
      </vt:variant>
    </vt:vector>
  </HeadingPairs>
  <TitlesOfParts>
    <vt:vector size="26" baseType="lpstr">
      <vt:lpstr>Microsoft YaHei UI</vt:lpstr>
      <vt:lpstr>Arial</vt:lpstr>
      <vt:lpstr>Calibri</vt:lpstr>
      <vt:lpstr>Cavolini</vt:lpstr>
      <vt:lpstr>Courier New</vt:lpstr>
      <vt:lpstr>Gill Sans Nova</vt:lpstr>
      <vt:lpstr>Gill Sans Nova Light</vt:lpstr>
      <vt:lpstr>Google Sans</vt:lpstr>
      <vt:lpstr>Helvetica</vt:lpstr>
      <vt:lpstr>Modern Love</vt:lpstr>
      <vt:lpstr>Modern Love Caps</vt:lpstr>
      <vt:lpstr>Mystical Woods Smooth Script</vt:lpstr>
      <vt:lpstr>Proxima Nova</vt:lpstr>
      <vt:lpstr>Sagona Book</vt:lpstr>
      <vt:lpstr>Showcard Gothic</vt:lpstr>
      <vt:lpstr>Office Theme</vt:lpstr>
      <vt:lpstr>Obesity</vt:lpstr>
      <vt:lpstr>What is  obesity?</vt:lpstr>
      <vt:lpstr>PowerPoint Presentation</vt:lpstr>
      <vt:lpstr>BMI SCALE</vt:lpstr>
      <vt:lpstr>2 causes of obesity </vt:lpstr>
      <vt:lpstr>PowerPoint Presentation</vt:lpstr>
      <vt:lpstr>Child Obesity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
  <cp:lastModifiedBy/>
  <cp:revision>5</cp:revision>
  <dcterms:created xsi:type="dcterms:W3CDTF">2023-05-02T11:20:30Z</dcterms:created>
  <dcterms:modified xsi:type="dcterms:W3CDTF">2023-05-05T11:28:33Z</dcterms:modified>
</cp:coreProperties>
</file>