
<file path=[Content_Types].xml><?xml version="1.0" encoding="utf-8"?>
<Types xmlns="http://schemas.openxmlformats.org/package/2006/content-types">
  <Default Extension="png" ContentType="image/png"/>
  <Default Extension="svg" ContentType="image/svg+xml"/>
  <Default Extension="glb" ContentType="model/gltf.binary"/>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handoutMasterIdLst>
    <p:handoutMasterId r:id="rId13"/>
  </p:handoutMasterIdLst>
  <p:sldIdLst>
    <p:sldId id="256" r:id="rId2"/>
    <p:sldId id="265" r:id="rId3"/>
    <p:sldId id="274" r:id="rId4"/>
    <p:sldId id="266" r:id="rId5"/>
    <p:sldId id="268" r:id="rId6"/>
    <p:sldId id="269" r:id="rId7"/>
    <p:sldId id="270" r:id="rId8"/>
    <p:sldId id="271" r:id="rId9"/>
    <p:sldId id="272" r:id="rId10"/>
    <p:sldId id="27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FF66FF"/>
    <a:srgbClr val="FF3300"/>
    <a:srgbClr val="99CC00"/>
    <a:srgbClr val="CC99FF"/>
    <a:srgbClr val="000066"/>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p:cViewPr varScale="1">
        <p:scale>
          <a:sx n="72" d="100"/>
          <a:sy n="72" d="100"/>
        </p:scale>
        <p:origin x="660" y="78"/>
      </p:cViewPr>
      <p:guideLst>
        <p:guide pos="3840"/>
        <p:guide orient="horz" pos="2160"/>
      </p:guideLst>
    </p:cSldViewPr>
  </p:slideViewPr>
  <p:notesTextViewPr>
    <p:cViewPr>
      <p:scale>
        <a:sx n="1" d="1"/>
        <a:sy n="1" d="1"/>
      </p:scale>
      <p:origin x="0" y="0"/>
    </p:cViewPr>
  </p:notesTextViewPr>
  <p:notesViewPr>
    <p:cSldViewPr showGuides="1">
      <p:cViewPr varScale="1">
        <p:scale>
          <a:sx n="63" d="100"/>
          <a:sy n="63" d="100"/>
        </p:scale>
        <p:origin x="283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62B48F5-BACC-47D6-A0F7-82FBF9C6BC85}" type="datetimeFigureOut">
              <a:rPr lang="en-US"/>
              <a:t>5/3/2023</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5ACAF8E-318A-4EFE-8633-D9E72ABCE0ED}" type="slidenum">
              <a:rPr/>
              <a:t>‹#›</a:t>
            </a:fld>
            <a:endParaRPr/>
          </a:p>
        </p:txBody>
      </p:sp>
    </p:spTree>
    <p:extLst>
      <p:ext uri="{BB962C8B-B14F-4D97-AF65-F5344CB8AC3E}">
        <p14:creationId xmlns:p14="http://schemas.microsoft.com/office/powerpoint/2010/main" val="2406559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B1CD00-5424-4675-AB18-2C419B060449}" type="datetimeFigureOut">
              <a:rPr lang="en-US"/>
              <a:t>5/3/2023</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E2CF44-2B13-41B4-A334-1CDF534EEBBF}" type="slidenum">
              <a:rPr/>
              <a:t>‹#›</a:t>
            </a:fld>
            <a:endParaRPr/>
          </a:p>
        </p:txBody>
      </p:sp>
    </p:spTree>
    <p:extLst>
      <p:ext uri="{BB962C8B-B14F-4D97-AF65-F5344CB8AC3E}">
        <p14:creationId xmlns:p14="http://schemas.microsoft.com/office/powerpoint/2010/main" val="445385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gray">
          <a:xfrm>
            <a:off x="0" y="2825016"/>
            <a:ext cx="12188952" cy="3180930"/>
          </a:xfrm>
          <a:prstGeom prst="rect">
            <a:avLst/>
          </a:prstGeom>
          <a:solidFill>
            <a:schemeClr val="bg1">
              <a:lumMod val="85000"/>
              <a:lumOff val="1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bwMode="black">
          <a:xfrm>
            <a:off x="0" y="3075709"/>
            <a:ext cx="12188952" cy="2639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bwMode="white">
          <a:xfrm>
            <a:off x="1066800" y="3165763"/>
            <a:ext cx="10058400" cy="1711037"/>
          </a:xfrm>
        </p:spPr>
        <p:txBody>
          <a:bodyPr anchor="b">
            <a:normAutofit/>
          </a:bodyPr>
          <a:lstStyle>
            <a:lvl1pPr algn="l">
              <a:lnSpc>
                <a:spcPct val="80000"/>
              </a:lnSpc>
              <a:defRPr sz="54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bwMode="white">
          <a:xfrm>
            <a:off x="1066800" y="4953000"/>
            <a:ext cx="10058400" cy="685800"/>
          </a:xfrm>
        </p:spPr>
        <p:txBody>
          <a:bodyPr>
            <a:normAutofit/>
          </a:bodyPr>
          <a:lstStyle>
            <a:lvl1pPr marL="0" indent="0" algn="l">
              <a:spcBef>
                <a:spcPts val="0"/>
              </a:spcBef>
              <a:buNone/>
              <a:defRPr sz="200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98862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37CC0096-1860-4642-9CD2-0079EA5E7CD1}" type="datetimeFigureOut">
              <a:rPr lang="en-US" smtClean="0"/>
              <a:t>5/3/2023</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77154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457199"/>
            <a:ext cx="1943100" cy="56388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457199"/>
            <a:ext cx="7048500" cy="56388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37CC0096-1860-4642-9CD2-0079EA5E7CD1}" type="datetimeFigureOut">
              <a:rPr lang="en-US" smtClean="0"/>
              <a:t>5/3/2023</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524635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37CC0096-1860-4642-9CD2-0079EA5E7CD1}" type="datetimeFigureOut">
              <a:rPr lang="en-US" smtClean="0"/>
              <a:t>5/3/2023</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112444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4000" y="1828800"/>
            <a:ext cx="9144000" cy="2743200"/>
          </a:xfrm>
        </p:spPr>
        <p:txBody>
          <a:bodyPr anchor="b">
            <a:normAutofit/>
          </a:bodyPr>
          <a:lstStyle>
            <a:lvl1pPr>
              <a:defRPr sz="54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1524000" y="4589463"/>
            <a:ext cx="9144000" cy="1506537"/>
          </a:xfrm>
        </p:spPr>
        <p:txBody>
          <a:bodyPr>
            <a:normAutofit/>
          </a:bodyPr>
          <a:lstStyle>
            <a:lvl1pPr marL="0" indent="0">
              <a:spcBef>
                <a:spcPts val="0"/>
              </a:spcBef>
              <a:buNone/>
              <a:defRPr sz="2000">
                <a:solidFill>
                  <a:schemeClr val="accent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3506778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825625"/>
            <a:ext cx="4343400" cy="4270375"/>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825625"/>
            <a:ext cx="4343400" cy="4270375"/>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37CC0096-1860-4642-9CD2-0079EA5E7CD1}" type="datetimeFigureOut">
              <a:rPr lang="en-US" smtClean="0"/>
              <a:t>5/3/2023</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044567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527048" y="1828800"/>
            <a:ext cx="4343400" cy="685800"/>
          </a:xfrm>
        </p:spPr>
        <p:txBody>
          <a:bodyPr anchor="ctr">
            <a:normAutofit/>
          </a:bodyPr>
          <a:lstStyle>
            <a:lvl1pPr marL="0" indent="0">
              <a:spcBef>
                <a:spcPts val="0"/>
              </a:spcBef>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27048" y="2514600"/>
            <a:ext cx="4343400" cy="3581401"/>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27648" y="1828800"/>
            <a:ext cx="4343400" cy="685800"/>
          </a:xfrm>
        </p:spPr>
        <p:txBody>
          <a:bodyPr anchor="ctr">
            <a:normAutofit/>
          </a:bodyPr>
          <a:lstStyle>
            <a:lvl1pPr marL="0" indent="0">
              <a:spcBef>
                <a:spcPts val="0"/>
              </a:spcBef>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27648" y="2514600"/>
            <a:ext cx="4343400" cy="3581401"/>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37CC0096-1860-4642-9CD2-0079EA5E7CD1}" type="datetimeFigureOut">
              <a:rPr lang="en-US" smtClean="0"/>
              <a:t>5/3/2023</a:t>
            </a:fld>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397906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3" name="Date Placeholder 2"/>
          <p:cNvSpPr>
            <a:spLocks noGrp="1"/>
          </p:cNvSpPr>
          <p:nvPr>
            <p:ph type="dt" sz="half" idx="10"/>
          </p:nvPr>
        </p:nvSpPr>
        <p:spPr/>
        <p:txBody>
          <a:bodyPr/>
          <a:lstStyle/>
          <a:p>
            <a:fld id="{37CC0096-1860-4642-9CD2-0079EA5E7CD1}" type="datetimeFigureOut">
              <a:rPr lang="en-US" smtClean="0"/>
              <a:t>5/3/2023</a:t>
            </a:fld>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238976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2" name="Date Placeholder 1"/>
          <p:cNvSpPr>
            <a:spLocks noGrp="1"/>
          </p:cNvSpPr>
          <p:nvPr>
            <p:ph type="dt" sz="half" idx="10"/>
          </p:nvPr>
        </p:nvSpPr>
        <p:spPr/>
        <p:txBody>
          <a:bodyPr/>
          <a:lstStyle/>
          <a:p>
            <a:fld id="{37CC0096-1860-4642-9CD2-0079EA5E7CD1}" type="datetimeFigureOut">
              <a:rPr lang="en-US" smtClean="0"/>
              <a:t>5/3/2023</a:t>
            </a:fld>
            <a:endParaRPr lang="en-US"/>
          </a:p>
        </p:txBody>
      </p:sp>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146817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02587" y="1600200"/>
            <a:ext cx="3122613" cy="1828800"/>
          </a:xfrm>
        </p:spPr>
        <p:txBody>
          <a:bodyPr anchor="b">
            <a:normAutofit/>
          </a:bodyPr>
          <a:lstStyle>
            <a:lvl1pPr>
              <a:defRPr sz="3400"/>
            </a:lvl1pPr>
          </a:lstStyle>
          <a:p>
            <a:r>
              <a:rPr lang="en-US"/>
              <a:t>Click to edit Master title style</a:t>
            </a:r>
            <a:endParaRPr lang="en-US" dirty="0"/>
          </a:p>
        </p:txBody>
      </p:sp>
      <p:sp>
        <p:nvSpPr>
          <p:cNvPr id="3" name="Content Placeholder 2"/>
          <p:cNvSpPr>
            <a:spLocks noGrp="1"/>
          </p:cNvSpPr>
          <p:nvPr>
            <p:ph idx="1"/>
          </p:nvPr>
        </p:nvSpPr>
        <p:spPr>
          <a:xfrm>
            <a:off x="760412" y="762000"/>
            <a:ext cx="6400800" cy="5334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001039" y="3429000"/>
            <a:ext cx="3124161" cy="1828800"/>
          </a:xfrm>
        </p:spPr>
        <p:txBody>
          <a:bodyPr/>
          <a:lstStyle>
            <a:lvl1pPr marL="0" indent="0">
              <a:spcBef>
                <a:spcPts val="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37CC0096-1860-4642-9CD2-0079EA5E7CD1}" type="datetimeFigureOut">
              <a:rPr lang="en-US" smtClean="0"/>
              <a:t>5/3/2023</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667374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997952" y="1600200"/>
            <a:ext cx="3127248" cy="1828800"/>
          </a:xfrm>
        </p:spPr>
        <p:txBody>
          <a:bodyPr anchor="b">
            <a:normAutofit/>
          </a:bodyPr>
          <a:lstStyle>
            <a:lvl1pPr>
              <a:defRPr sz="3400"/>
            </a:lvl1pPr>
          </a:lstStyle>
          <a:p>
            <a:r>
              <a:rPr lang="en-US"/>
              <a:t>Click to edit Master title style</a:t>
            </a:r>
          </a:p>
        </p:txBody>
      </p:sp>
      <p:sp>
        <p:nvSpPr>
          <p:cNvPr id="3" name="Picture Placeholder 2"/>
          <p:cNvSpPr>
            <a:spLocks noGrp="1"/>
          </p:cNvSpPr>
          <p:nvPr>
            <p:ph type="pic" idx="1"/>
          </p:nvPr>
        </p:nvSpPr>
        <p:spPr>
          <a:xfrm>
            <a:off x="781251" y="777240"/>
            <a:ext cx="6400800" cy="5303520"/>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997952" y="3429000"/>
            <a:ext cx="3127248" cy="1828800"/>
          </a:xfrm>
        </p:spPr>
        <p:txBody>
          <a:bodyPr/>
          <a:lstStyle>
            <a:lvl1pPr marL="0" indent="0">
              <a:spcBef>
                <a:spcPts val="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descr="An empty placeholder to add an image. Click on the placeholder and select the image that you wish to add."/>
          <p:cNvSpPr/>
          <p:nvPr userDrawn="1"/>
        </p:nvSpPr>
        <p:spPr bwMode="blackWhite">
          <a:xfrm>
            <a:off x="644091" y="640080"/>
            <a:ext cx="6675120" cy="5577840"/>
          </a:xfrm>
          <a:prstGeom prst="rect">
            <a:avLst/>
          </a:prstGeom>
          <a:solidFill>
            <a:srgbClr val="000000"/>
          </a:solidFill>
          <a:ln w="1016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37CC0096-1860-4642-9CD2-0079EA5E7CD1}" type="datetimeFigureOut">
              <a:rPr lang="en-US" smtClean="0"/>
              <a:t>5/3/2023</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977249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0" y="457200"/>
            <a:ext cx="9144000" cy="11430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4000" y="1828800"/>
            <a:ext cx="9144000" cy="4267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524000" y="6362700"/>
            <a:ext cx="6881553" cy="257176"/>
          </a:xfrm>
          <a:prstGeom prst="rect">
            <a:avLst/>
          </a:prstGeom>
        </p:spPr>
        <p:txBody>
          <a:bodyPr vert="horz" lIns="91440" tIns="45720" rIns="91440" bIns="45720" rtlCol="0" anchor="ctr"/>
          <a:lstStyle>
            <a:lvl1pPr algn="l">
              <a:defRPr sz="1100">
                <a:solidFill>
                  <a:schemeClr val="tx1">
                    <a:lumMod val="85000"/>
                  </a:schemeClr>
                </a:solidFill>
              </a:defRPr>
            </a:lvl1pPr>
          </a:lstStyle>
          <a:p>
            <a:endParaRPr lang="en-US" dirty="0"/>
          </a:p>
        </p:txBody>
      </p:sp>
      <p:sp>
        <p:nvSpPr>
          <p:cNvPr id="4" name="Date Placeholder 3"/>
          <p:cNvSpPr>
            <a:spLocks noGrp="1"/>
          </p:cNvSpPr>
          <p:nvPr>
            <p:ph type="dt" sz="half" idx="2"/>
          </p:nvPr>
        </p:nvSpPr>
        <p:spPr>
          <a:xfrm>
            <a:off x="8610600" y="6362700"/>
            <a:ext cx="990600" cy="257176"/>
          </a:xfrm>
          <a:prstGeom prst="rect">
            <a:avLst/>
          </a:prstGeom>
        </p:spPr>
        <p:txBody>
          <a:bodyPr vert="horz" lIns="91440" tIns="45720" rIns="91440" bIns="45720" rtlCol="0" anchor="ctr"/>
          <a:lstStyle>
            <a:lvl1pPr algn="r">
              <a:defRPr sz="1100">
                <a:solidFill>
                  <a:schemeClr val="tx1">
                    <a:lumMod val="85000"/>
                  </a:schemeClr>
                </a:solidFill>
              </a:defRPr>
            </a:lvl1pPr>
          </a:lstStyle>
          <a:p>
            <a:fld id="{37CC0096-1860-4642-9CD2-0079EA5E7CD1}" type="datetimeFigureOut">
              <a:rPr lang="en-US" smtClean="0"/>
              <a:pPr/>
              <a:t>5/3/2023</a:t>
            </a:fld>
            <a:endParaRPr lang="en-US"/>
          </a:p>
        </p:txBody>
      </p:sp>
      <p:sp>
        <p:nvSpPr>
          <p:cNvPr id="6" name="Slide Number Placeholder 5"/>
          <p:cNvSpPr>
            <a:spLocks noGrp="1"/>
          </p:cNvSpPr>
          <p:nvPr>
            <p:ph type="sldNum" sz="quarter" idx="4"/>
          </p:nvPr>
        </p:nvSpPr>
        <p:spPr>
          <a:xfrm>
            <a:off x="9829800" y="6362700"/>
            <a:ext cx="838200" cy="257176"/>
          </a:xfrm>
          <a:prstGeom prst="rect">
            <a:avLst/>
          </a:prstGeom>
        </p:spPr>
        <p:txBody>
          <a:bodyPr vert="horz" lIns="91440" tIns="45720" rIns="91440" bIns="45720" rtlCol="0" anchor="ctr"/>
          <a:lstStyle>
            <a:lvl1pPr algn="r">
              <a:defRPr sz="1100">
                <a:solidFill>
                  <a:schemeClr val="tx1">
                    <a:lumMod val="85000"/>
                  </a:schemeClr>
                </a:solidFill>
              </a:defRPr>
            </a:lvl1pPr>
          </a:lstStyle>
          <a:p>
            <a:fld id="{E31375A4-56A4-47D6-9801-1991572033F7}" type="slidenum">
              <a:rPr lang="en-US" smtClean="0"/>
              <a:pPr/>
              <a:t>‹#›</a:t>
            </a:fld>
            <a:endParaRPr lang="en-US"/>
          </a:p>
        </p:txBody>
      </p:sp>
    </p:spTree>
    <p:extLst>
      <p:ext uri="{BB962C8B-B14F-4D97-AF65-F5344CB8AC3E}">
        <p14:creationId xmlns:p14="http://schemas.microsoft.com/office/powerpoint/2010/main" val="194325986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lumMod val="85000"/>
            </a:schemeClr>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lumMod val="85000"/>
            </a:schemeClr>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lumMod val="85000"/>
            </a:schemeClr>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lumMod val="85000"/>
            </a:schemeClr>
          </a:solidFill>
          <a:latin typeface="+mn-lt"/>
          <a:ea typeface="+mn-ea"/>
          <a:cs typeface="+mn-cs"/>
        </a:defRPr>
      </a:lvl4pPr>
      <a:lvl5pPr marL="1508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lumMod val="85000"/>
            </a:schemeClr>
          </a:solidFill>
          <a:latin typeface="+mn-lt"/>
          <a:ea typeface="+mn-ea"/>
          <a:cs typeface="+mn-cs"/>
        </a:defRPr>
      </a:lvl5pPr>
      <a:lvl6pPr marL="17830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0574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317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060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hyperlink" Target="https://pixabay.com/pt/tela-do-computador-laptop-png-1515324/" TargetMode="External"/><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hyperlink" Target="https://www.wallpaperflare.com/alien-alienware-computer-wallpaper-qsddw/download/1920x1080" TargetMode="External"/><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www.pexels.com/photo/abstract-background-computer-keyboard-glow-imagination-2842504/" TargetMode="External"/><Relationship Id="rId3" Type="http://schemas.openxmlformats.org/officeDocument/2006/relationships/hyperlink" Target="https://ar.wikipedia.org/wiki/%D8%A2%D9%84%D8%A9_%D8%AD%D8%A7%D8%B3%D8%A8%D8%A9" TargetMode="External"/><Relationship Id="rId7" Type="http://schemas.openxmlformats.org/officeDocument/2006/relationships/image" Target="../media/image12.jpeg"/><Relationship Id="rId2" Type="http://schemas.openxmlformats.org/officeDocument/2006/relationships/hyperlink" Target="https://ar.wikipedia.org/wiki/%D8%B9%D8%AA%D8%A7%D8%AF_%D8%AD%D8%A7%D8%B3%D9%88%D8%A8" TargetMode="External"/><Relationship Id="rId1" Type="http://schemas.openxmlformats.org/officeDocument/2006/relationships/slideLayout" Target="../slideLayouts/slideLayout2.xml"/><Relationship Id="rId6" Type="http://schemas.openxmlformats.org/officeDocument/2006/relationships/hyperlink" Target="https://ar.wikipedia.org/wiki/%D8%AA%D8%AD%D9%83%D9%85_%D8%B1%D9%82%D9%85%D9%8A_%D8%A8%D8%A7%D8%B3%D8%AA%D8%AE%D8%AF%D8%A7%D9%85_%D8%A7%D9%84%D8%AD%D8%A7%D8%B3%D9%88%D8%A8" TargetMode="External"/><Relationship Id="rId5" Type="http://schemas.openxmlformats.org/officeDocument/2006/relationships/hyperlink" Target="https://ar.wikipedia.org/wiki/%D8%A7%D8%AA%D8%B5%D8%A7%D9%84%D8%A7%D8%AA_(%D8%AA%D9%88%D8%B6%D9%8A%D8%AD)" TargetMode="External"/><Relationship Id="rId4" Type="http://schemas.openxmlformats.org/officeDocument/2006/relationships/hyperlink" Target="https://ar.wikipedia.org/wiki/%D8%AA%D8%B4%D8%BA%D9%8A%D9%84_%D8%A2%D9%84%D9%8A"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ar.wikipedia.org/wiki/%D8%AD%D8%A7%D8%B3%D9%88%D8%A8_%D9%83%D9%81%D9%8A" TargetMode="External"/><Relationship Id="rId2" Type="http://schemas.openxmlformats.org/officeDocument/2006/relationships/hyperlink" Target="https://ar.wikipedia.org/wiki/%D8%AD%D8%A7%D8%B3%D9%88%D8%A8_%D8%B4%D8%AE%D8%B5%D9%8A"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ar.wikipedia.org/wiki/%D9%81%D8%A3%D8%B1%D8%A9_%D8%AD%D8%A7%D8%B3%D9%88%D8%A8" TargetMode="External"/><Relationship Id="rId2" Type="http://schemas.openxmlformats.org/officeDocument/2006/relationships/hyperlink" Target="https://ar.wikipedia.org/wiki/%D9%84%D9%88%D8%AD%D8%A9_%D9%85%D9%81%D8%A7%D8%AA%D9%8A%D8%AD_%D8%AD%D8%A7%D8%B3%D9%88%D8%A8" TargetMode="External"/><Relationship Id="rId1" Type="http://schemas.openxmlformats.org/officeDocument/2006/relationships/slideLayout" Target="../slideLayouts/slideLayout2.xml"/><Relationship Id="rId4" Type="http://schemas.openxmlformats.org/officeDocument/2006/relationships/hyperlink" Target="https://ar.wikipedia.org/w/index.php?title=%D8%A7%D9%84%D9%85%D8%B4%D8%BA%D9%84_(%D8%AD%D8%A7%D8%B3%D9%88%D8%A8)&amp;action=edit&amp;redlink=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ar-JO" dirty="0"/>
              <a:t>الحاسوب</a:t>
            </a:r>
            <a:endParaRPr dirty="0"/>
          </a:p>
        </p:txBody>
      </p:sp>
      <p:sp>
        <p:nvSpPr>
          <p:cNvPr id="3" name="Subtitle 2"/>
          <p:cNvSpPr>
            <a:spLocks noGrp="1"/>
          </p:cNvSpPr>
          <p:nvPr>
            <p:ph type="subTitle" idx="1"/>
          </p:nvPr>
        </p:nvSpPr>
        <p:spPr/>
        <p:txBody>
          <a:bodyPr/>
          <a:lstStyle/>
          <a:p>
            <a:r>
              <a:rPr lang="en-US" dirty="0"/>
              <a:t>Yousef </a:t>
            </a:r>
            <a:r>
              <a:rPr lang="en-US" dirty="0" err="1"/>
              <a:t>alrabadi</a:t>
            </a:r>
            <a:endParaRPr dirty="0"/>
          </a:p>
        </p:txBody>
      </p:sp>
      <p:pic>
        <p:nvPicPr>
          <p:cNvPr id="5" name="Graphic 4" descr="Monitor">
            <a:extLst>
              <a:ext uri="{FF2B5EF4-FFF2-40B4-BE49-F238E27FC236}">
                <a16:creationId xmlns:a16="http://schemas.microsoft.com/office/drawing/2014/main" id="{AFD38AE5-AE99-45E6-8B4C-0930D8948C7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34200" y="2895600"/>
            <a:ext cx="3048000" cy="3048000"/>
          </a:xfrm>
          <a:prstGeom prst="rect">
            <a:avLst/>
          </a:prstGeom>
          <a:effectLst>
            <a:glow rad="228600">
              <a:schemeClr val="accent5">
                <a:satMod val="175000"/>
                <a:alpha val="40000"/>
              </a:schemeClr>
            </a:glow>
            <a:innerShdw blurRad="63500" dist="50800">
              <a:prstClr val="black">
                <a:alpha val="50000"/>
              </a:prstClr>
            </a:innerShdw>
            <a:reflection blurRad="6350" stA="50000" endA="300" endPos="55500" dist="50800" dir="5400000" sy="-100000" algn="bl" rotWithShape="0"/>
            <a:softEdge rad="635000"/>
          </a:effectLst>
          <a:scene3d>
            <a:camera prst="perspectiveBelow"/>
            <a:lightRig rig="threePt" dir="t"/>
          </a:scene3d>
          <a:sp3d>
            <a:bevelT w="152400" h="50800" prst="softRound"/>
          </a:sp3d>
        </p:spPr>
      </p:pic>
    </p:spTree>
    <p:extLst>
      <p:ext uri="{BB962C8B-B14F-4D97-AF65-F5344CB8AC3E}">
        <p14:creationId xmlns:p14="http://schemas.microsoft.com/office/powerpoint/2010/main" val="24245383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97DCA-A743-42A1-B5FB-A66021C8B3CB}"/>
              </a:ext>
            </a:extLst>
          </p:cNvPr>
          <p:cNvSpPr>
            <a:spLocks noGrp="1"/>
          </p:cNvSpPr>
          <p:nvPr>
            <p:ph type="title"/>
          </p:nvPr>
        </p:nvSpPr>
        <p:spPr>
          <a:xfrm>
            <a:off x="1524000" y="189131"/>
            <a:ext cx="9144000" cy="1143000"/>
          </a:xfrm>
        </p:spPr>
        <p:txBody>
          <a:bodyPr/>
          <a:lstStyle/>
          <a:p>
            <a:pPr algn="r" rtl="1"/>
            <a:r>
              <a:rPr lang="ar-JO" dirty="0">
                <a:solidFill>
                  <a:schemeClr val="accent5"/>
                </a:solidFill>
                <a:effectLst>
                  <a:glow rad="228600">
                    <a:schemeClr val="accent5">
                      <a:satMod val="175000"/>
                      <a:alpha val="40000"/>
                    </a:schemeClr>
                  </a:glow>
                </a:effectLst>
              </a:rPr>
              <a:t>كيفية رسم كمبيوتر سطح المكتب</a:t>
            </a:r>
            <a:br>
              <a:rPr lang="ar-JO" dirty="0">
                <a:solidFill>
                  <a:schemeClr val="accent5"/>
                </a:solidFill>
                <a:effectLst>
                  <a:glow rad="228600">
                    <a:schemeClr val="accent5">
                      <a:satMod val="175000"/>
                      <a:alpha val="40000"/>
                    </a:schemeClr>
                  </a:glow>
                </a:effectLst>
              </a:rPr>
            </a:br>
            <a:r>
              <a:rPr lang="ar-JO" dirty="0">
                <a:solidFill>
                  <a:schemeClr val="accent5"/>
                </a:solidFill>
                <a:effectLst>
                  <a:glow rad="228600">
                    <a:schemeClr val="accent5">
                      <a:satMod val="175000"/>
                      <a:alpha val="40000"/>
                    </a:schemeClr>
                  </a:glow>
                </a:effectLst>
              </a:rPr>
              <a:t>المراجع</a:t>
            </a:r>
            <a:endParaRPr lang="en-US" dirty="0">
              <a:solidFill>
                <a:schemeClr val="accent5"/>
              </a:solidFill>
              <a:effectLst>
                <a:glow rad="228600">
                  <a:schemeClr val="accent5">
                    <a:satMod val="175000"/>
                    <a:alpha val="40000"/>
                  </a:schemeClr>
                </a:glow>
              </a:effectLst>
            </a:endParaRPr>
          </a:p>
        </p:txBody>
      </p:sp>
      <p:pic>
        <p:nvPicPr>
          <p:cNvPr id="4" name="How to Draw Desktop Computer Step By Step _ Computer Parts Drawing _ Computer Drawing">
            <a:hlinkClick r:id="" action="ppaction://media"/>
            <a:extLst>
              <a:ext uri="{FF2B5EF4-FFF2-40B4-BE49-F238E27FC236}">
                <a16:creationId xmlns:a16="http://schemas.microsoft.com/office/drawing/2014/main" id="{ECF05A6E-CC0C-499D-B744-849A844517B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9600" y="2209800"/>
            <a:ext cx="9601199" cy="4267200"/>
          </a:xfrm>
        </p:spPr>
      </p:pic>
      <p:sp>
        <p:nvSpPr>
          <p:cNvPr id="6" name="TextBox 5">
            <a:extLst>
              <a:ext uri="{FF2B5EF4-FFF2-40B4-BE49-F238E27FC236}">
                <a16:creationId xmlns:a16="http://schemas.microsoft.com/office/drawing/2014/main" id="{1A4C2F41-1635-4947-BDC9-E48E473E8D61}"/>
              </a:ext>
            </a:extLst>
          </p:cNvPr>
          <p:cNvSpPr txBox="1"/>
          <p:nvPr/>
        </p:nvSpPr>
        <p:spPr>
          <a:xfrm>
            <a:off x="1676400" y="1447800"/>
            <a:ext cx="6629400" cy="646331"/>
          </a:xfrm>
          <a:prstGeom prst="rect">
            <a:avLst/>
          </a:prstGeom>
          <a:noFill/>
        </p:spPr>
        <p:txBody>
          <a:bodyPr wrap="square" rtlCol="0">
            <a:spAutoFit/>
          </a:bodyPr>
          <a:lstStyle/>
          <a:p>
            <a:r>
              <a:rPr lang="en-US" dirty="0">
                <a:solidFill>
                  <a:schemeClr val="accent5"/>
                </a:solidFill>
              </a:rPr>
              <a:t>https://ar.wikipedia.org/wiki/%D8%AD%D8%A7%D8%B3%D9%88%D8%A8</a:t>
            </a:r>
          </a:p>
        </p:txBody>
      </p:sp>
    </p:spTree>
    <p:extLst>
      <p:ext uri="{BB962C8B-B14F-4D97-AF65-F5344CB8AC3E}">
        <p14:creationId xmlns:p14="http://schemas.microsoft.com/office/powerpoint/2010/main" val="499084959"/>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childTnLst>
        </p:cTn>
      </p:par>
    </p:tnLst>
    <p:bldLst>
      <p:bldP spid="2"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667000" y="6626"/>
            <a:ext cx="9144000" cy="1143000"/>
          </a:xfrm>
        </p:spPr>
        <p:txBody>
          <a:bodyPr/>
          <a:lstStyle/>
          <a:p>
            <a:pPr algn="r"/>
            <a:r>
              <a:rPr lang="ar-JO" dirty="0">
                <a:effectLst>
                  <a:glow rad="228600">
                    <a:schemeClr val="accent1">
                      <a:satMod val="175000"/>
                      <a:alpha val="40000"/>
                    </a:schemeClr>
                  </a:glow>
                </a:effectLst>
              </a:rPr>
              <a:t>الحاسوب</a:t>
            </a:r>
            <a:endParaRPr dirty="0">
              <a:effectLst>
                <a:glow rad="228600">
                  <a:schemeClr val="accent1">
                    <a:satMod val="175000"/>
                    <a:alpha val="40000"/>
                  </a:schemeClr>
                </a:glow>
              </a:effectLst>
            </a:endParaRPr>
          </a:p>
        </p:txBody>
      </p:sp>
      <p:sp>
        <p:nvSpPr>
          <p:cNvPr id="14" name="Content Placeholder 13"/>
          <p:cNvSpPr>
            <a:spLocks noGrp="1"/>
          </p:cNvSpPr>
          <p:nvPr>
            <p:ph idx="1"/>
          </p:nvPr>
        </p:nvSpPr>
        <p:spPr>
          <a:xfrm>
            <a:off x="2286000" y="1295400"/>
            <a:ext cx="9144000" cy="4267200"/>
          </a:xfrm>
        </p:spPr>
        <p:txBody>
          <a:bodyPr>
            <a:noAutofit/>
          </a:bodyPr>
          <a:lstStyle/>
          <a:p>
            <a:pPr marL="0" indent="0" algn="r">
              <a:buNone/>
            </a:pPr>
            <a:r>
              <a:rPr lang="ar-JO" sz="2800" dirty="0">
                <a:ln w="0"/>
                <a:solidFill>
                  <a:srgbClr val="00B050"/>
                </a:solidFill>
                <a:effectLst>
                  <a:glow rad="63500">
                    <a:schemeClr val="accent1">
                      <a:satMod val="175000"/>
                      <a:alpha val="40000"/>
                    </a:schemeClr>
                  </a:glow>
                  <a:reflection blurRad="6350" stA="53000" endA="300" endPos="35500" dir="5400000" sy="-90000" algn="bl" rotWithShape="0"/>
                </a:effectLst>
                <a:latin typeface="Calibri Light" panose="020F0302020204030204" pitchFamily="34" charset="0"/>
                <a:cs typeface="Calibri Light" panose="020F0302020204030204" pitchFamily="34" charset="0"/>
              </a:rPr>
              <a:t>إنها آلة إلكترونية تستقبل البيانات وتعالجها إلى معلومات ذات قيمة. كما أنه يخزنها في وسائط تخزين مختلفة ، وغالبًا ما يكون قادرًا على تبادل هذه النتائج والمعلومات مع الأجهزة المتوافقة الأخرى. يمكن لأسرع أجهزة الكمبيوتر اليوم إجراء مئات المليارات من العمليات الحسابية والمنطقية في بضع ثوانٍ. تعمل أجهزة الكمبيوتر ببرامج خاصة تسمى أنظمة التشغيل ، والتي بدونها سيكون الكمبيوتر قطعة صلبة وعديمة الفائدة. توضح أنظمة التشغيل للكمبيوتر كيفية تنفيذ المهام ، وغالبًا ما توفر بيئة للمبرمجين لتطوير تطبيقاتهم. يعد تعريف أجهزة الكمبيوتر على أنها فقط تلك التي تعمل بنظام </a:t>
            </a:r>
            <a:r>
              <a:rPr lang="en-US" sz="2800" dirty="0">
                <a:ln w="0"/>
                <a:solidFill>
                  <a:srgbClr val="00B050"/>
                </a:solidFill>
                <a:effectLst>
                  <a:glow rad="63500">
                    <a:schemeClr val="accent1">
                      <a:satMod val="175000"/>
                      <a:alpha val="40000"/>
                    </a:schemeClr>
                  </a:glow>
                  <a:reflection blurRad="6350" stA="53000" endA="300" endPos="35500" dir="5400000" sy="-90000" algn="bl" rotWithShape="0"/>
                </a:effectLst>
                <a:latin typeface="Calibri Light" panose="020F0302020204030204" pitchFamily="34" charset="0"/>
                <a:cs typeface="Calibri Light" panose="020F0302020204030204" pitchFamily="34" charset="0"/>
              </a:rPr>
              <a:t>Windows </a:t>
            </a:r>
            <a:r>
              <a:rPr lang="ar-JO" sz="2800" dirty="0">
                <a:ln w="0"/>
                <a:solidFill>
                  <a:srgbClr val="00B050"/>
                </a:solidFill>
                <a:effectLst>
                  <a:glow rad="63500">
                    <a:schemeClr val="accent1">
                      <a:satMod val="175000"/>
                      <a:alpha val="40000"/>
                    </a:schemeClr>
                  </a:glow>
                  <a:reflection blurRad="6350" stA="53000" endA="300" endPos="35500" dir="5400000" sy="-90000" algn="bl" rotWithShape="0"/>
                </a:effectLst>
                <a:latin typeface="Calibri Light" panose="020F0302020204030204" pitchFamily="34" charset="0"/>
                <a:cs typeface="Calibri Light" panose="020F0302020204030204" pitchFamily="34" charset="0"/>
              </a:rPr>
              <a:t>,</a:t>
            </a:r>
            <a:r>
              <a:rPr lang="en-US" sz="2800" dirty="0">
                <a:ln w="0"/>
                <a:solidFill>
                  <a:srgbClr val="00B050"/>
                </a:solidFill>
                <a:effectLst>
                  <a:glow rad="63500">
                    <a:schemeClr val="accent1">
                      <a:satMod val="175000"/>
                      <a:alpha val="40000"/>
                    </a:schemeClr>
                  </a:glow>
                  <a:reflection blurRad="6350" stA="53000" endA="300" endPos="35500" dir="5400000" sy="-90000" algn="bl" rotWithShape="0"/>
                </a:effectLst>
                <a:latin typeface="Calibri Light" panose="020F0302020204030204" pitchFamily="34" charset="0"/>
                <a:cs typeface="Calibri Light" panose="020F0302020204030204" pitchFamily="34" charset="0"/>
              </a:rPr>
              <a:t>Macintosh</a:t>
            </a:r>
            <a:r>
              <a:rPr lang="ar-JO" sz="2800" dirty="0">
                <a:ln w="0"/>
                <a:solidFill>
                  <a:srgbClr val="00B050"/>
                </a:solidFill>
                <a:effectLst>
                  <a:glow rad="63500">
                    <a:schemeClr val="accent1">
                      <a:satMod val="175000"/>
                      <a:alpha val="40000"/>
                    </a:schemeClr>
                  </a:glow>
                  <a:reflection blurRad="6350" stA="53000" endA="300" endPos="35500" dir="5400000" sy="-90000" algn="bl" rotWithShape="0"/>
                </a:effectLst>
                <a:latin typeface="Calibri Light" panose="020F0302020204030204" pitchFamily="34" charset="0"/>
                <a:cs typeface="Calibri Light" panose="020F0302020204030204" pitchFamily="34" charset="0"/>
              </a:rPr>
              <a:t> خطأ شائعًا بين الناس.</a:t>
            </a:r>
            <a:endParaRPr sz="2800" dirty="0">
              <a:ln w="0"/>
              <a:solidFill>
                <a:srgbClr val="00B050"/>
              </a:solidFill>
              <a:effectLst>
                <a:glow rad="63500">
                  <a:schemeClr val="accent1">
                    <a:satMod val="175000"/>
                    <a:alpha val="40000"/>
                  </a:schemeClr>
                </a:glow>
                <a:reflection blurRad="6350" stA="53000" endA="300" endPos="35500" dir="5400000" sy="-90000" algn="bl" rotWithShape="0"/>
              </a:effectLst>
              <a:latin typeface="Calibri Light" panose="020F0302020204030204" pitchFamily="34" charset="0"/>
              <a:cs typeface="Calibri Light" panose="020F0302020204030204" pitchFamily="34" charset="0"/>
            </a:endParaRPr>
          </a:p>
        </p:txBody>
      </p:sp>
      <p:pic>
        <p:nvPicPr>
          <p:cNvPr id="9" name="Picture 8">
            <a:extLst>
              <a:ext uri="{FF2B5EF4-FFF2-40B4-BE49-F238E27FC236}">
                <a16:creationId xmlns:a16="http://schemas.microsoft.com/office/drawing/2014/main" id="{BF043A8E-01B5-4A08-8037-39DE513A2F2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04801" y="4419600"/>
            <a:ext cx="4301066" cy="2419350"/>
          </a:xfrm>
          <a:prstGeom prst="rect">
            <a:avLst/>
          </a:prstGeom>
        </p:spPr>
      </p:pic>
      <mc:AlternateContent xmlns:mc="http://schemas.openxmlformats.org/markup-compatibility/2006">
        <mc:Choice xmlns:pslz="http://schemas.microsoft.com/office/powerpoint/2016/slidezoom" Requires="pslz">
          <p:graphicFrame>
            <p:nvGraphicFramePr>
              <p:cNvPr id="11" name="Slide Zoom 10">
                <a:extLst>
                  <a:ext uri="{FF2B5EF4-FFF2-40B4-BE49-F238E27FC236}">
                    <a16:creationId xmlns:a16="http://schemas.microsoft.com/office/drawing/2014/main" id="{81357A40-901D-415E-B214-D13AF4933D38}"/>
                  </a:ext>
                </a:extLst>
              </p:cNvPr>
              <p:cNvGraphicFramePr>
                <a:graphicFrameLocks noChangeAspect="1"/>
              </p:cNvGraphicFramePr>
              <p:nvPr>
                <p:extLst>
                  <p:ext uri="{D42A27DB-BD31-4B8C-83A1-F6EECF244321}">
                    <p14:modId xmlns:p14="http://schemas.microsoft.com/office/powerpoint/2010/main" val="45732416"/>
                  </p:ext>
                </p:extLst>
              </p:nvPr>
            </p:nvGraphicFramePr>
            <p:xfrm>
              <a:off x="931334" y="4705350"/>
              <a:ext cx="3048000" cy="1714500"/>
            </p:xfrm>
            <a:graphic>
              <a:graphicData uri="http://schemas.microsoft.com/office/powerpoint/2016/slidezoom">
                <pslz:sldZm>
                  <pslz:sldZmObj sldId="274" cId="3355327732">
                    <pslz:zmPr id="{6DC1CA4A-AF7E-4052-93F7-C0A57467CED1}"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ln w="3175">
                          <a:solidFill>
                            <a:schemeClr val="bg1"/>
                          </a:solidFill>
                        </a:ln>
                      </p166:spPr>
                    </pslz:zmPr>
                  </pslz:sldZmObj>
                </pslz:sldZm>
              </a:graphicData>
            </a:graphic>
          </p:graphicFrame>
        </mc:Choice>
        <mc:Fallback>
          <p:pic>
            <p:nvPicPr>
              <p:cNvPr id="11" name="Slide Zoom 10">
                <a:hlinkClick r:id="rId5" action="ppaction://hlinksldjump"/>
                <a:extLst>
                  <a:ext uri="{FF2B5EF4-FFF2-40B4-BE49-F238E27FC236}">
                    <a16:creationId xmlns:a16="http://schemas.microsoft.com/office/drawing/2014/main" id="{81357A40-901D-415E-B214-D13AF4933D38}"/>
                  </a:ext>
                </a:extLst>
              </p:cNvPr>
              <p:cNvPicPr>
                <a:picLocks noGrp="1" noRot="1" noChangeAspect="1" noMove="1" noResize="1" noEditPoints="1" noAdjustHandles="1" noChangeArrowheads="1" noChangeShapeType="1"/>
              </p:cNvPicPr>
              <p:nvPr/>
            </p:nvPicPr>
            <p:blipFill>
              <a:blip r:embed="rId4"/>
              <a:stretch>
                <a:fillRect/>
              </a:stretch>
            </p:blipFill>
            <p:spPr>
              <a:xfrm>
                <a:off x="931334" y="4705350"/>
                <a:ext cx="3048000" cy="1714500"/>
              </a:xfrm>
              <a:prstGeom prst="rect">
                <a:avLst/>
              </a:prstGeom>
              <a:ln w="3175">
                <a:solidFill>
                  <a:schemeClr val="bg1"/>
                </a:solidFill>
              </a:ln>
            </p:spPr>
          </p:pic>
        </mc:Fallback>
      </mc:AlternateContent>
    </p:spTree>
    <p:extLst>
      <p:ext uri="{BB962C8B-B14F-4D97-AF65-F5344CB8AC3E}">
        <p14:creationId xmlns:p14="http://schemas.microsoft.com/office/powerpoint/2010/main" val="304282630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circle(in)">
                                      <p:cBhvr>
                                        <p:cTn id="25" dur="2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Computer">
            <a:extLst>
              <a:ext uri="{FF2B5EF4-FFF2-40B4-BE49-F238E27FC236}">
                <a16:creationId xmlns:a16="http://schemas.microsoft.com/office/drawing/2014/main" id="{ADB73819-BAA9-410E-AF01-FC7EE71FC96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91400" y="3200400"/>
            <a:ext cx="3276600" cy="3276600"/>
          </a:xfrm>
          <a:prstGeom prst="rect">
            <a:avLst/>
          </a:prstGeom>
          <a:effectLst>
            <a:glow rad="228600">
              <a:schemeClr val="accent4">
                <a:satMod val="175000"/>
                <a:alpha val="40000"/>
              </a:schemeClr>
            </a:glow>
          </a:effectLst>
        </p:spPr>
      </p:pic>
      <p:pic>
        <p:nvPicPr>
          <p:cNvPr id="9" name="Graphic 8" descr="Tablet">
            <a:extLst>
              <a:ext uri="{FF2B5EF4-FFF2-40B4-BE49-F238E27FC236}">
                <a16:creationId xmlns:a16="http://schemas.microsoft.com/office/drawing/2014/main" id="{B2405D39-29EB-4457-8209-BFC6571860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47800" y="914400"/>
            <a:ext cx="3276600" cy="3276600"/>
          </a:xfrm>
          <a:prstGeom prst="rect">
            <a:avLst/>
          </a:prstGeom>
          <a:effectLst>
            <a:glow rad="228600">
              <a:schemeClr val="accent3">
                <a:satMod val="175000"/>
                <a:alpha val="40000"/>
              </a:schemeClr>
            </a:glow>
          </a:effectLst>
        </p:spPr>
      </p:pic>
      <p:sp>
        <p:nvSpPr>
          <p:cNvPr id="10" name="TextBox 9">
            <a:extLst>
              <a:ext uri="{FF2B5EF4-FFF2-40B4-BE49-F238E27FC236}">
                <a16:creationId xmlns:a16="http://schemas.microsoft.com/office/drawing/2014/main" id="{DDD91560-2E66-4473-A781-457CE4FA561A}"/>
              </a:ext>
            </a:extLst>
          </p:cNvPr>
          <p:cNvSpPr txBox="1"/>
          <p:nvPr/>
        </p:nvSpPr>
        <p:spPr>
          <a:xfrm>
            <a:off x="6705600" y="1600200"/>
            <a:ext cx="3276600" cy="584775"/>
          </a:xfrm>
          <a:prstGeom prst="rect">
            <a:avLst/>
          </a:prstGeom>
          <a:noFill/>
        </p:spPr>
        <p:txBody>
          <a:bodyPr wrap="square" rtlCol="0">
            <a:spAutoFit/>
          </a:bodyPr>
          <a:lstStyle/>
          <a:p>
            <a:r>
              <a:rPr lang="ar-JO" sz="3200" dirty="0">
                <a:solidFill>
                  <a:schemeClr val="accent5">
                    <a:lumMod val="60000"/>
                    <a:lumOff val="40000"/>
                  </a:schemeClr>
                </a:solidFill>
                <a:effectLst>
                  <a:glow rad="228600">
                    <a:schemeClr val="accent5">
                      <a:lumMod val="40000"/>
                      <a:lumOff val="60000"/>
                      <a:alpha val="40000"/>
                    </a:schemeClr>
                  </a:glow>
                </a:effectLst>
              </a:rPr>
              <a:t>اشكال الحواسيب</a:t>
            </a:r>
            <a:endParaRPr lang="en-US" sz="3200" dirty="0">
              <a:solidFill>
                <a:schemeClr val="accent5">
                  <a:lumMod val="60000"/>
                  <a:lumOff val="40000"/>
                </a:schemeClr>
              </a:solidFill>
              <a:effectLst>
                <a:glow rad="228600">
                  <a:schemeClr val="accent5">
                    <a:lumMod val="40000"/>
                    <a:lumOff val="60000"/>
                    <a:alpha val="40000"/>
                  </a:schemeClr>
                </a:glow>
              </a:effectLst>
            </a:endParaRPr>
          </a:p>
        </p:txBody>
      </p:sp>
    </p:spTree>
    <p:extLst>
      <p:ext uri="{BB962C8B-B14F-4D97-AF65-F5344CB8AC3E}">
        <p14:creationId xmlns:p14="http://schemas.microsoft.com/office/powerpoint/2010/main" val="335532773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213B87-45E3-4A93-8192-092A840D7BA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934200" y="990600"/>
            <a:ext cx="4572000" cy="3886200"/>
          </a:xfrm>
          <a:prstGeom prst="moon">
            <a:avLst>
              <a:gd name="adj" fmla="val 80448"/>
            </a:avLst>
          </a:prstGeom>
          <a:effectLst>
            <a:glow rad="228600">
              <a:schemeClr val="accent4">
                <a:satMod val="175000"/>
                <a:alpha val="40000"/>
              </a:schemeClr>
            </a:glow>
            <a:softEdge rad="12700"/>
          </a:effectLst>
          <a:scene3d>
            <a:camera prst="orthographicFront"/>
            <a:lightRig rig="threePt" dir="t"/>
          </a:scene3d>
          <a:sp3d>
            <a:bevelT prst="relaxedInset"/>
          </a:sp3d>
        </p:spPr>
      </p:pic>
      <p:sp>
        <p:nvSpPr>
          <p:cNvPr id="12" name="TextBox 11">
            <a:extLst>
              <a:ext uri="{FF2B5EF4-FFF2-40B4-BE49-F238E27FC236}">
                <a16:creationId xmlns:a16="http://schemas.microsoft.com/office/drawing/2014/main" id="{DEB476D9-CA94-4CD6-9168-3D996574892C}"/>
              </a:ext>
            </a:extLst>
          </p:cNvPr>
          <p:cNvSpPr txBox="1"/>
          <p:nvPr/>
        </p:nvSpPr>
        <p:spPr>
          <a:xfrm>
            <a:off x="1143000" y="990600"/>
            <a:ext cx="3276601" cy="646331"/>
          </a:xfrm>
          <a:prstGeom prst="rect">
            <a:avLst/>
          </a:prstGeom>
          <a:noFill/>
        </p:spPr>
        <p:txBody>
          <a:bodyPr wrap="square" rtlCol="0">
            <a:spAutoFit/>
          </a:bodyPr>
          <a:lstStyle/>
          <a:p>
            <a:pPr algn="r"/>
            <a:r>
              <a:rPr lang="ar-JO" sz="3600" dirty="0">
                <a:effectLst>
                  <a:glow rad="228600">
                    <a:schemeClr val="accent4">
                      <a:satMod val="175000"/>
                      <a:alpha val="40000"/>
                    </a:schemeClr>
                  </a:glow>
                </a:effectLst>
                <a:latin typeface="Calibri Light" panose="020F0302020204030204" pitchFamily="34" charset="0"/>
                <a:cs typeface="Calibri Light" panose="020F0302020204030204" pitchFamily="34" charset="0"/>
              </a:rPr>
              <a:t>اصل التسمية</a:t>
            </a:r>
            <a:endParaRPr lang="en-US" sz="3600" dirty="0">
              <a:effectLst>
                <a:glow rad="228600">
                  <a:schemeClr val="accent4">
                    <a:satMod val="175000"/>
                    <a:alpha val="40000"/>
                  </a:schemeClr>
                </a:glow>
              </a:effectLst>
              <a:latin typeface="Calibri Light" panose="020F0302020204030204" pitchFamily="34" charset="0"/>
              <a:cs typeface="Calibri Light" panose="020F0302020204030204" pitchFamily="34" charset="0"/>
            </a:endParaRPr>
          </a:p>
        </p:txBody>
      </p:sp>
      <p:sp>
        <p:nvSpPr>
          <p:cNvPr id="13" name="TextBox 12">
            <a:extLst>
              <a:ext uri="{FF2B5EF4-FFF2-40B4-BE49-F238E27FC236}">
                <a16:creationId xmlns:a16="http://schemas.microsoft.com/office/drawing/2014/main" id="{4A6F2EB8-BF5F-41A6-B309-055462CA016F}"/>
              </a:ext>
            </a:extLst>
          </p:cNvPr>
          <p:cNvSpPr txBox="1"/>
          <p:nvPr/>
        </p:nvSpPr>
        <p:spPr>
          <a:xfrm>
            <a:off x="76200" y="1905000"/>
            <a:ext cx="6629400" cy="3970318"/>
          </a:xfrm>
          <a:prstGeom prst="rect">
            <a:avLst/>
          </a:prstGeom>
          <a:noFill/>
        </p:spPr>
        <p:txBody>
          <a:bodyPr wrap="square" rtlCol="0">
            <a:spAutoFit/>
          </a:bodyPr>
          <a:lstStyle/>
          <a:p>
            <a:pPr algn="r"/>
            <a:r>
              <a:rPr lang="ar-JO" sz="2800" dirty="0">
                <a:effectLst>
                  <a:glow rad="228600">
                    <a:schemeClr val="accent5">
                      <a:satMod val="175000"/>
                      <a:alpha val="40000"/>
                    </a:schemeClr>
                  </a:glow>
                </a:effectLst>
                <a:latin typeface="Calibri Light" panose="020F0302020204030204" pitchFamily="34" charset="0"/>
                <a:cs typeface="Calibri Light" panose="020F0302020204030204" pitchFamily="34" charset="0"/>
              </a:rPr>
              <a:t>أطلق تشارلز باباج على كلمة "كمبيوتر" اسم الشخص الذي يقوم بإدخال البيانات في الكمبيوتر ، وبعد ذلك تم إطلاق الكلمة على الجهاز نفسه. بينما تم إنشاء كلمة "كمبيوتر" لتعريب الكلمة الإنجليزية "كمبيوتر" ، لأن هذه الكلمة مشتقة من فعل "حساب" الذي يعني "حساب" ، وفي اللغة الإنجليزية تمت إضافة الحرفين "إيه" في نهاية بعض الأفعال للدلالة على اسم الفاعل ، فتصبح "كمبيوتر" أو "كمبيوتر". الحاسوب "على وزن الآلة اسم" فاعول ".</a:t>
            </a:r>
            <a:endParaRPr lang="en-US" sz="2800" dirty="0">
              <a:effectLst>
                <a:glow rad="228600">
                  <a:schemeClr val="accent5">
                    <a:satMod val="175000"/>
                    <a:alpha val="40000"/>
                  </a:schemeClr>
                </a:glow>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69851719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80">
                                          <p:stCondLst>
                                            <p:cond delay="0"/>
                                          </p:stCondLst>
                                        </p:cTn>
                                        <p:tgtEl>
                                          <p:spTgt spid="8"/>
                                        </p:tgtEl>
                                      </p:cBhvr>
                                    </p:animEffect>
                                    <p:anim calcmode="lin" valueType="num">
                                      <p:cBhvr>
                                        <p:cTn id="1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3" dur="26">
                                          <p:stCondLst>
                                            <p:cond delay="650"/>
                                          </p:stCondLst>
                                        </p:cTn>
                                        <p:tgtEl>
                                          <p:spTgt spid="8"/>
                                        </p:tgtEl>
                                      </p:cBhvr>
                                      <p:to x="100000" y="60000"/>
                                    </p:animScale>
                                    <p:animScale>
                                      <p:cBhvr>
                                        <p:cTn id="24" dur="166" decel="50000">
                                          <p:stCondLst>
                                            <p:cond delay="676"/>
                                          </p:stCondLst>
                                        </p:cTn>
                                        <p:tgtEl>
                                          <p:spTgt spid="8"/>
                                        </p:tgtEl>
                                      </p:cBhvr>
                                      <p:to x="100000" y="100000"/>
                                    </p:animScale>
                                    <p:animScale>
                                      <p:cBhvr>
                                        <p:cTn id="25" dur="26">
                                          <p:stCondLst>
                                            <p:cond delay="1312"/>
                                          </p:stCondLst>
                                        </p:cTn>
                                        <p:tgtEl>
                                          <p:spTgt spid="8"/>
                                        </p:tgtEl>
                                      </p:cBhvr>
                                      <p:to x="100000" y="80000"/>
                                    </p:animScale>
                                    <p:animScale>
                                      <p:cBhvr>
                                        <p:cTn id="26" dur="166" decel="50000">
                                          <p:stCondLst>
                                            <p:cond delay="1338"/>
                                          </p:stCondLst>
                                        </p:cTn>
                                        <p:tgtEl>
                                          <p:spTgt spid="8"/>
                                        </p:tgtEl>
                                      </p:cBhvr>
                                      <p:to x="100000" y="100000"/>
                                    </p:animScale>
                                    <p:animScale>
                                      <p:cBhvr>
                                        <p:cTn id="27" dur="26">
                                          <p:stCondLst>
                                            <p:cond delay="1642"/>
                                          </p:stCondLst>
                                        </p:cTn>
                                        <p:tgtEl>
                                          <p:spTgt spid="8"/>
                                        </p:tgtEl>
                                      </p:cBhvr>
                                      <p:to x="100000" y="90000"/>
                                    </p:animScale>
                                    <p:animScale>
                                      <p:cBhvr>
                                        <p:cTn id="28" dur="166" decel="50000">
                                          <p:stCondLst>
                                            <p:cond delay="1668"/>
                                          </p:stCondLst>
                                        </p:cTn>
                                        <p:tgtEl>
                                          <p:spTgt spid="8"/>
                                        </p:tgtEl>
                                      </p:cBhvr>
                                      <p:to x="100000" y="100000"/>
                                    </p:animScale>
                                    <p:animScale>
                                      <p:cBhvr>
                                        <p:cTn id="29" dur="26">
                                          <p:stCondLst>
                                            <p:cond delay="1808"/>
                                          </p:stCondLst>
                                        </p:cTn>
                                        <p:tgtEl>
                                          <p:spTgt spid="8"/>
                                        </p:tgtEl>
                                      </p:cBhvr>
                                      <p:to x="100000" y="95000"/>
                                    </p:animScale>
                                    <p:animScale>
                                      <p:cBhvr>
                                        <p:cTn id="3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60D33-0D4F-42E1-9855-A0A8E67C5121}"/>
              </a:ext>
            </a:extLst>
          </p:cNvPr>
          <p:cNvSpPr>
            <a:spLocks noGrp="1"/>
          </p:cNvSpPr>
          <p:nvPr>
            <p:ph type="title"/>
          </p:nvPr>
        </p:nvSpPr>
        <p:spPr/>
        <p:txBody>
          <a:bodyPr/>
          <a:lstStyle/>
          <a:p>
            <a:pPr algn="r"/>
            <a:r>
              <a:rPr lang="ar-JO" dirty="0">
                <a:solidFill>
                  <a:srgbClr val="FFFF00"/>
                </a:solidFill>
                <a:effectLst>
                  <a:glow rad="101600">
                    <a:srgbClr val="FFC000">
                      <a:alpha val="60000"/>
                    </a:srgbClr>
                  </a:glow>
                </a:effectLst>
              </a:rPr>
              <a:t>فوائد الحاسوب</a:t>
            </a:r>
            <a:endParaRPr lang="en-US" dirty="0">
              <a:solidFill>
                <a:srgbClr val="FFFF00"/>
              </a:solidFill>
              <a:effectLst>
                <a:glow rad="101600">
                  <a:srgbClr val="FFC000">
                    <a:alpha val="60000"/>
                  </a:srgbClr>
                </a:glow>
              </a:effectLst>
            </a:endParaRPr>
          </a:p>
        </p:txBody>
      </p:sp>
      <p:sp>
        <p:nvSpPr>
          <p:cNvPr id="3" name="Content Placeholder 2">
            <a:extLst>
              <a:ext uri="{FF2B5EF4-FFF2-40B4-BE49-F238E27FC236}">
                <a16:creationId xmlns:a16="http://schemas.microsoft.com/office/drawing/2014/main" id="{72DFF07E-F23F-4105-8993-51E2C590309E}"/>
              </a:ext>
            </a:extLst>
          </p:cNvPr>
          <p:cNvSpPr>
            <a:spLocks noGrp="1"/>
          </p:cNvSpPr>
          <p:nvPr>
            <p:ph idx="1"/>
          </p:nvPr>
        </p:nvSpPr>
        <p:spPr/>
        <p:txBody>
          <a:bodyPr/>
          <a:lstStyle/>
          <a:p>
            <a:pPr marL="0" indent="0" algn="r">
              <a:buNone/>
            </a:pPr>
            <a:r>
              <a:rPr lang="ar-JO" dirty="0">
                <a:solidFill>
                  <a:srgbClr val="CC6600"/>
                </a:solidFill>
                <a:effectLst>
                  <a:glow rad="228600">
                    <a:schemeClr val="accent6">
                      <a:satMod val="175000"/>
                      <a:alpha val="40000"/>
                    </a:schemeClr>
                  </a:glow>
                </a:effectLst>
              </a:rPr>
              <a:t>تبرز أهمية الحاسوب في تبسيطه الأعمال الصعبة أو التي تحتاج وقتاً طويلاً لإتمامها كالأعمال الصناعية والتجارية، والإدارات الحكومية، والجامعات والمعاهد، فهو وسيلة ذات قدرة عالية في حل المسائل الرقمية والدقة في حفظ واسترجاع المعلومات وتصميم الوثائق والصور وإظهارها، وعمليات البحث عن المعلومات وجمعها. </a:t>
            </a:r>
            <a:endParaRPr lang="en-US" dirty="0">
              <a:solidFill>
                <a:srgbClr val="CC6600"/>
              </a:solidFill>
              <a:effectLst>
                <a:glow rad="228600">
                  <a:schemeClr val="accent6">
                    <a:satMod val="175000"/>
                    <a:alpha val="40000"/>
                  </a:schemeClr>
                </a:glow>
              </a:effectLst>
            </a:endParaRPr>
          </a:p>
        </p:txBody>
      </p:sp>
      <mc:AlternateContent xmlns:mc="http://schemas.openxmlformats.org/markup-compatibility/2006">
        <mc:Choice xmlns:am3d="http://schemas.microsoft.com/office/drawing/2017/model3d" Requires="am3d">
          <p:graphicFrame>
            <p:nvGraphicFramePr>
              <p:cNvPr id="4" name="3D Model 3" descr="Desktop Computer">
                <a:extLst>
                  <a:ext uri="{FF2B5EF4-FFF2-40B4-BE49-F238E27FC236}">
                    <a16:creationId xmlns:a16="http://schemas.microsoft.com/office/drawing/2014/main" id="{F996F8E6-46E6-4761-ADB8-0D1219BBC549}"/>
                  </a:ext>
                </a:extLst>
              </p:cNvPr>
              <p:cNvGraphicFramePr>
                <a:graphicFrameLocks noChangeAspect="1"/>
              </p:cNvGraphicFramePr>
              <p:nvPr>
                <p:extLst>
                  <p:ext uri="{D42A27DB-BD31-4B8C-83A1-F6EECF244321}">
                    <p14:modId xmlns:p14="http://schemas.microsoft.com/office/powerpoint/2010/main" val="1516249352"/>
                  </p:ext>
                </p:extLst>
              </p:nvPr>
            </p:nvGraphicFramePr>
            <p:xfrm>
              <a:off x="703831" y="3056468"/>
              <a:ext cx="4703820" cy="3057891"/>
            </p:xfrm>
            <a:graphic>
              <a:graphicData uri="http://schemas.microsoft.com/office/drawing/2017/model3d">
                <am3d:model3d r:embed="rId2">
                  <am3d:spPr>
                    <a:xfrm>
                      <a:off x="0" y="0"/>
                      <a:ext cx="4703820" cy="3057891"/>
                    </a:xfrm>
                    <a:prstGeom prst="rect">
                      <a:avLst/>
                    </a:prstGeom>
                  </am3d:spPr>
                  <am3d:camera>
                    <am3d:pos x="0" y="0" z="56750500"/>
                    <am3d:up dx="0" dy="36000000" dz="0"/>
                    <am3d:lookAt x="0" y="0" z="0"/>
                    <am3d:perspective fov="2700000"/>
                  </am3d:camera>
                  <am3d:trans>
                    <am3d:meterPerModelUnit n="816613" d="1000000"/>
                    <am3d:preTrans dx="1810862" dy="-8491044" dz="-1525148"/>
                    <am3d:scale>
                      <am3d:sx n="1000000" d="1000000"/>
                      <am3d:sy n="1000000" d="1000000"/>
                      <am3d:sz n="1000000" d="1000000"/>
                    </am3d:scale>
                    <am3d:rot ax="297069" ay="1632391" az="136089"/>
                    <am3d:postTrans dx="0" dy="0" dz="0"/>
                  </am3d:trans>
                  <am3d:raster rName="Office3DRenderer" rVer="16.0.8326">
                    <am3d:blip r:embed="rId3"/>
                  </am3d:raster>
                  <am3d:objViewport viewportSz="541866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Desktop Computer">
                <a:extLst>
                  <a:ext uri="{FF2B5EF4-FFF2-40B4-BE49-F238E27FC236}">
                    <a16:creationId xmlns:a16="http://schemas.microsoft.com/office/drawing/2014/main" id="{F996F8E6-46E6-4761-ADB8-0D1219BBC549}"/>
                  </a:ext>
                </a:extLst>
              </p:cNvPr>
              <p:cNvPicPr>
                <a:picLocks noGrp="1" noRot="1" noChangeAspect="1" noMove="1" noResize="1" noEditPoints="1" noAdjustHandles="1" noChangeArrowheads="1" noChangeShapeType="1" noCrop="1"/>
              </p:cNvPicPr>
              <p:nvPr/>
            </p:nvPicPr>
            <p:blipFill>
              <a:blip r:embed="rId3"/>
              <a:stretch>
                <a:fillRect/>
              </a:stretch>
            </p:blipFill>
            <p:spPr>
              <a:xfrm>
                <a:off x="703831" y="3056468"/>
                <a:ext cx="4703820" cy="3057891"/>
              </a:xfrm>
              <a:prstGeom prst="rect">
                <a:avLst/>
              </a:prstGeom>
            </p:spPr>
          </p:pic>
        </mc:Fallback>
      </mc:AlternateContent>
    </p:spTree>
    <p:extLst>
      <p:ext uri="{BB962C8B-B14F-4D97-AF65-F5344CB8AC3E}">
        <p14:creationId xmlns:p14="http://schemas.microsoft.com/office/powerpoint/2010/main" val="295163575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D8B4B-D721-4B5E-822D-71B0A72286B8}"/>
              </a:ext>
            </a:extLst>
          </p:cNvPr>
          <p:cNvSpPr>
            <a:spLocks noGrp="1"/>
          </p:cNvSpPr>
          <p:nvPr>
            <p:ph type="title"/>
          </p:nvPr>
        </p:nvSpPr>
        <p:spPr/>
        <p:txBody>
          <a:bodyPr/>
          <a:lstStyle/>
          <a:p>
            <a:pPr algn="r"/>
            <a:r>
              <a:rPr lang="ar-JO" dirty="0">
                <a:solidFill>
                  <a:srgbClr val="0070C0"/>
                </a:solidFill>
                <a:effectLst>
                  <a:glow rad="228600">
                    <a:schemeClr val="accent3">
                      <a:satMod val="175000"/>
                      <a:alpha val="40000"/>
                    </a:schemeClr>
                  </a:glow>
                </a:effectLst>
              </a:rPr>
              <a:t>تاريخ الحاسوب </a:t>
            </a:r>
            <a:endParaRPr lang="en-US" dirty="0">
              <a:solidFill>
                <a:srgbClr val="0070C0"/>
              </a:solidFill>
              <a:effectLst>
                <a:glow rad="228600">
                  <a:schemeClr val="accent3">
                    <a:satMod val="175000"/>
                    <a:alpha val="40000"/>
                  </a:schemeClr>
                </a:glow>
              </a:effectLst>
            </a:endParaRPr>
          </a:p>
        </p:txBody>
      </p:sp>
      <p:sp>
        <p:nvSpPr>
          <p:cNvPr id="3" name="Content Placeholder 2">
            <a:extLst>
              <a:ext uri="{FF2B5EF4-FFF2-40B4-BE49-F238E27FC236}">
                <a16:creationId xmlns:a16="http://schemas.microsoft.com/office/drawing/2014/main" id="{B5B5C7E5-2069-4426-8537-1473A7A649DB}"/>
              </a:ext>
            </a:extLst>
          </p:cNvPr>
          <p:cNvSpPr>
            <a:spLocks noGrp="1"/>
          </p:cNvSpPr>
          <p:nvPr>
            <p:ph idx="1"/>
          </p:nvPr>
        </p:nvSpPr>
        <p:spPr/>
        <p:txBody>
          <a:bodyPr/>
          <a:lstStyle/>
          <a:p>
            <a:pPr marL="0" indent="0" algn="r">
              <a:buNone/>
            </a:pPr>
            <a:r>
              <a:rPr lang="ar-JO" dirty="0">
                <a:solidFill>
                  <a:schemeClr val="accent4">
                    <a:lumMod val="60000"/>
                    <a:lumOff val="40000"/>
                  </a:schemeClr>
                </a:solidFill>
                <a:effectLst>
                  <a:glow rad="228600">
                    <a:schemeClr val="accent4">
                      <a:satMod val="175000"/>
                      <a:alpha val="40000"/>
                    </a:schemeClr>
                  </a:glow>
                </a:effectLst>
              </a:rPr>
              <a:t>تاريخ تطور </a:t>
            </a:r>
            <a:r>
              <a:rPr lang="ar-JO" dirty="0">
                <a:solidFill>
                  <a:schemeClr val="accent4">
                    <a:lumMod val="60000"/>
                    <a:lumOff val="40000"/>
                  </a:schemeClr>
                </a:solidFill>
                <a:effectLst>
                  <a:glow rad="228600">
                    <a:schemeClr val="accent4">
                      <a:satMod val="175000"/>
                      <a:alpha val="40000"/>
                    </a:schemeClr>
                  </a:glow>
                </a:effectLst>
                <a:hlinkClick r:id="rId2" tooltip="عتاد حاسوب">
                  <a:extLst>
                    <a:ext uri="{A12FA001-AC4F-418D-AE19-62706E023703}">
                      <ahyp:hlinkClr xmlns:ahyp="http://schemas.microsoft.com/office/drawing/2018/hyperlinkcolor" val="tx"/>
                    </a:ext>
                  </a:extLst>
                </a:hlinkClick>
              </a:rPr>
              <a:t>عتاد الحاسوب</a:t>
            </a:r>
            <a:r>
              <a:rPr lang="ar-JO" dirty="0">
                <a:solidFill>
                  <a:schemeClr val="accent4">
                    <a:lumMod val="60000"/>
                    <a:lumOff val="40000"/>
                  </a:schemeClr>
                </a:solidFill>
                <a:effectLst>
                  <a:glow rad="228600">
                    <a:schemeClr val="accent4">
                      <a:satMod val="175000"/>
                      <a:alpha val="40000"/>
                    </a:schemeClr>
                  </a:glow>
                </a:effectLst>
              </a:rPr>
              <a:t> هو سجل مستمر من الاتجاه نحو جعل الحواسب أسرع وأرخص وقادرة على تخزين بيانات أكثر. قبل وجود الحاسوب متعدد الأغراض كان الإنسان يقوم بمعظم العمليات الحسابية بنفسه، إلى أن ظهرت </a:t>
            </a:r>
            <a:r>
              <a:rPr lang="ar-JO" dirty="0">
                <a:solidFill>
                  <a:schemeClr val="accent4">
                    <a:lumMod val="60000"/>
                    <a:lumOff val="40000"/>
                  </a:schemeClr>
                </a:solidFill>
                <a:effectLst>
                  <a:glow rad="228600">
                    <a:schemeClr val="accent4">
                      <a:satMod val="175000"/>
                      <a:alpha val="40000"/>
                    </a:schemeClr>
                  </a:glow>
                </a:effectLst>
                <a:hlinkClick r:id="rId3" tooltip="آلة حاسبة">
                  <a:extLst>
                    <a:ext uri="{A12FA001-AC4F-418D-AE19-62706E023703}">
                      <ahyp:hlinkClr xmlns:ahyp="http://schemas.microsoft.com/office/drawing/2018/hyperlinkcolor" val="tx"/>
                    </a:ext>
                  </a:extLst>
                </a:hlinkClick>
              </a:rPr>
              <a:t>الآلة الحاسبة</a:t>
            </a:r>
            <a:r>
              <a:rPr lang="ar-JO" dirty="0">
                <a:solidFill>
                  <a:schemeClr val="accent4">
                    <a:lumMod val="60000"/>
                    <a:lumOff val="40000"/>
                  </a:schemeClr>
                </a:solidFill>
                <a:effectLst>
                  <a:glow rad="228600">
                    <a:schemeClr val="accent4">
                      <a:satMod val="175000"/>
                      <a:alpha val="40000"/>
                    </a:schemeClr>
                  </a:glow>
                </a:effectLst>
              </a:rPr>
              <a:t> لتساعد في العمليات الحسابية. ولا زالت الآلات الحاسبة تتطور، إلا أن الحاسوب فيه ميزة إضافية عنها وهي أنه متعدد الاستعمالات، وليس فقط لحساب الأرقام. ولقد مر عتاد الحاسوب بتطورات كبيرة منذ الأربعينات، حتى أصبح أساساً لكثير من الاستخدامات الأخرى غير الحساب </a:t>
            </a:r>
            <a:r>
              <a:rPr lang="ar-JO" dirty="0">
                <a:solidFill>
                  <a:schemeClr val="accent4">
                    <a:lumMod val="60000"/>
                    <a:lumOff val="40000"/>
                  </a:schemeClr>
                </a:solidFill>
                <a:effectLst>
                  <a:glow rad="228600">
                    <a:schemeClr val="accent4">
                      <a:satMod val="175000"/>
                      <a:alpha val="40000"/>
                    </a:schemeClr>
                  </a:glow>
                </a:effectLst>
                <a:hlinkClick r:id="rId4" tooltip="تشغيل آلي">
                  <a:extLst>
                    <a:ext uri="{A12FA001-AC4F-418D-AE19-62706E023703}">
                      <ahyp:hlinkClr xmlns:ahyp="http://schemas.microsoft.com/office/drawing/2018/hyperlinkcolor" val="tx"/>
                    </a:ext>
                  </a:extLst>
                </a:hlinkClick>
              </a:rPr>
              <a:t>كالأتمتة</a:t>
            </a:r>
            <a:r>
              <a:rPr lang="ar-JO" dirty="0">
                <a:solidFill>
                  <a:schemeClr val="accent4">
                    <a:lumMod val="60000"/>
                    <a:lumOff val="40000"/>
                  </a:schemeClr>
                </a:solidFill>
                <a:effectLst>
                  <a:glow rad="228600">
                    <a:schemeClr val="accent4">
                      <a:satMod val="175000"/>
                      <a:alpha val="40000"/>
                    </a:schemeClr>
                  </a:glow>
                </a:effectLst>
              </a:rPr>
              <a:t> </a:t>
            </a:r>
            <a:r>
              <a:rPr lang="ar-JO" dirty="0">
                <a:solidFill>
                  <a:schemeClr val="accent4">
                    <a:lumMod val="60000"/>
                    <a:lumOff val="40000"/>
                  </a:schemeClr>
                </a:solidFill>
                <a:effectLst>
                  <a:glow rad="228600">
                    <a:schemeClr val="accent4">
                      <a:satMod val="175000"/>
                      <a:alpha val="40000"/>
                    </a:schemeClr>
                  </a:glow>
                </a:effectLst>
                <a:hlinkClick r:id="rId5" tooltip="اتصالات (توضيح)">
                  <a:extLst>
                    <a:ext uri="{A12FA001-AC4F-418D-AE19-62706E023703}">
                      <ahyp:hlinkClr xmlns:ahyp="http://schemas.microsoft.com/office/drawing/2018/hyperlinkcolor" val="tx"/>
                    </a:ext>
                  </a:extLst>
                </a:hlinkClick>
              </a:rPr>
              <a:t>والإتصالات</a:t>
            </a:r>
            <a:r>
              <a:rPr lang="ar-JO" dirty="0">
                <a:solidFill>
                  <a:schemeClr val="accent4">
                    <a:lumMod val="60000"/>
                    <a:lumOff val="40000"/>
                  </a:schemeClr>
                </a:solidFill>
                <a:effectLst>
                  <a:glow rad="228600">
                    <a:schemeClr val="accent4">
                      <a:satMod val="175000"/>
                      <a:alpha val="40000"/>
                    </a:schemeClr>
                  </a:glow>
                </a:effectLst>
              </a:rPr>
              <a:t> </a:t>
            </a:r>
            <a:r>
              <a:rPr lang="ar-JO" dirty="0">
                <a:solidFill>
                  <a:schemeClr val="accent4">
                    <a:lumMod val="60000"/>
                    <a:lumOff val="40000"/>
                  </a:schemeClr>
                </a:solidFill>
                <a:effectLst>
                  <a:glow rad="228600">
                    <a:schemeClr val="accent4">
                      <a:satMod val="175000"/>
                      <a:alpha val="40000"/>
                    </a:schemeClr>
                  </a:glow>
                </a:effectLst>
                <a:hlinkClick r:id="rId6" tooltip="تحكم رقمي باستخدام الحاسوب">
                  <a:extLst>
                    <a:ext uri="{A12FA001-AC4F-418D-AE19-62706E023703}">
                      <ahyp:hlinkClr xmlns:ahyp="http://schemas.microsoft.com/office/drawing/2018/hyperlinkcolor" val="tx"/>
                    </a:ext>
                  </a:extLst>
                </a:hlinkClick>
              </a:rPr>
              <a:t>والتحكم</a:t>
            </a:r>
            <a:r>
              <a:rPr lang="ar-JO" dirty="0">
                <a:solidFill>
                  <a:schemeClr val="accent4">
                    <a:lumMod val="60000"/>
                    <a:lumOff val="40000"/>
                  </a:schemeClr>
                </a:solidFill>
                <a:effectLst>
                  <a:glow rad="228600">
                    <a:schemeClr val="accent4">
                      <a:satMod val="175000"/>
                      <a:alpha val="40000"/>
                    </a:schemeClr>
                  </a:glow>
                </a:effectLst>
              </a:rPr>
              <a:t> والتعليم.</a:t>
            </a:r>
            <a:endParaRPr lang="en-US" dirty="0">
              <a:solidFill>
                <a:schemeClr val="accent4">
                  <a:lumMod val="60000"/>
                  <a:lumOff val="40000"/>
                </a:schemeClr>
              </a:solidFill>
              <a:effectLst>
                <a:glow rad="228600">
                  <a:schemeClr val="accent4">
                    <a:satMod val="175000"/>
                    <a:alpha val="40000"/>
                  </a:schemeClr>
                </a:glow>
              </a:effectLst>
            </a:endParaRPr>
          </a:p>
        </p:txBody>
      </p:sp>
      <p:pic>
        <p:nvPicPr>
          <p:cNvPr id="5" name="Picture 4">
            <a:extLst>
              <a:ext uri="{FF2B5EF4-FFF2-40B4-BE49-F238E27FC236}">
                <a16:creationId xmlns:a16="http://schemas.microsoft.com/office/drawing/2014/main" id="{3B02405E-8C24-4CBB-BDDC-A8B2BE724E7B}"/>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33400" y="3672840"/>
            <a:ext cx="4419600" cy="3185160"/>
          </a:xfrm>
          <a:prstGeom prst="blockArc">
            <a:avLst>
              <a:gd name="adj1" fmla="val 9000079"/>
              <a:gd name="adj2" fmla="val 5548231"/>
              <a:gd name="adj3" fmla="val 50000"/>
            </a:avLst>
          </a:prstGeom>
        </p:spPr>
      </p:pic>
    </p:spTree>
    <p:extLst>
      <p:ext uri="{BB962C8B-B14F-4D97-AF65-F5344CB8AC3E}">
        <p14:creationId xmlns:p14="http://schemas.microsoft.com/office/powerpoint/2010/main" val="159928667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heel(1)">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2CFC3-5A89-4B49-A1A9-608E9F0FDBAE}"/>
              </a:ext>
            </a:extLst>
          </p:cNvPr>
          <p:cNvSpPr>
            <a:spLocks noGrp="1"/>
          </p:cNvSpPr>
          <p:nvPr>
            <p:ph type="title"/>
          </p:nvPr>
        </p:nvSpPr>
        <p:spPr>
          <a:xfrm>
            <a:off x="1524000" y="457200"/>
            <a:ext cx="9144000" cy="762000"/>
          </a:xfrm>
        </p:spPr>
        <p:txBody>
          <a:bodyPr/>
          <a:lstStyle/>
          <a:p>
            <a:pPr algn="r"/>
            <a:r>
              <a:rPr lang="ar-JO" dirty="0">
                <a:solidFill>
                  <a:schemeClr val="accent3"/>
                </a:solidFill>
                <a:effectLst>
                  <a:glow rad="101600">
                    <a:srgbClr val="0070C0">
                      <a:alpha val="60000"/>
                    </a:srgbClr>
                  </a:glow>
                </a:effectLst>
              </a:rPr>
              <a:t>انواع الحواسيب</a:t>
            </a:r>
            <a:endParaRPr lang="en-US" dirty="0">
              <a:solidFill>
                <a:schemeClr val="accent3"/>
              </a:solidFill>
              <a:effectLst>
                <a:glow rad="101600">
                  <a:srgbClr val="0070C0">
                    <a:alpha val="60000"/>
                  </a:srgbClr>
                </a:glow>
              </a:effectLst>
            </a:endParaRPr>
          </a:p>
        </p:txBody>
      </p:sp>
      <p:sp>
        <p:nvSpPr>
          <p:cNvPr id="3" name="Content Placeholder 2">
            <a:extLst>
              <a:ext uri="{FF2B5EF4-FFF2-40B4-BE49-F238E27FC236}">
                <a16:creationId xmlns:a16="http://schemas.microsoft.com/office/drawing/2014/main" id="{0517424F-9157-459C-BC2E-A277009E927A}"/>
              </a:ext>
            </a:extLst>
          </p:cNvPr>
          <p:cNvSpPr>
            <a:spLocks noGrp="1"/>
          </p:cNvSpPr>
          <p:nvPr>
            <p:ph idx="1"/>
          </p:nvPr>
        </p:nvSpPr>
        <p:spPr>
          <a:xfrm>
            <a:off x="533400" y="1219200"/>
            <a:ext cx="11125200" cy="5486400"/>
          </a:xfrm>
        </p:spPr>
        <p:txBody>
          <a:bodyPr>
            <a:normAutofit lnSpcReduction="10000"/>
          </a:bodyPr>
          <a:lstStyle/>
          <a:p>
            <a:pPr algn="ctr" rtl="1">
              <a:buClr>
                <a:srgbClr val="00FFFF"/>
              </a:buClr>
              <a:buFont typeface="Courier New" panose="02070309020205020404" pitchFamily="49" charset="0"/>
              <a:buChar char="o"/>
            </a:pPr>
            <a:r>
              <a:rPr lang="ar-JO" dirty="0">
                <a:solidFill>
                  <a:srgbClr val="99CCFF"/>
                </a:solidFill>
                <a:effectLst>
                  <a:glow rad="228600">
                    <a:schemeClr val="accent3">
                      <a:satMod val="175000"/>
                      <a:alpha val="40000"/>
                    </a:schemeClr>
                  </a:glow>
                </a:effectLst>
              </a:rPr>
              <a:t>يمكن تقسيم الحواسيب إلى: </a:t>
            </a:r>
          </a:p>
          <a:p>
            <a:pPr algn="ctr" rtl="1">
              <a:buClr>
                <a:srgbClr val="00FFFF"/>
              </a:buClr>
              <a:buFont typeface="Courier New" panose="02070309020205020404" pitchFamily="49" charset="0"/>
              <a:buChar char="o"/>
            </a:pPr>
            <a:r>
              <a:rPr lang="ar-JO" dirty="0">
                <a:solidFill>
                  <a:srgbClr val="99CCFF"/>
                </a:solidFill>
                <a:effectLst>
                  <a:glow rad="228600">
                    <a:schemeClr val="accent3">
                      <a:satMod val="175000"/>
                      <a:alpha val="40000"/>
                    </a:schemeClr>
                  </a:glow>
                </a:effectLst>
              </a:rPr>
              <a:t>حواسيب الإطار الرئيسي: وهي الحواسيب ذات السعات التخزينية الضخمة والكفاءة العالية في المعالجة والتي تستخدم في المنشآت الكبيرة كالدوائر الحكومية والشركات الكبرى، حيث يتم ربط الجهاز الرئيسي بمجموعة من الأجهزة الفرعية تسمى نهايات طرفية.</a:t>
            </a:r>
          </a:p>
          <a:p>
            <a:pPr algn="ctr" rtl="1">
              <a:buClr>
                <a:srgbClr val="00FFFF"/>
              </a:buClr>
              <a:buFont typeface="Courier New" panose="02070309020205020404" pitchFamily="49" charset="0"/>
              <a:buChar char="o"/>
            </a:pPr>
            <a:r>
              <a:rPr lang="ar-JO" dirty="0">
                <a:solidFill>
                  <a:srgbClr val="99CCFF"/>
                </a:solidFill>
                <a:effectLst>
                  <a:glow rad="228600">
                    <a:schemeClr val="accent3">
                      <a:satMod val="175000"/>
                      <a:alpha val="40000"/>
                    </a:schemeClr>
                  </a:glow>
                </a:effectLst>
                <a:hlinkClick r:id="rId2" tooltip="حاسوب شخصي">
                  <a:extLst>
                    <a:ext uri="{A12FA001-AC4F-418D-AE19-62706E023703}">
                      <ahyp:hlinkClr xmlns:ahyp="http://schemas.microsoft.com/office/drawing/2018/hyperlinkcolor" val="tx"/>
                    </a:ext>
                  </a:extLst>
                </a:hlinkClick>
              </a:rPr>
              <a:t>حواسيب شخصية</a:t>
            </a:r>
            <a:r>
              <a:rPr lang="ar-JO" dirty="0">
                <a:solidFill>
                  <a:srgbClr val="99CCFF"/>
                </a:solidFill>
                <a:effectLst>
                  <a:glow rad="228600">
                    <a:schemeClr val="accent3">
                      <a:satMod val="175000"/>
                      <a:alpha val="40000"/>
                    </a:schemeClr>
                  </a:glow>
                </a:effectLst>
              </a:rPr>
              <a:t>: وهي الحواسيب التي نراها في المنازل والمكاتب. ويستعمل مصطلح الحاسوب بشكل عام في الإشارة إلى </a:t>
            </a:r>
            <a:r>
              <a:rPr lang="ar-JO" dirty="0">
                <a:solidFill>
                  <a:srgbClr val="99CCFF"/>
                </a:solidFill>
                <a:effectLst>
                  <a:glow rad="228600">
                    <a:schemeClr val="accent3">
                      <a:satMod val="175000"/>
                      <a:alpha val="40000"/>
                    </a:schemeClr>
                  </a:glow>
                </a:effectLst>
                <a:hlinkClick r:id="rId2" tooltip="حاسوب شخصي">
                  <a:extLst>
                    <a:ext uri="{A12FA001-AC4F-418D-AE19-62706E023703}">
                      <ahyp:hlinkClr xmlns:ahyp="http://schemas.microsoft.com/office/drawing/2018/hyperlinkcolor" val="tx"/>
                    </a:ext>
                  </a:extLst>
                </a:hlinkClick>
              </a:rPr>
              <a:t>الحواسيب الشخصية</a:t>
            </a:r>
            <a:r>
              <a:rPr lang="ar-JO" dirty="0">
                <a:solidFill>
                  <a:srgbClr val="99CCFF"/>
                </a:solidFill>
                <a:effectLst>
                  <a:glow rad="228600">
                    <a:schemeClr val="accent3">
                      <a:satMod val="175000"/>
                      <a:alpha val="40000"/>
                    </a:schemeClr>
                  </a:glow>
                </a:effectLst>
              </a:rPr>
              <a:t>.</a:t>
            </a:r>
          </a:p>
          <a:p>
            <a:pPr algn="ctr" rtl="1">
              <a:buClr>
                <a:srgbClr val="00FFFF"/>
              </a:buClr>
              <a:buFont typeface="Courier New" panose="02070309020205020404" pitchFamily="49" charset="0"/>
              <a:buChar char="o"/>
            </a:pPr>
            <a:r>
              <a:rPr lang="ar-JO" dirty="0">
                <a:solidFill>
                  <a:srgbClr val="99CCFF"/>
                </a:solidFill>
                <a:effectLst>
                  <a:glow rad="228600">
                    <a:schemeClr val="accent3">
                      <a:satMod val="175000"/>
                      <a:alpha val="40000"/>
                    </a:schemeClr>
                  </a:glow>
                </a:effectLst>
                <a:hlinkClick r:id="rId3" tooltip="حاسوب كفي">
                  <a:extLst>
                    <a:ext uri="{A12FA001-AC4F-418D-AE19-62706E023703}">
                      <ahyp:hlinkClr xmlns:ahyp="http://schemas.microsoft.com/office/drawing/2018/hyperlinkcolor" val="tx"/>
                    </a:ext>
                  </a:extLst>
                </a:hlinkClick>
              </a:rPr>
              <a:t>حواسيب كفيـّة</a:t>
            </a:r>
            <a:r>
              <a:rPr lang="ar-JO" dirty="0">
                <a:solidFill>
                  <a:srgbClr val="99CCFF"/>
                </a:solidFill>
                <a:effectLst>
                  <a:glow rad="228600">
                    <a:schemeClr val="accent3">
                      <a:satMod val="175000"/>
                      <a:alpha val="40000"/>
                    </a:schemeClr>
                  </a:glow>
                </a:effectLst>
              </a:rPr>
              <a:t>: وهي أجهزة صغيرة لا يتجاوز حجمها كف اليد، تستخدم في إجراء بعض المهام الحاسوبية البسيطة كحفظ البيانات الضرورية والمواعيد، وقد توسع استخدامها مؤخراً حتى أصبحت تضاهي باستخداماتها الحواسيب الأخرى، حيث تستخدم بعضها في الدخول إلى الإنترنت أو الاستدلال في الطرق من خلال أنظمة الإبحار.</a:t>
            </a:r>
          </a:p>
          <a:p>
            <a:pPr algn="ctr" rtl="1">
              <a:buClr>
                <a:srgbClr val="00FFFF"/>
              </a:buClr>
              <a:buFont typeface="Courier New" panose="02070309020205020404" pitchFamily="49" charset="0"/>
              <a:buChar char="o"/>
            </a:pPr>
            <a:r>
              <a:rPr lang="ar-JO" dirty="0">
                <a:solidFill>
                  <a:srgbClr val="99CCFF"/>
                </a:solidFill>
                <a:effectLst>
                  <a:glow rad="228600">
                    <a:schemeClr val="accent3">
                      <a:satMod val="175000"/>
                      <a:alpha val="40000"/>
                    </a:schemeClr>
                  </a:glow>
                </a:effectLst>
              </a:rPr>
              <a:t>حواسب مدمجة: وهي الحواسيب الموجودة في العديد من الأجهزة الإلكترونية والكهربائية، إذ أن العديد من الأجهزة تحتوي حواسيب لأغراض خاصة. فمثلاً توجد الحواسيب في الهواتف السيارات وأجهزة الفيديو والطائرات وغيرها.الحواسيب المدمجة أو ما يطلق عليها اسم المتحكم الصغير هي عبارة عن </a:t>
            </a:r>
            <a:r>
              <a:rPr lang="en-US" dirty="0" err="1">
                <a:solidFill>
                  <a:srgbClr val="99CCFF"/>
                </a:solidFill>
                <a:effectLst>
                  <a:glow rad="228600">
                    <a:schemeClr val="accent3">
                      <a:satMod val="175000"/>
                      <a:alpha val="40000"/>
                    </a:schemeClr>
                  </a:glow>
                </a:effectLst>
              </a:rPr>
              <a:t>microcontroler</a:t>
            </a:r>
            <a:r>
              <a:rPr lang="en-US" dirty="0">
                <a:solidFill>
                  <a:srgbClr val="99CCFF"/>
                </a:solidFill>
                <a:effectLst>
                  <a:glow rad="228600">
                    <a:schemeClr val="accent3">
                      <a:satMod val="175000"/>
                      <a:alpha val="40000"/>
                    </a:schemeClr>
                  </a:glow>
                </a:effectLst>
              </a:rPr>
              <a:t> </a:t>
            </a:r>
            <a:r>
              <a:rPr lang="ar-JO" dirty="0">
                <a:solidFill>
                  <a:srgbClr val="99CCFF"/>
                </a:solidFill>
                <a:effectLst>
                  <a:glow rad="228600">
                    <a:schemeClr val="accent3">
                      <a:satMod val="175000"/>
                      <a:alpha val="40000"/>
                    </a:schemeClr>
                  </a:glow>
                </a:effectLst>
              </a:rPr>
              <a:t>هكذا تسمى باللغة الإنجليزية لأنه عدة أجزاء حاسوب موضوعة في رقاقة إلكترونية واحدة وهي ال</a:t>
            </a:r>
            <a:r>
              <a:rPr lang="en-US" dirty="0">
                <a:solidFill>
                  <a:srgbClr val="99CCFF"/>
                </a:solidFill>
                <a:effectLst>
                  <a:glow rad="228600">
                    <a:schemeClr val="accent3">
                      <a:satMod val="175000"/>
                      <a:alpha val="40000"/>
                    </a:schemeClr>
                  </a:glow>
                </a:effectLst>
              </a:rPr>
              <a:t>chip </a:t>
            </a:r>
            <a:r>
              <a:rPr lang="ar-JO" dirty="0">
                <a:solidFill>
                  <a:srgbClr val="99CCFF"/>
                </a:solidFill>
                <a:effectLst>
                  <a:glow rad="228600">
                    <a:schemeClr val="accent3">
                      <a:satMod val="175000"/>
                      <a:alpha val="40000"/>
                    </a:schemeClr>
                  </a:glow>
                </a:effectLst>
              </a:rPr>
              <a:t>التي تبرمج كيفما تريد نعم تستطيع عمل برمجة لهذه الرقاقت وتستطيع محيها أكثر من 1000 مرة وإعادة برمجتها من أهم القطع المستعملة ألا وهي </a:t>
            </a:r>
            <a:r>
              <a:rPr lang="en-US" dirty="0">
                <a:solidFill>
                  <a:srgbClr val="99CCFF"/>
                </a:solidFill>
                <a:effectLst>
                  <a:glow rad="228600">
                    <a:schemeClr val="accent3">
                      <a:satMod val="175000"/>
                      <a:alpha val="40000"/>
                    </a:schemeClr>
                  </a:glow>
                </a:effectLst>
              </a:rPr>
              <a:t>pic16f84 </a:t>
            </a:r>
            <a:r>
              <a:rPr lang="ar-JO" dirty="0">
                <a:solidFill>
                  <a:srgbClr val="99CCFF"/>
                </a:solidFill>
                <a:effectLst>
                  <a:glow rad="228600">
                    <a:schemeClr val="accent3">
                      <a:satMod val="175000"/>
                      <a:alpha val="40000"/>
                    </a:schemeClr>
                  </a:glow>
                </a:effectLst>
              </a:rPr>
              <a:t>الشهيرة من شركة </a:t>
            </a:r>
            <a:r>
              <a:rPr lang="en-US" dirty="0" err="1">
                <a:solidFill>
                  <a:srgbClr val="99CCFF"/>
                </a:solidFill>
                <a:effectLst>
                  <a:glow rad="228600">
                    <a:schemeClr val="accent3">
                      <a:satMod val="175000"/>
                      <a:alpha val="40000"/>
                    </a:schemeClr>
                  </a:glow>
                </a:effectLst>
              </a:rPr>
              <a:t>microship</a:t>
            </a:r>
            <a:r>
              <a:rPr lang="en-US" dirty="0">
                <a:solidFill>
                  <a:srgbClr val="99CCFF"/>
                </a:solidFill>
                <a:effectLst>
                  <a:glow rad="228600">
                    <a:schemeClr val="accent3">
                      <a:satMod val="175000"/>
                      <a:alpha val="40000"/>
                    </a:schemeClr>
                  </a:glow>
                </a:effectLst>
              </a:rPr>
              <a:t> </a:t>
            </a:r>
            <a:r>
              <a:rPr lang="ar-JO" dirty="0">
                <a:solidFill>
                  <a:srgbClr val="99CCFF"/>
                </a:solidFill>
                <a:effectLst>
                  <a:glow rad="228600">
                    <a:schemeClr val="accent3">
                      <a:satMod val="175000"/>
                      <a:alpha val="40000"/>
                    </a:schemeClr>
                  </a:glow>
                </a:effectLst>
              </a:rPr>
              <a:t>العالمية وهناك نسخ أفضل من هذه الرقاقة، يمكنك عمل الآف التطبيقات بواسطة برمجة هذه الرقاقة أي تسيرها حسبما تريد أن تسيرها.</a:t>
            </a:r>
          </a:p>
          <a:p>
            <a:pPr algn="ctr" rtl="1">
              <a:buClr>
                <a:srgbClr val="00FFFF"/>
              </a:buClr>
              <a:buFont typeface="Courier New" panose="02070309020205020404" pitchFamily="49" charset="0"/>
              <a:buChar char="o"/>
            </a:pPr>
            <a:endParaRPr lang="en-US" dirty="0">
              <a:solidFill>
                <a:srgbClr val="99CCFF"/>
              </a:solidFill>
              <a:effectLst>
                <a:glow rad="228600">
                  <a:schemeClr val="accent3">
                    <a:satMod val="175000"/>
                    <a:alpha val="40000"/>
                  </a:schemeClr>
                </a:glow>
              </a:effectLst>
            </a:endParaRPr>
          </a:p>
        </p:txBody>
      </p:sp>
    </p:spTree>
    <p:extLst>
      <p:ext uri="{BB962C8B-B14F-4D97-AF65-F5344CB8AC3E}">
        <p14:creationId xmlns:p14="http://schemas.microsoft.com/office/powerpoint/2010/main" val="4055535938"/>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circle(in)">
                                      <p:cBhvr>
                                        <p:cTn id="4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B8DC1-2944-4B6B-8660-B79E9AD59D15}"/>
              </a:ext>
            </a:extLst>
          </p:cNvPr>
          <p:cNvSpPr>
            <a:spLocks noGrp="1"/>
          </p:cNvSpPr>
          <p:nvPr>
            <p:ph type="title"/>
          </p:nvPr>
        </p:nvSpPr>
        <p:spPr/>
        <p:txBody>
          <a:bodyPr/>
          <a:lstStyle/>
          <a:p>
            <a:pPr algn="r" rtl="1"/>
            <a:r>
              <a:rPr lang="ar-JO" dirty="0">
                <a:solidFill>
                  <a:srgbClr val="FF66FF"/>
                </a:solidFill>
                <a:effectLst>
                  <a:glow rad="139700">
                    <a:schemeClr val="accent4">
                      <a:lumMod val="20000"/>
                      <a:lumOff val="80000"/>
                    </a:schemeClr>
                  </a:glow>
                </a:effectLst>
              </a:rPr>
              <a:t>انواع فرعية </a:t>
            </a:r>
            <a:endParaRPr lang="en-US" dirty="0">
              <a:solidFill>
                <a:srgbClr val="FF66FF"/>
              </a:solidFill>
              <a:effectLst>
                <a:glow rad="139700">
                  <a:schemeClr val="accent4">
                    <a:lumMod val="20000"/>
                    <a:lumOff val="80000"/>
                  </a:schemeClr>
                </a:glow>
              </a:effectLst>
            </a:endParaRPr>
          </a:p>
        </p:txBody>
      </p:sp>
      <p:sp>
        <p:nvSpPr>
          <p:cNvPr id="3" name="Content Placeholder 2">
            <a:extLst>
              <a:ext uri="{FF2B5EF4-FFF2-40B4-BE49-F238E27FC236}">
                <a16:creationId xmlns:a16="http://schemas.microsoft.com/office/drawing/2014/main" id="{D5307939-E913-442F-AE94-32CA500D269D}"/>
              </a:ext>
            </a:extLst>
          </p:cNvPr>
          <p:cNvSpPr>
            <a:spLocks noGrp="1"/>
          </p:cNvSpPr>
          <p:nvPr>
            <p:ph idx="1"/>
          </p:nvPr>
        </p:nvSpPr>
        <p:spPr>
          <a:xfrm>
            <a:off x="457200" y="1828800"/>
            <a:ext cx="11582400" cy="4953000"/>
          </a:xfrm>
        </p:spPr>
        <p:txBody>
          <a:bodyPr/>
          <a:lstStyle/>
          <a:p>
            <a:pPr algn="r" rtl="1">
              <a:buClr>
                <a:srgbClr val="00B0F0"/>
              </a:buClr>
              <a:buFont typeface="Courier New" panose="02070309020205020404" pitchFamily="49" charset="0"/>
              <a:buChar char="o"/>
            </a:pPr>
            <a:r>
              <a:rPr lang="ar-JO" dirty="0">
                <a:solidFill>
                  <a:schemeClr val="tx1"/>
                </a:solidFill>
                <a:effectLst>
                  <a:glow rad="228600">
                    <a:schemeClr val="tx1">
                      <a:lumMod val="50000"/>
                      <a:alpha val="40000"/>
                    </a:schemeClr>
                  </a:glow>
                </a:effectLst>
              </a:rPr>
              <a:t>الحاسوب القياسي العمودي </a:t>
            </a:r>
            <a:r>
              <a:rPr lang="en-US" dirty="0">
                <a:solidFill>
                  <a:schemeClr val="tx1"/>
                </a:solidFill>
                <a:effectLst>
                  <a:glow rad="228600">
                    <a:schemeClr val="tx1">
                      <a:lumMod val="50000"/>
                      <a:alpha val="40000"/>
                    </a:schemeClr>
                  </a:glow>
                </a:effectLst>
              </a:rPr>
              <a:t>Tower PC) </a:t>
            </a:r>
            <a:r>
              <a:rPr lang="ar-JO" dirty="0">
                <a:solidFill>
                  <a:schemeClr val="tx1"/>
                </a:solidFill>
                <a:effectLst>
                  <a:glow rad="228600">
                    <a:schemeClr val="tx1">
                      <a:lumMod val="50000"/>
                      <a:alpha val="40000"/>
                    </a:schemeClr>
                  </a:glow>
                </a:effectLst>
              </a:rPr>
              <a:t>)الحاسوب الشخصي المزود بعلبة عمودية تحتوي على نفس الأجزاء الموجودة في الحاسوب الشخصي القياسي الافقي، باستثناء ان العلبة الافقية أكبر حجما وبالتالي يمكن تركيب أجهزة أكثر في داخلها. يمكن وضع العلبة العمودية على الأرض لتوفير المساحة على المكتب.</a:t>
            </a:r>
          </a:p>
          <a:p>
            <a:pPr algn="r" rtl="1">
              <a:buClr>
                <a:srgbClr val="00B0F0"/>
              </a:buClr>
              <a:buFont typeface="Courier New" panose="02070309020205020404" pitchFamily="49" charset="0"/>
              <a:buChar char="o"/>
            </a:pPr>
            <a:r>
              <a:rPr lang="ar-JO" dirty="0">
                <a:solidFill>
                  <a:schemeClr val="tx1"/>
                </a:solidFill>
                <a:effectLst>
                  <a:glow rad="228600">
                    <a:schemeClr val="tx1">
                      <a:lumMod val="50000"/>
                      <a:alpha val="40000"/>
                    </a:schemeClr>
                  </a:glow>
                </a:effectLst>
              </a:rPr>
              <a:t>الحاسوب الشبكي </a:t>
            </a:r>
            <a:r>
              <a:rPr lang="en-US" dirty="0">
                <a:solidFill>
                  <a:schemeClr val="tx1"/>
                </a:solidFill>
                <a:effectLst>
                  <a:glow rad="228600">
                    <a:schemeClr val="tx1">
                      <a:lumMod val="50000"/>
                      <a:alpha val="40000"/>
                    </a:schemeClr>
                  </a:glow>
                </a:effectLst>
              </a:rPr>
              <a:t>Network PC)</a:t>
            </a:r>
            <a:r>
              <a:rPr lang="ar-JO" dirty="0">
                <a:solidFill>
                  <a:schemeClr val="tx1"/>
                </a:solidFill>
                <a:effectLst>
                  <a:glow rad="228600">
                    <a:schemeClr val="tx1">
                      <a:lumMod val="50000"/>
                      <a:alpha val="40000"/>
                    </a:schemeClr>
                  </a:glow>
                </a:effectLst>
              </a:rPr>
              <a:t>)</a:t>
            </a:r>
            <a:endParaRPr lang="en-US" dirty="0">
              <a:solidFill>
                <a:schemeClr val="tx1"/>
              </a:solidFill>
              <a:effectLst>
                <a:glow rad="228600">
                  <a:schemeClr val="tx1">
                    <a:lumMod val="50000"/>
                    <a:alpha val="40000"/>
                  </a:schemeClr>
                </a:glow>
              </a:effectLst>
            </a:endParaRPr>
          </a:p>
          <a:p>
            <a:pPr algn="r" rtl="1">
              <a:buClr>
                <a:srgbClr val="00B0F0"/>
              </a:buClr>
              <a:buFont typeface="Courier New" panose="02070309020205020404" pitchFamily="49" charset="0"/>
              <a:buChar char="o"/>
            </a:pPr>
            <a:r>
              <a:rPr lang="ar-JO" dirty="0">
                <a:solidFill>
                  <a:schemeClr val="tx1"/>
                </a:solidFill>
                <a:effectLst>
                  <a:glow rad="228600">
                    <a:schemeClr val="tx1">
                      <a:lumMod val="50000"/>
                      <a:alpha val="40000"/>
                    </a:schemeClr>
                  </a:glow>
                </a:effectLst>
              </a:rPr>
              <a:t>الشبكة تسمح لك بوصل جهازين أو أكثر مع بعضهم البعض، وهذا يسمح للبيانات المخزنة في حاسوب من أن تستخدم من قبل الحاسوب الآخر المتصل على الشبكة، كما أنها تسمح بمشاركة بعض الموارد، فمثلا، بدل أن يحتاج كل حاسوب طابعة خاصة متصله به مباشرة، يمكنك الآن احضار طابعة واحدة لتكون مشتركة. </a:t>
            </a:r>
          </a:p>
          <a:p>
            <a:pPr algn="r" rtl="1">
              <a:buClr>
                <a:srgbClr val="00B0F0"/>
              </a:buClr>
              <a:buFont typeface="Courier New" panose="02070309020205020404" pitchFamily="49" charset="0"/>
              <a:buChar char="o"/>
            </a:pPr>
            <a:r>
              <a:rPr lang="ar-JO" dirty="0">
                <a:solidFill>
                  <a:schemeClr val="tx1"/>
                </a:solidFill>
                <a:effectLst>
                  <a:glow rad="228600">
                    <a:schemeClr val="tx1">
                      <a:lumMod val="50000"/>
                      <a:alpha val="40000"/>
                    </a:schemeClr>
                  </a:glow>
                </a:effectLst>
              </a:rPr>
              <a:t>المساعد الرقمي الشخصي </a:t>
            </a:r>
            <a:r>
              <a:rPr lang="en-US" dirty="0">
                <a:solidFill>
                  <a:schemeClr val="tx1"/>
                </a:solidFill>
                <a:effectLst>
                  <a:glow rad="228600">
                    <a:schemeClr val="tx1">
                      <a:lumMod val="50000"/>
                      <a:alpha val="40000"/>
                    </a:schemeClr>
                  </a:glow>
                </a:effectLst>
              </a:rPr>
              <a:t>PDA) </a:t>
            </a:r>
            <a:r>
              <a:rPr lang="ar-JO" dirty="0">
                <a:solidFill>
                  <a:schemeClr val="tx1"/>
                </a:solidFill>
                <a:effectLst>
                  <a:glow rad="228600">
                    <a:schemeClr val="tx1">
                      <a:lumMod val="50000"/>
                      <a:alpha val="40000"/>
                    </a:schemeClr>
                  </a:glow>
                </a:effectLst>
              </a:rPr>
              <a:t>)المساعد الرقمي الشخصي </a:t>
            </a:r>
            <a:r>
              <a:rPr lang="en-US" dirty="0">
                <a:solidFill>
                  <a:schemeClr val="tx1"/>
                </a:solidFill>
                <a:effectLst>
                  <a:glow rad="228600">
                    <a:schemeClr val="tx1">
                      <a:lumMod val="50000"/>
                      <a:alpha val="40000"/>
                    </a:schemeClr>
                  </a:glow>
                </a:effectLst>
              </a:rPr>
              <a:t>PDA) </a:t>
            </a:r>
            <a:r>
              <a:rPr lang="ar-JO" dirty="0">
                <a:solidFill>
                  <a:schemeClr val="tx1"/>
                </a:solidFill>
                <a:effectLst>
                  <a:glow rad="228600">
                    <a:schemeClr val="tx1">
                      <a:lumMod val="50000"/>
                      <a:alpha val="40000"/>
                    </a:schemeClr>
                  </a:glow>
                </a:effectLst>
              </a:rPr>
              <a:t>)مجهز بقلم خاص بدل من لوحة المفاتيح والذي يمكن استخدامه لتخزين واستدعاء المعلومات. وكالعديد من أجهزة الحاسوب الآلي يمكن وصله بالانترنت.</a:t>
            </a:r>
          </a:p>
          <a:p>
            <a:pPr algn="r" rtl="1">
              <a:buClr>
                <a:srgbClr val="00B0F0"/>
              </a:buClr>
              <a:buFont typeface="Courier New" panose="02070309020205020404" pitchFamily="49" charset="0"/>
              <a:buChar char="o"/>
            </a:pPr>
            <a:r>
              <a:rPr lang="ar-JO" dirty="0">
                <a:solidFill>
                  <a:schemeClr val="tx1"/>
                </a:solidFill>
                <a:effectLst>
                  <a:glow rad="228600">
                    <a:schemeClr val="tx1">
                      <a:lumMod val="50000"/>
                      <a:alpha val="40000"/>
                    </a:schemeClr>
                  </a:glow>
                </a:effectLst>
              </a:rPr>
              <a:t>الحاسوب القياسي الافقي </a:t>
            </a:r>
            <a:r>
              <a:rPr lang="en-US" dirty="0">
                <a:solidFill>
                  <a:schemeClr val="tx1"/>
                </a:solidFill>
                <a:effectLst>
                  <a:glow rad="228600">
                    <a:schemeClr val="tx1">
                      <a:lumMod val="50000"/>
                      <a:alpha val="40000"/>
                    </a:schemeClr>
                  </a:glow>
                </a:effectLst>
              </a:rPr>
              <a:t>Desktop PC)</a:t>
            </a:r>
            <a:r>
              <a:rPr lang="ar-JO" dirty="0">
                <a:solidFill>
                  <a:schemeClr val="tx1"/>
                </a:solidFill>
                <a:effectLst>
                  <a:glow rad="228600">
                    <a:schemeClr val="tx1">
                      <a:lumMod val="50000"/>
                      <a:alpha val="40000"/>
                    </a:schemeClr>
                  </a:glow>
                </a:effectLst>
              </a:rPr>
              <a:t>)</a:t>
            </a:r>
            <a:endParaRPr lang="en-US" dirty="0">
              <a:solidFill>
                <a:schemeClr val="tx1"/>
              </a:solidFill>
              <a:effectLst>
                <a:glow rad="228600">
                  <a:schemeClr val="tx1">
                    <a:lumMod val="50000"/>
                    <a:alpha val="40000"/>
                  </a:schemeClr>
                </a:glow>
              </a:effectLst>
            </a:endParaRPr>
          </a:p>
          <a:p>
            <a:pPr algn="r" rtl="1">
              <a:buClr>
                <a:srgbClr val="00B0F0"/>
              </a:buClr>
              <a:buFont typeface="Courier New" panose="02070309020205020404" pitchFamily="49" charset="0"/>
              <a:buChar char="o"/>
            </a:pPr>
            <a:r>
              <a:rPr lang="ar-JO" dirty="0">
                <a:solidFill>
                  <a:schemeClr val="tx1"/>
                </a:solidFill>
                <a:effectLst>
                  <a:glow rad="228600">
                    <a:schemeClr val="tx1">
                      <a:lumMod val="50000"/>
                      <a:alpha val="40000"/>
                    </a:schemeClr>
                  </a:glow>
                </a:effectLst>
              </a:rPr>
              <a:t>الحاسوب الشخصي القياسي يمكن وضعه على المكتب، حيث تكون شاشة العرض لديه موضوعة فوق علبة الحاسوب الافقية. </a:t>
            </a:r>
          </a:p>
        </p:txBody>
      </p:sp>
    </p:spTree>
    <p:extLst>
      <p:ext uri="{BB962C8B-B14F-4D97-AF65-F5344CB8AC3E}">
        <p14:creationId xmlns:p14="http://schemas.microsoft.com/office/powerpoint/2010/main" val="4352317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93544-0039-4CF2-A4C6-C327A5C65DB7}"/>
              </a:ext>
            </a:extLst>
          </p:cNvPr>
          <p:cNvSpPr>
            <a:spLocks noGrp="1"/>
          </p:cNvSpPr>
          <p:nvPr>
            <p:ph type="title"/>
          </p:nvPr>
        </p:nvSpPr>
        <p:spPr/>
        <p:txBody>
          <a:bodyPr/>
          <a:lstStyle/>
          <a:p>
            <a:pPr algn="r" rtl="1"/>
            <a:r>
              <a:rPr lang="ar-JO" dirty="0">
                <a:solidFill>
                  <a:srgbClr val="FFC000"/>
                </a:solidFill>
                <a:effectLst>
                  <a:glow rad="228600">
                    <a:schemeClr val="accent2">
                      <a:satMod val="175000"/>
                      <a:alpha val="40000"/>
                    </a:schemeClr>
                  </a:glow>
                </a:effectLst>
              </a:rPr>
              <a:t>أجهزة الإدخال والإخراج</a:t>
            </a:r>
            <a:br>
              <a:rPr lang="ar-JO" dirty="0">
                <a:solidFill>
                  <a:srgbClr val="FFC000"/>
                </a:solidFill>
                <a:effectLst>
                  <a:glow rad="228600">
                    <a:schemeClr val="accent2">
                      <a:satMod val="175000"/>
                      <a:alpha val="40000"/>
                    </a:schemeClr>
                  </a:glow>
                </a:effectLst>
              </a:rPr>
            </a:br>
            <a:endParaRPr lang="en-US" dirty="0">
              <a:solidFill>
                <a:srgbClr val="FFC000"/>
              </a:solidFill>
              <a:effectLst>
                <a:glow rad="228600">
                  <a:schemeClr val="accent2">
                    <a:satMod val="175000"/>
                    <a:alpha val="40000"/>
                  </a:schemeClr>
                </a:glow>
              </a:effectLst>
            </a:endParaRPr>
          </a:p>
        </p:txBody>
      </p:sp>
      <p:sp>
        <p:nvSpPr>
          <p:cNvPr id="3" name="Content Placeholder 2">
            <a:extLst>
              <a:ext uri="{FF2B5EF4-FFF2-40B4-BE49-F238E27FC236}">
                <a16:creationId xmlns:a16="http://schemas.microsoft.com/office/drawing/2014/main" id="{661B1622-3E77-4762-B5D8-FB122BDFCB1E}"/>
              </a:ext>
            </a:extLst>
          </p:cNvPr>
          <p:cNvSpPr>
            <a:spLocks noGrp="1"/>
          </p:cNvSpPr>
          <p:nvPr>
            <p:ph idx="1"/>
          </p:nvPr>
        </p:nvSpPr>
        <p:spPr/>
        <p:txBody>
          <a:bodyPr>
            <a:normAutofit fontScale="92500" lnSpcReduction="10000"/>
          </a:bodyPr>
          <a:lstStyle/>
          <a:p>
            <a:pPr algn="r" rtl="1"/>
            <a:r>
              <a:rPr lang="ar-JO" dirty="0">
                <a:solidFill>
                  <a:srgbClr val="FFFF00"/>
                </a:solidFill>
                <a:effectLst>
                  <a:glow rad="228600">
                    <a:schemeClr val="accent2">
                      <a:satMod val="175000"/>
                      <a:alpha val="40000"/>
                    </a:schemeClr>
                  </a:glow>
                </a:effectLst>
              </a:rPr>
              <a:t>(اختصارا لـ </a:t>
            </a:r>
            <a:r>
              <a:rPr lang="en-US" dirty="0">
                <a:solidFill>
                  <a:srgbClr val="FFFF00"/>
                </a:solidFill>
                <a:effectLst>
                  <a:glow rad="228600">
                    <a:schemeClr val="accent2">
                      <a:satMod val="175000"/>
                      <a:alpha val="40000"/>
                    </a:schemeClr>
                  </a:glow>
                </a:effectLst>
              </a:rPr>
              <a:t>Input/Output) </a:t>
            </a:r>
            <a:r>
              <a:rPr lang="ar-JO" dirty="0">
                <a:solidFill>
                  <a:srgbClr val="FFFF00"/>
                </a:solidFill>
                <a:effectLst>
                  <a:glow rad="228600">
                    <a:schemeClr val="accent2">
                      <a:satMod val="175000"/>
                      <a:alpha val="40000"/>
                    </a:schemeClr>
                  </a:glow>
                </a:effectLst>
              </a:rPr>
              <a:t>هو مصطلح عام يطلق على الأجهزة التي ترسل المعلومات من العالم الخارجي وتلك التي تعيد نتائج الحسابات. هذه النتائج يمكن إما أن تظهر مباشرة للمستخدم أو أن يتم إرسالها إلى آلة أخرى والتي يكون تحكمها مخصص للحاسوب. </a:t>
            </a:r>
          </a:p>
          <a:p>
            <a:pPr algn="r" rtl="1"/>
            <a:r>
              <a:rPr lang="ar-JO" dirty="0">
                <a:solidFill>
                  <a:srgbClr val="FFFF00"/>
                </a:solidFill>
                <a:effectLst>
                  <a:glow rad="228600">
                    <a:schemeClr val="accent2">
                      <a:satMod val="175000"/>
                      <a:alpha val="40000"/>
                    </a:schemeClr>
                  </a:glow>
                </a:effectLst>
              </a:rPr>
              <a:t>الجيل الأول من الحواسيب كان مجهزا بمدى محدود جدا من أجهزة الإدخال. مثل قارئ الكروت المثقبة أو الأشياء المماثلة التي استخدمت لإدخال الأوامر والبيانات في ذاكرة الحاسوب، وكذلك استخدم بعض أنواع الطابعات وهو في العادة عبارة عن </a:t>
            </a:r>
            <a:r>
              <a:rPr lang="en-US" dirty="0">
                <a:solidFill>
                  <a:srgbClr val="FFFF00"/>
                </a:solidFill>
                <a:effectLst>
                  <a:glow rad="228600">
                    <a:schemeClr val="accent2">
                      <a:satMod val="175000"/>
                      <a:alpha val="40000"/>
                    </a:schemeClr>
                  </a:glow>
                </a:effectLst>
              </a:rPr>
              <a:t>teletype </a:t>
            </a:r>
            <a:r>
              <a:rPr lang="ar-JO" dirty="0">
                <a:solidFill>
                  <a:srgbClr val="FFFF00"/>
                </a:solidFill>
                <a:effectLst>
                  <a:glow rad="228600">
                    <a:schemeClr val="accent2">
                      <a:satMod val="175000"/>
                      <a:alpha val="40000"/>
                    </a:schemeClr>
                  </a:glow>
                </a:effectLst>
              </a:rPr>
              <a:t>معدل لتسجيل النتائج. وعلى مر السنين، أجهزة أخرى اضيفت. بالنسبة إلى الحواسيب الشخصية، فان </a:t>
            </a:r>
            <a:r>
              <a:rPr lang="ar-JO" dirty="0">
                <a:solidFill>
                  <a:srgbClr val="FFFF00"/>
                </a:solidFill>
                <a:effectLst>
                  <a:glow rad="228600">
                    <a:schemeClr val="accent2">
                      <a:satMod val="175000"/>
                      <a:alpha val="40000"/>
                    </a:schemeClr>
                  </a:glow>
                </a:effectLst>
                <a:hlinkClick r:id="rId2" tooltip="لوحة مفاتيح حاسوب">
                  <a:extLst>
                    <a:ext uri="{A12FA001-AC4F-418D-AE19-62706E023703}">
                      <ahyp:hlinkClr xmlns:ahyp="http://schemas.microsoft.com/office/drawing/2018/hyperlinkcolor" val="tx"/>
                    </a:ext>
                  </a:extLst>
                </a:hlinkClick>
              </a:rPr>
              <a:t>لوحة المفاتيح</a:t>
            </a:r>
            <a:r>
              <a:rPr lang="ar-JO" dirty="0">
                <a:solidFill>
                  <a:srgbClr val="FFFF00"/>
                </a:solidFill>
                <a:effectLst>
                  <a:glow rad="228600">
                    <a:schemeClr val="accent2">
                      <a:satMod val="175000"/>
                      <a:alpha val="40000"/>
                    </a:schemeClr>
                  </a:glow>
                </a:effectLst>
              </a:rPr>
              <a:t> </a:t>
            </a:r>
            <a:r>
              <a:rPr lang="ar-JO" dirty="0">
                <a:solidFill>
                  <a:srgbClr val="FFFF00"/>
                </a:solidFill>
                <a:effectLst>
                  <a:glow rad="228600">
                    <a:schemeClr val="accent2">
                      <a:satMod val="175000"/>
                      <a:alpha val="40000"/>
                    </a:schemeClr>
                  </a:glow>
                </a:effectLst>
                <a:hlinkClick r:id="rId3" tooltip="فأرة حاسوب">
                  <a:extLst>
                    <a:ext uri="{A12FA001-AC4F-418D-AE19-62706E023703}">
                      <ahyp:hlinkClr xmlns:ahyp="http://schemas.microsoft.com/office/drawing/2018/hyperlinkcolor" val="tx"/>
                    </a:ext>
                  </a:extLst>
                </a:hlinkClick>
              </a:rPr>
              <a:t>والفأرة</a:t>
            </a:r>
            <a:r>
              <a:rPr lang="ar-JO" dirty="0">
                <a:solidFill>
                  <a:srgbClr val="FFFF00"/>
                </a:solidFill>
                <a:effectLst>
                  <a:glow rad="228600">
                    <a:schemeClr val="accent2">
                      <a:satMod val="175000"/>
                      <a:alpha val="40000"/>
                    </a:schemeClr>
                  </a:glow>
                </a:effectLst>
              </a:rPr>
              <a:t> هما الطريقتين الرئيسيتين المستخدمتين لإدخال المعلومات مباشرة إلى الحاسوب، والشاشة هي الطريقة الرئيسية لإظهار المعلومات للمستخدم وذلك بالرغم من أن الطابعات والسماعات منتشرة أيضا. توجد تشكيلة ضخمة من أجهزة الإدخال الأخرى لإدخال أنواع أخرى من المدخلات. مثال على ذلك هو الكاميرا الرقمية حيث تستخدم لإدخال معلومات مرئية. </a:t>
            </a:r>
          </a:p>
          <a:p>
            <a:pPr algn="r" rtl="1"/>
            <a:r>
              <a:rPr lang="ar-JO" dirty="0">
                <a:solidFill>
                  <a:srgbClr val="FFFF00"/>
                </a:solidFill>
                <a:effectLst>
                  <a:glow rad="228600">
                    <a:schemeClr val="accent2">
                      <a:satMod val="175000"/>
                      <a:alpha val="40000"/>
                    </a:schemeClr>
                  </a:glow>
                </a:effectLst>
              </a:rPr>
              <a:t>من الممكن توصيل مجموعة ضخمة ومتنوعة من الأجهزة الإلكترونية إلى الحاسوب لتعمل كأجهزة إدخال وإخراج. بشرط توفر نظام لتعرفها على الحاسوب ويسمى </a:t>
            </a:r>
            <a:r>
              <a:rPr lang="ar-JO" dirty="0">
                <a:solidFill>
                  <a:srgbClr val="FFFF00"/>
                </a:solidFill>
                <a:effectLst>
                  <a:glow rad="228600">
                    <a:schemeClr val="accent2">
                      <a:satMod val="175000"/>
                      <a:alpha val="40000"/>
                    </a:schemeClr>
                  </a:glow>
                </a:effectLst>
                <a:hlinkClick r:id="rId4" tooltip="المشغل (حاسوب) (الصفحة غير موجودة)">
                  <a:extLst>
                    <a:ext uri="{A12FA001-AC4F-418D-AE19-62706E023703}">
                      <ahyp:hlinkClr xmlns:ahyp="http://schemas.microsoft.com/office/drawing/2018/hyperlinkcolor" val="tx"/>
                    </a:ext>
                  </a:extLst>
                </a:hlinkClick>
              </a:rPr>
              <a:t>المشغل (حاسوب)</a:t>
            </a:r>
            <a:r>
              <a:rPr lang="ar-JO" dirty="0">
                <a:solidFill>
                  <a:srgbClr val="FFFF00"/>
                </a:solidFill>
                <a:effectLst>
                  <a:glow rad="228600">
                    <a:schemeClr val="accent2">
                      <a:satMod val="175000"/>
                      <a:alpha val="40000"/>
                    </a:schemeClr>
                  </a:glow>
                </a:effectLst>
              </a:rPr>
              <a:t> أو </a:t>
            </a:r>
            <a:r>
              <a:rPr lang="en-US" dirty="0">
                <a:solidFill>
                  <a:srgbClr val="FFFF00"/>
                </a:solidFill>
                <a:effectLst>
                  <a:glow rad="228600">
                    <a:schemeClr val="accent2">
                      <a:satMod val="175000"/>
                      <a:alpha val="40000"/>
                    </a:schemeClr>
                  </a:glow>
                </a:effectLst>
              </a:rPr>
              <a:t>Driver </a:t>
            </a:r>
          </a:p>
          <a:p>
            <a:pPr algn="r" rtl="1"/>
            <a:endParaRPr lang="en-US" dirty="0">
              <a:solidFill>
                <a:srgbClr val="FFFF00"/>
              </a:solidFill>
              <a:effectLst>
                <a:glow rad="228600">
                  <a:schemeClr val="accent2">
                    <a:satMod val="175000"/>
                    <a:alpha val="40000"/>
                  </a:schemeClr>
                </a:glow>
              </a:effectLst>
            </a:endParaRPr>
          </a:p>
        </p:txBody>
      </p:sp>
    </p:spTree>
    <p:extLst>
      <p:ext uri="{BB962C8B-B14F-4D97-AF65-F5344CB8AC3E}">
        <p14:creationId xmlns:p14="http://schemas.microsoft.com/office/powerpoint/2010/main" val="278216187"/>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Tech Computer 16x9">
  <a:themeElements>
    <a:clrScheme name="TechComputer">
      <a:dk1>
        <a:srgbClr val="000000"/>
      </a:dk1>
      <a:lt1>
        <a:sysClr val="window" lastClr="FFFFFF"/>
      </a:lt1>
      <a:dk2>
        <a:srgbClr val="4D4D4D"/>
      </a:dk2>
      <a:lt2>
        <a:srgbClr val="DDDDDD"/>
      </a:lt2>
      <a:accent1>
        <a:srgbClr val="92D050"/>
      </a:accent1>
      <a:accent2>
        <a:srgbClr val="F7C331"/>
      </a:accent2>
      <a:accent3>
        <a:srgbClr val="47B8C7"/>
      </a:accent3>
      <a:accent4>
        <a:srgbClr val="B074BA"/>
      </a:accent4>
      <a:accent5>
        <a:srgbClr val="F34D47"/>
      </a:accent5>
      <a:accent6>
        <a:srgbClr val="FA8F30"/>
      </a:accent6>
      <a:hlink>
        <a:srgbClr val="47B8C7"/>
      </a:hlink>
      <a:folHlink>
        <a:srgbClr val="969696"/>
      </a:folHlink>
    </a:clrScheme>
    <a:fontScheme name="Consolas-Candara">
      <a:majorFont>
        <a:latin typeface="Consolas"/>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2901026.potx" id="{FD85E87A-7813-4F67-9E59-69B5487A1910}" vid="{BDF94C36-3ACF-4CF1-939F-F4211E6D666F}"/>
    </a:ext>
  </a:extLst>
</a:theme>
</file>

<file path=ppt/theme/theme2.xml><?xml version="1.0" encoding="utf-8"?>
<a:theme xmlns:a="http://schemas.openxmlformats.org/drawingml/2006/main" name="Office Theme">
  <a:themeElements>
    <a:clrScheme name="TechComputer">
      <a:dk1>
        <a:srgbClr val="000000"/>
      </a:dk1>
      <a:lt1>
        <a:sysClr val="window" lastClr="FFFFFF"/>
      </a:lt1>
      <a:dk2>
        <a:srgbClr val="4D4D4D"/>
      </a:dk2>
      <a:lt2>
        <a:srgbClr val="DDDDDD"/>
      </a:lt2>
      <a:accent1>
        <a:srgbClr val="92D050"/>
      </a:accent1>
      <a:accent2>
        <a:srgbClr val="F7C331"/>
      </a:accent2>
      <a:accent3>
        <a:srgbClr val="47B8C7"/>
      </a:accent3>
      <a:accent4>
        <a:srgbClr val="B074BA"/>
      </a:accent4>
      <a:accent5>
        <a:srgbClr val="F34D47"/>
      </a:accent5>
      <a:accent6>
        <a:srgbClr val="FA8F30"/>
      </a:accent6>
      <a:hlink>
        <a:srgbClr val="47B8C7"/>
      </a:hlink>
      <a:folHlink>
        <a:srgbClr val="969696"/>
      </a:folHlink>
    </a:clrScheme>
    <a:fontScheme name="Consolas-Candara">
      <a:majorFont>
        <a:latin typeface="Consolas"/>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TechComputer">
      <a:dk1>
        <a:srgbClr val="000000"/>
      </a:dk1>
      <a:lt1>
        <a:sysClr val="window" lastClr="FFFFFF"/>
      </a:lt1>
      <a:dk2>
        <a:srgbClr val="4D4D4D"/>
      </a:dk2>
      <a:lt2>
        <a:srgbClr val="DDDDDD"/>
      </a:lt2>
      <a:accent1>
        <a:srgbClr val="92D050"/>
      </a:accent1>
      <a:accent2>
        <a:srgbClr val="F7C331"/>
      </a:accent2>
      <a:accent3>
        <a:srgbClr val="47B8C7"/>
      </a:accent3>
      <a:accent4>
        <a:srgbClr val="B074BA"/>
      </a:accent4>
      <a:accent5>
        <a:srgbClr val="F34D47"/>
      </a:accent5>
      <a:accent6>
        <a:srgbClr val="FA8F30"/>
      </a:accent6>
      <a:hlink>
        <a:srgbClr val="47B8C7"/>
      </a:hlink>
      <a:folHlink>
        <a:srgbClr val="969696"/>
      </a:folHlink>
    </a:clrScheme>
    <a:fontScheme name="Consolas-Candara">
      <a:majorFont>
        <a:latin typeface="Consolas"/>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Business technology circuit board design presentation (widescreen)</Template>
  <TotalTime>120</TotalTime>
  <Words>968</Words>
  <Application>Microsoft Office PowerPoint</Application>
  <PresentationFormat>Widescreen</PresentationFormat>
  <Paragraphs>30</Paragraphs>
  <Slides>10</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 Light</vt:lpstr>
      <vt:lpstr>Candara</vt:lpstr>
      <vt:lpstr>Consolas</vt:lpstr>
      <vt:lpstr>Courier New</vt:lpstr>
      <vt:lpstr>Tahoma</vt:lpstr>
      <vt:lpstr>Tech Computer 16x9</vt:lpstr>
      <vt:lpstr>الحاسوب</vt:lpstr>
      <vt:lpstr>الحاسوب</vt:lpstr>
      <vt:lpstr>PowerPoint Presentation</vt:lpstr>
      <vt:lpstr>PowerPoint Presentation</vt:lpstr>
      <vt:lpstr>فوائد الحاسوب</vt:lpstr>
      <vt:lpstr>تاريخ الحاسوب </vt:lpstr>
      <vt:lpstr>انواع الحواسيب</vt:lpstr>
      <vt:lpstr>انواع فرعية </vt:lpstr>
      <vt:lpstr>أجهزة الإدخال والإخراج </vt:lpstr>
      <vt:lpstr>كيفية رسم كمبيوتر سطح المكتب المراجع</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dc:title>
  <dc:creator>margo rabadi</dc:creator>
  <cp:lastModifiedBy>margo rabadi</cp:lastModifiedBy>
  <cp:revision>15</cp:revision>
  <dcterms:created xsi:type="dcterms:W3CDTF">2023-04-29T20:01:14Z</dcterms:created>
  <dcterms:modified xsi:type="dcterms:W3CDTF">2023-05-03T18:09:02Z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