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 Slab"/>
      <p:regular r:id="rId14"/>
      <p:bold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Lobster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bster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Slab-bold.fntdata"/><Relationship Id="rId14" Type="http://schemas.openxmlformats.org/officeDocument/2006/relationships/font" Target="fonts/RobotoSlab-regular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75fc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75fc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2f38994ad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2f38994ad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0a2d31125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0a2d31125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a2d31125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0a2d31125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0a2d31125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0a2d31125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0a2d31125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0a2d31125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0a2d31125a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0a2d31125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77725e4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377725e4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ar.wikipedia.org/wiki/%D8%B3%D9%85%D9%86%D8%A9" TargetMode="External"/><Relationship Id="rId4" Type="http://schemas.openxmlformats.org/officeDocument/2006/relationships/hyperlink" Target="https://ar.wikipedia.org/wiki/%D8%A7%D9%84%D9%88%D8%B7%D9%86_%D8%A7%D9%84%D8%B9%D8%B1%D8%A8%D9%8A" TargetMode="External"/><Relationship Id="rId9" Type="http://schemas.openxmlformats.org/officeDocument/2006/relationships/image" Target="../media/image4.png"/><Relationship Id="rId5" Type="http://schemas.openxmlformats.org/officeDocument/2006/relationships/hyperlink" Target="https://ar.wikipedia.org/wiki/%D8%A7%D9%84%D8%AF%D9%88%D9%84_%D8%A7%D9%84%D8%B9%D8%B1%D8%A8%D9%8A%D8%A9_%D9%81%D9%8A_%D8%A7%D9%84%D8%AE%D9%84%D9%8A%D8%AC_%D8%A7%D9%84%D8%B9%D8%B1%D8%A8%D9%8A" TargetMode="External"/><Relationship Id="rId6" Type="http://schemas.openxmlformats.org/officeDocument/2006/relationships/hyperlink" Target="https://ar.wikipedia.org/wiki/%D8%A7%D9%84%D8%B4%D8%B1%D9%82_%D8%A7%D9%84%D8%A3%D9%88%D8%B3%D8%B7" TargetMode="External"/><Relationship Id="rId7" Type="http://schemas.openxmlformats.org/officeDocument/2006/relationships/hyperlink" Target="https://ar.wikipedia.org/wiki/%D8%B4%D9%85%D8%A7%D9%84_%D8%A5%D9%81%D8%B1%D9%8A%D9%82%D9%8A%D8%A7" TargetMode="External"/><Relationship Id="rId8" Type="http://schemas.openxmlformats.org/officeDocument/2006/relationships/hyperlink" Target="https://www.alaraby.co.uk/taxonomy/term/11675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webteb.com/diet/diseases/%D8%A7%D9%84%D8%B3%D9%85%D9%86%D8%A9" TargetMode="External"/><Relationship Id="rId4" Type="http://schemas.openxmlformats.org/officeDocument/2006/relationships/hyperlink" Target="https://www.moh.gov.sa/awarenessplateform/ChronicDisease/Pages/Obesity.aspx#" TargetMode="External"/><Relationship Id="rId5" Type="http://schemas.openxmlformats.org/officeDocument/2006/relationships/hyperlink" Target="https://www.alaraby.co.uk/entertainment_media/" TargetMode="External"/><Relationship Id="rId6" Type="http://schemas.openxmlformats.org/officeDocument/2006/relationships/hyperlink" Target="https://www.emaratalyoum.com/life/four-sides/2020-02-12-1.13069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585400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/>
              <a:t>السّمنة</a:t>
            </a:r>
            <a:endParaRPr b="1" sz="440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723227" y="188150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عمل الطالبة: نايا القمحاوي</a:t>
            </a:r>
            <a:endParaRPr/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الصف الثامن أ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750" y="2844525"/>
            <a:ext cx="2390349" cy="16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87900" y="1968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5"/>
                </a:solidFill>
              </a:rPr>
              <a:t> </a:t>
            </a:r>
            <a:r>
              <a:rPr b="1" lang="en" sz="2600">
                <a:solidFill>
                  <a:schemeClr val="accent5"/>
                </a:solidFill>
              </a:rPr>
              <a:t>ما هي السّمنة ؟</a:t>
            </a:r>
            <a:endParaRPr b="1" sz="2600">
              <a:solidFill>
                <a:schemeClr val="accent5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87900" y="882900"/>
            <a:ext cx="8016300" cy="3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</a:rPr>
              <a:t>السمنة</a:t>
            </a:r>
            <a:r>
              <a:rPr b="1" lang="en" sz="1800">
                <a:solidFill>
                  <a:schemeClr val="dk1"/>
                </a:solidFill>
              </a:rPr>
              <a:t> هي مرض </a:t>
            </a:r>
            <a:r>
              <a:rPr b="1" lang="en" sz="1800">
                <a:solidFill>
                  <a:schemeClr val="dk1"/>
                </a:solidFill>
              </a:rPr>
              <a:t>تراكم مفرط أو غير طبيعي للدهون الذي يلحق الضرر بصحة الفرد. </a:t>
            </a:r>
            <a:r>
              <a:rPr b="1" lang="en" sz="1800">
                <a:solidFill>
                  <a:schemeClr val="dk1"/>
                </a:solidFill>
              </a:rPr>
              <a:t>السُمنة ليست مجرد مصدر قلق بشأن المظهر الجمالي بل إنها مشكلة طبية تزيد من عوامل خطر الإصابة بأمراض ومشاكل صحية أخرى.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1" algn="r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 هل تعلم أنَّ السمنة هي واحدة من الحالات الطبية الأكثر شيوعًا في المجتمع العربي اليوم وأكثرها صعوبة من ناحية العلاج والتصدي لها، و لم يتم نسبيًّا تحقيق تقدم ضئيل في علاج السمنة باستثناء تغيير نمط الحياة، ولكن تم جمع العديد من المعلومات بخصوص العواقب الطبية لحالة السمنة </a:t>
            </a:r>
            <a:r>
              <a:rPr b="1" lang="en" sz="1800">
                <a:solidFill>
                  <a:schemeClr val="dk1"/>
                </a:solidFill>
              </a:rPr>
              <a:t>مثل الإصابة بأمراض القلب ، السكري، ارتفاع ضغط الدم وأنواع معينة من السرطان.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47025"/>
            <a:ext cx="2315024" cy="159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87900" y="2508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5"/>
                </a:solidFill>
              </a:rPr>
              <a:t>ما هي أسباب السمنة ؟</a:t>
            </a:r>
            <a:endParaRPr b="1" sz="2600">
              <a:solidFill>
                <a:schemeClr val="accent5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653550" y="1036050"/>
            <a:ext cx="796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b="1" lang="en" sz="1800" u="sng">
                <a:solidFill>
                  <a:schemeClr val="dk1"/>
                </a:solidFill>
              </a:rPr>
              <a:t> السبب الرئيسي لزيادة الوزن والسمنة هو اختلال توازن الطاقة بين السعرات الحرارية</a:t>
            </a:r>
            <a:endParaRPr u="sng"/>
          </a:p>
        </p:txBody>
      </p:sp>
      <p:sp>
        <p:nvSpPr>
          <p:cNvPr id="79" name="Google Shape;79;p15"/>
          <p:cNvSpPr txBox="1"/>
          <p:nvPr/>
        </p:nvSpPr>
        <p:spPr>
          <a:xfrm>
            <a:off x="653550" y="1036050"/>
            <a:ext cx="7836900" cy="3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88054"/>
              </a:solidFill>
              <a:highlight>
                <a:srgbClr val="FFFFFF"/>
              </a:highlight>
            </a:endParaRPr>
          </a:p>
          <a:p>
            <a:pPr indent="-349250" lvl="0" marL="457200" rtl="1" algn="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من لديه تاريخ مرضي عائلي.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طبيعة النمط الغذائي للفرد أو الأسرة.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غياب أو قلة ممارسة الرياضة.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بعض الأمراض، مثل: الغدة الدرقية الغير نشيطة </a:t>
            </a:r>
            <a:r>
              <a:rPr lang="en" sz="1900">
                <a:solidFill>
                  <a:schemeClr val="dk1"/>
                </a:solidFill>
              </a:rPr>
              <a:t>و متلازمة</a:t>
            </a:r>
            <a:r>
              <a:rPr lang="en" sz="1900">
                <a:solidFill>
                  <a:schemeClr val="dk1"/>
                </a:solidFill>
              </a:rPr>
              <a:t> برادر ويلي، ويمكن أن تؤدي بعض المشاكل الطبية إلى قلة الحركة، مثل: التهاب المفاصل الذي قد ينجم عنه زيادة في الوزن.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بعض الأدوية، مثل: مضادات الاكتئاب، بعض أدوية السكري، بعض أدوية الصرع.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اختلال نظام النوم: عدم الحصول على كميّة كاملة من النوم أو العكس، يمكن أن يسبب تغيرات في الهرمونات التي تزيد من الشهية.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والتقدم</a:t>
            </a:r>
            <a:r>
              <a:rPr lang="en" sz="1900">
                <a:solidFill>
                  <a:schemeClr val="dk1"/>
                </a:solidFill>
              </a:rPr>
              <a:t> بالعمر.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728" y="250850"/>
            <a:ext cx="1719346" cy="224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4706900" y="721525"/>
            <a:ext cx="39999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الآثار الاجتماعيّة و نفسيّة</a:t>
            </a:r>
            <a:endParaRPr b="1" sz="1600" u="sng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1" algn="r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قد تؤدي السمنة إلى تدنّي جودة الحياة، فقد تسبب 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العجز في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أداء أنشطة بدنية كنت تستمتع بها.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قد تتجنب الظهور في الأماكن العامة.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 قد يتعرض الأشخاص المصابون بالسمنة إلى التمييز و التنمر.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342900" rtl="1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و الاكتئاب.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342900" rtl="1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الشعور بالإحراج والذنب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342900" rtl="1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العزلة الاجتماعية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342900" rtl="1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انخفاض الإنجاز في العمل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spcBef>
                <a:spcPts val="9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6" name="Google Shape;86;p16"/>
          <p:cNvSpPr txBox="1"/>
          <p:nvPr>
            <p:ph idx="2" type="body"/>
          </p:nvPr>
        </p:nvSpPr>
        <p:spPr>
          <a:xfrm>
            <a:off x="0" y="314300"/>
            <a:ext cx="45660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Arial"/>
                <a:ea typeface="Arial"/>
                <a:cs typeface="Arial"/>
                <a:sym typeface="Arial"/>
              </a:rPr>
              <a:t>الآثار الصحية 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342900" rtl="1" algn="r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مرض القلب والسكتات الدماغية :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تجعلكَ السمنة أكثر عرضة للإصابة بارتفاع ضغط الدم، ومستويات الكوليسترول غير الطبيعية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342900" rtl="1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داء السكري من النوع الثاني :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يمكن أن تؤثر السمنة في طريقة توظيف الجسم للأنسولين من أجل التحكم في مستويات السكر في الدم، وهو الأمر الذي يزيد خطر مقاومة الأنسولين والإصابة بالسكري.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342900" rtl="1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مشاكل الهضم :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تزيد السمنة من احتمالية الإصابة بحرقة المعدة و اعتلال المرارة ومشكلات الكبد.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342900" rtl="1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انقطاع النفس النومي :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وهو اضطراب خطير ومحتَمَل يتوقَّف خلاله التنفُّس بشكل متكرِّر ويبدأ أثناء النوم.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342900" rtl="1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الالتهاب المفصلي العظمي :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تَزيد السمنة من الضغط الواقع على المفاصل الحاملة للوزن، بالإضافة إلى زيادة الالتهابات داخل الجسم.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279800" y="152125"/>
            <a:ext cx="8223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آثار السمنة على الفرد</a:t>
            </a:r>
            <a:endParaRPr b="1" sz="2500"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6000" y="3017200"/>
            <a:ext cx="1775551" cy="12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588025" y="7229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5"/>
                </a:solidFill>
              </a:rPr>
              <a:t>ال</a:t>
            </a:r>
            <a:r>
              <a:rPr b="1" lang="en" sz="2300">
                <a:solidFill>
                  <a:schemeClr val="accent5"/>
                </a:solidFill>
              </a:rPr>
              <a:t>طرق ال</a:t>
            </a:r>
            <a:r>
              <a:rPr b="1" lang="en" sz="2300">
                <a:solidFill>
                  <a:schemeClr val="accent5"/>
                </a:solidFill>
              </a:rPr>
              <a:t>تقليديّة</a:t>
            </a:r>
            <a:r>
              <a:rPr b="1" lang="en" sz="2300">
                <a:solidFill>
                  <a:schemeClr val="accent5"/>
                </a:solidFill>
              </a:rPr>
              <a:t> لعلاج السمنة </a:t>
            </a:r>
            <a:endParaRPr b="1" sz="2300">
              <a:solidFill>
                <a:schemeClr val="accent5"/>
              </a:solidFill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619225" y="1363975"/>
            <a:ext cx="83058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 u="sng">
              <a:solidFill>
                <a:schemeClr val="dk1"/>
              </a:solidFill>
            </a:endParaRPr>
          </a:p>
          <a:p>
            <a:pPr indent="-36195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تقليل كمّيّة السعرات الحرارية المأخوذة في اليوم اليوم بحيث لاتتعدّى ألفي سعرة حراريّة، والابتعاد عن الأغذية المحتوية على الكربوهيدرات، والسكّريّات، والدهون، واستبدالها بأطعمة تحتوي على عناصر غذائيّة مفيدة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عدم الإفراط في تناول الأغذية المحتوية على الأملاح بنسب عالية، كالاجبان والمخلّلات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الالتزام بحمية غذائيّة جيّدة، من قبل أخصائي تغذية و شرب المياه بعد الأكل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ينبغي أخذ قسط كافي من النوم، وعدم النوم مباشرة بعد تناول الطعام وعدم تناول الطعام أثناء مشاهدة التلفاز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ممارسة الرياضة بشكل يوميّ، بممارسة بعض التمارين الرياضة البسيطة كالمشي، ممارسة السباحة، و الركض.</a:t>
            </a:r>
            <a:endParaRPr sz="2100">
              <a:solidFill>
                <a:schemeClr val="dk1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0475" y="90075"/>
            <a:ext cx="2764500" cy="152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144150" y="126100"/>
            <a:ext cx="8584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السّمنة في الدوّل العربيّة</a:t>
            </a:r>
            <a:endParaRPr b="1" sz="2300"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793200" y="747650"/>
            <a:ext cx="7845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تُعدّ </a:t>
            </a:r>
            <a:r>
              <a:rPr b="1" lang="en" sz="16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السمنة</a:t>
            </a:r>
            <a:r>
              <a:rPr b="1" lang="en" sz="1600">
                <a:solidFill>
                  <a:schemeClr val="dk1"/>
                </a:solidFill>
              </a:rPr>
              <a:t> في </a:t>
            </a:r>
            <a:r>
              <a:rPr b="1" lang="en" sz="16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الوطن العربي</a:t>
            </a:r>
            <a:r>
              <a:rPr lang="en" sz="1600">
                <a:solidFill>
                  <a:schemeClr val="dk1"/>
                </a:solidFill>
              </a:rPr>
              <a:t> من المشاكل الصحية التي تؤرق مقدمي الرعاية الصحية ،لا سيما في </a:t>
            </a:r>
            <a:r>
              <a:rPr lang="en" sz="16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الدول الخليجية</a:t>
            </a:r>
            <a:r>
              <a:rPr lang="en" sz="1600">
                <a:solidFill>
                  <a:schemeClr val="dk1"/>
                </a:solidFill>
              </a:rPr>
              <a:t>، كما تشهد المنطقة زيادة مرتفعة في هذه المعدلات على مر الزمن تفوق الاتجاه العالمي. ووفقاً لتقديرات سوء التغذية بين الأطفال، نجد أن نسبة زيادة الوزن في </a:t>
            </a:r>
            <a:r>
              <a:rPr lang="en" sz="160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الشرق الأوسط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lang="en" sz="16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وشمال أفريقيا</a:t>
            </a:r>
            <a:r>
              <a:rPr lang="en" sz="1600">
                <a:solidFill>
                  <a:schemeClr val="dk1"/>
                </a:solidFill>
              </a:rPr>
              <a:t> ارتفعت من 7.9 % في سنة 1990 إلى 11.2 % (5.4 مليون طفل) في سنة 2023، أي بمعدل نمو تجاوز 40 %.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495900" y="1917350"/>
            <a:ext cx="8007600" cy="27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dk1"/>
                </a:solidFill>
              </a:rPr>
              <a:t>الترتيب العربي</a:t>
            </a:r>
            <a:endParaRPr b="1" sz="1800" u="sng">
              <a:solidFill>
                <a:schemeClr val="dk1"/>
              </a:solidFill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وجاء ترتيب السمنة بين الشعوب العربية على الشكل التالي: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1" algn="r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الكويت</a:t>
            </a:r>
            <a:r>
              <a:rPr lang="en" sz="1800">
                <a:solidFill>
                  <a:schemeClr val="dk1"/>
                </a:solidFill>
              </a:rPr>
              <a:t> ٣٤.٢٨٪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قطر٣٣.٤٦٪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السعودية ٣١.٧٣٪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" sz="1800" u="sng">
                <a:solidFill>
                  <a:schemeClr val="dk1"/>
                </a:solidFill>
              </a:rPr>
              <a:t>الأردن ٣٥.٥٪</a:t>
            </a:r>
            <a:endParaRPr b="1" sz="1800" u="sng">
              <a:solidFill>
                <a:schemeClr val="dk1"/>
              </a:solidFill>
            </a:endParaRPr>
          </a:p>
          <a:p>
            <a:pPr indent="-3429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الإمارات ب٢٨.٤٤٪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9950" y="3161150"/>
            <a:ext cx="2827151" cy="170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87900" y="909225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Lobster"/>
                <a:ea typeface="Lobster"/>
                <a:cs typeface="Lobster"/>
                <a:sym typeface="Lobster"/>
              </a:rPr>
              <a:t>شكراً لحسنِ </a:t>
            </a:r>
            <a:r>
              <a:rPr b="1" lang="en" sz="3600">
                <a:latin typeface="Lobster"/>
                <a:ea typeface="Lobster"/>
                <a:cs typeface="Lobster"/>
                <a:sym typeface="Lobster"/>
              </a:rPr>
              <a:t>استماعكم</a:t>
            </a:r>
            <a:r>
              <a:rPr b="1" lang="en" sz="3600"/>
              <a:t>!</a:t>
            </a:r>
            <a:endParaRPr b="1"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87900" y="3499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/>
              <a:t>مراجع</a:t>
            </a:r>
            <a:endParaRPr b="1" sz="2700"/>
          </a:p>
        </p:txBody>
      </p:sp>
      <p:sp>
        <p:nvSpPr>
          <p:cNvPr id="114" name="Google Shape;114;p20"/>
          <p:cNvSpPr txBox="1"/>
          <p:nvPr/>
        </p:nvSpPr>
        <p:spPr>
          <a:xfrm>
            <a:off x="873750" y="1189050"/>
            <a:ext cx="7692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https://www.webteb.com/diet/diseases/%D8%A7%D9%84%D8%B3%D9%85%D9%86%D8%A9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https://www.moh.gov.sa/awarenessplateform/ChronicDisease/Pages/Obesity.aspx#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https://www.mayoclinic.org/ar/diseases-conditions/obesity/symptoms-causes/syc-20375742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https://www.alaraby.co.uk/entertainment_media/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https://www.emaratalyoum.com/life/four-sides/2020-02-12-1.1306988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