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sldIdLst>
    <p:sldId id="256" r:id="rId2"/>
    <p:sldId id="285" r:id="rId3"/>
    <p:sldId id="273" r:id="rId4"/>
    <p:sldId id="281" r:id="rId5"/>
    <p:sldId id="283" r:id="rId6"/>
    <p:sldId id="282" r:id="rId7"/>
    <p:sldId id="286" r:id="rId8"/>
    <p:sldId id="284" r:id="rId9"/>
    <p:sldId id="280" r:id="rId10"/>
  </p:sldIdLst>
  <p:sldSz cx="9144000" cy="6858000" type="screen4x3"/>
  <p:notesSz cx="6735763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34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3118FAF9-975C-4C61-8B60-F88217C974D8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48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FAF9-975C-4C61-8B60-F88217C974D8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0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118FAF9-975C-4C61-8B60-F88217C974D8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0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118FAF9-975C-4C61-8B60-F88217C974D8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9119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118FAF9-975C-4C61-8B60-F88217C974D8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17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FAF9-975C-4C61-8B60-F88217C974D8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08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FAF9-975C-4C61-8B60-F88217C974D8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70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FAF9-975C-4C61-8B60-F88217C974D8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64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118FAF9-975C-4C61-8B60-F88217C974D8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71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FAF9-975C-4C61-8B60-F88217C974D8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8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118FAF9-975C-4C61-8B60-F88217C974D8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98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FAF9-975C-4C61-8B60-F88217C974D8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13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FAF9-975C-4C61-8B60-F88217C974D8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3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FAF9-975C-4C61-8B60-F88217C974D8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5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FAF9-975C-4C61-8B60-F88217C974D8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FAF9-975C-4C61-8B60-F88217C974D8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4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FAF9-975C-4C61-8B60-F88217C974D8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6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8FAF9-975C-4C61-8B60-F88217C974D8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4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W0-k4e_PD8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tM5_sVZGFk" TargetMode="External"/><Relationship Id="rId2" Type="http://schemas.openxmlformats.org/officeDocument/2006/relationships/hyperlink" Target="https://www.youtube.com/watch?v=6WOpdpfhUs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MmudwRB77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Px6wTJPMak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980728"/>
            <a:ext cx="5688632" cy="1944216"/>
          </a:xfrm>
        </p:spPr>
        <p:txBody>
          <a:bodyPr>
            <a:normAutofit fontScale="90000"/>
          </a:bodyPr>
          <a:lstStyle/>
          <a:p>
            <a:pPr algn="r" rtl="1"/>
            <a:r>
              <a:rPr lang="ar-JO" sz="8000" b="1" dirty="0" smtClean="0"/>
              <a:t>السمنة والزيادة المفرطة في الوزن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7704" y="3501008"/>
            <a:ext cx="6517482" cy="1371599"/>
          </a:xfrm>
        </p:spPr>
        <p:txBody>
          <a:bodyPr>
            <a:normAutofit/>
          </a:bodyPr>
          <a:lstStyle/>
          <a:p>
            <a:r>
              <a:rPr lang="ar-JO" sz="3500" dirty="0" smtClean="0">
                <a:solidFill>
                  <a:schemeClr val="tx1"/>
                </a:solidFill>
              </a:rPr>
              <a:t>اعداد: كرستين حنانيا – عبدالله أب</a:t>
            </a:r>
            <a:r>
              <a:rPr lang="ar-JO" sz="3500" dirty="0"/>
              <a:t>و</a:t>
            </a:r>
            <a:r>
              <a:rPr lang="ar-JO" sz="3500" dirty="0" smtClean="0">
                <a:solidFill>
                  <a:schemeClr val="tx1"/>
                </a:solidFill>
              </a:rPr>
              <a:t>جابر</a:t>
            </a:r>
          </a:p>
          <a:p>
            <a:r>
              <a:rPr lang="ar-JO" sz="3500" dirty="0" smtClean="0">
                <a:solidFill>
                  <a:schemeClr val="tx1"/>
                </a:solidFill>
              </a:rPr>
              <a:t>الصف: الثامن الدولي </a:t>
            </a:r>
            <a:r>
              <a:rPr lang="ar-JO" sz="3500" smtClean="0">
                <a:solidFill>
                  <a:schemeClr val="tx1"/>
                </a:solidFill>
              </a:rPr>
              <a:t>د                  </a:t>
            </a:r>
            <a:endParaRPr lang="en-US" sz="3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1411" y="980728"/>
            <a:ext cx="7848872" cy="2304257"/>
          </a:xfrm>
        </p:spPr>
        <p:txBody>
          <a:bodyPr>
            <a:normAutofit/>
          </a:bodyPr>
          <a:lstStyle/>
          <a:p>
            <a:pPr algn="ctr" rtl="1"/>
            <a:r>
              <a:rPr lang="ar-JO" sz="3200" dirty="0">
                <a:latin typeface="+mn-lt"/>
                <a:ea typeface="+mn-ea"/>
                <a:cs typeface="+mn-cs"/>
              </a:rPr>
              <a:t>مرحبا انا </a:t>
            </a:r>
            <a:r>
              <a:rPr lang="ar-JO" sz="3200" dirty="0" smtClean="0">
                <a:latin typeface="+mn-lt"/>
                <a:ea typeface="+mn-ea"/>
                <a:cs typeface="+mn-cs"/>
              </a:rPr>
              <a:t>كرستين حنانيا   </a:t>
            </a:r>
            <a:br>
              <a:rPr lang="ar-JO" sz="3200" dirty="0" smtClean="0">
                <a:latin typeface="+mn-lt"/>
                <a:ea typeface="+mn-ea"/>
                <a:cs typeface="+mn-cs"/>
              </a:rPr>
            </a:br>
            <a:r>
              <a:rPr lang="ar-JO" sz="3200" dirty="0" smtClean="0">
                <a:latin typeface="+mn-lt"/>
                <a:ea typeface="+mn-ea"/>
                <a:cs typeface="+mn-cs"/>
              </a:rPr>
              <a:t>وانا عبدالله أبو جابر </a:t>
            </a:r>
            <a:br>
              <a:rPr lang="ar-JO" sz="3200" dirty="0" smtClean="0">
                <a:latin typeface="+mn-lt"/>
                <a:ea typeface="+mn-ea"/>
                <a:cs typeface="+mn-cs"/>
              </a:rPr>
            </a:br>
            <a:r>
              <a:rPr lang="ar-JO" sz="3200" dirty="0">
                <a:latin typeface="+mn-lt"/>
                <a:ea typeface="+mn-ea"/>
                <a:cs typeface="+mn-cs"/>
              </a:rPr>
              <a:t/>
            </a:r>
            <a:br>
              <a:rPr lang="ar-JO" sz="3200" dirty="0">
                <a:latin typeface="+mn-lt"/>
                <a:ea typeface="+mn-ea"/>
                <a:cs typeface="+mn-cs"/>
              </a:rPr>
            </a:br>
            <a:r>
              <a:rPr lang="ar-JO" sz="3200" dirty="0" smtClean="0">
                <a:latin typeface="+mn-lt"/>
                <a:ea typeface="+mn-ea"/>
                <a:cs typeface="+mn-cs"/>
              </a:rPr>
              <a:t>اليوم سوف نقدم لكم خبر صحفي على شكل عرض تقديمي حول السمنة والزيادة المفرطة في الوزن</a:t>
            </a:r>
            <a:endParaRPr lang="en-US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7106" y="3645024"/>
            <a:ext cx="6517482" cy="2088232"/>
          </a:xfrm>
        </p:spPr>
        <p:txBody>
          <a:bodyPr>
            <a:normAutofit/>
          </a:bodyPr>
          <a:lstStyle/>
          <a:p>
            <a:pPr rtl="1"/>
            <a:r>
              <a:rPr lang="ar-JO" sz="4300" dirty="0" smtClean="0">
                <a:solidFill>
                  <a:schemeClr val="tx1"/>
                </a:solidFill>
              </a:rPr>
              <a:t>نتمنى ان ينال عرضنا هذا اعجابكم </a:t>
            </a:r>
          </a:p>
          <a:p>
            <a:pPr rtl="1"/>
            <a:r>
              <a:rPr lang="ar-JO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>
                <a:solidFill>
                  <a:srgbClr val="FF0000"/>
                </a:solidFill>
                <a:hlinkClick r:id="rId2"/>
              </a:rPr>
              <a:t>https</a:t>
            </a:r>
            <a:r>
              <a:rPr lang="en-US" sz="3000" dirty="0">
                <a:solidFill>
                  <a:schemeClr val="tx1"/>
                </a:solidFill>
                <a:hlinkClick r:id="rId2"/>
              </a:rPr>
              <a:t>://</a:t>
            </a:r>
            <a:r>
              <a:rPr lang="en-US" sz="3000" dirty="0" smtClean="0">
                <a:solidFill>
                  <a:schemeClr val="tx1"/>
                </a:solidFill>
                <a:hlinkClick r:id="rId2"/>
              </a:rPr>
              <a:t>www.youtube.com/watch?v=IW0-k4e_PD8</a:t>
            </a:r>
            <a:r>
              <a:rPr lang="ar-JO" sz="3000" dirty="0" smtClean="0">
                <a:solidFill>
                  <a:schemeClr val="tx1"/>
                </a:solidFill>
              </a:rPr>
              <a:t> 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25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6BA084-0FCB-4B14-B17A-701CE573C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404665"/>
            <a:ext cx="7773338" cy="792087"/>
          </a:xfrm>
        </p:spPr>
        <p:txBody>
          <a:bodyPr/>
          <a:lstStyle/>
          <a:p>
            <a:pPr rtl="1"/>
            <a:r>
              <a:rPr lang="ar-JO" b="1" dirty="0" smtClean="0"/>
              <a:t>تعريف السمنة</a:t>
            </a:r>
            <a:endParaRPr lang="en-US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F11BA9-A0A1-4CAC-962B-98A4492522EE}"/>
              </a:ext>
            </a:extLst>
          </p:cNvPr>
          <p:cNvSpPr txBox="1"/>
          <p:nvPr/>
        </p:nvSpPr>
        <p:spPr>
          <a:xfrm>
            <a:off x="395536" y="1340768"/>
            <a:ext cx="8424935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dirty="0" smtClean="0"/>
              <a:t>اذن كما شاهدنا في الفيديو السابق، السمنة هي...</a:t>
            </a:r>
          </a:p>
          <a:p>
            <a:pPr algn="r" rtl="1"/>
            <a:endParaRPr lang="ar-JO" sz="2800" dirty="0" smtClean="0"/>
          </a:p>
          <a:p>
            <a:pPr algn="r" rtl="1"/>
            <a:r>
              <a:rPr lang="ar-JO" sz="2800" dirty="0" smtClean="0"/>
              <a:t>تراكم </a:t>
            </a:r>
            <a:r>
              <a:rPr lang="ar-JO" sz="2800" dirty="0"/>
              <a:t>مفرط أو غير طبيعي للدهون والذي يلحق الضرر بصحة الفرد. ويعدّ السبب الرئيسي لزيادة الوزن والسمنة: اختلال توازن الطاقة بين السعرات الحرارية التي تدخل الجسم والسعرات الحرارية التي </a:t>
            </a:r>
            <a:r>
              <a:rPr lang="ar-JO" sz="2800" dirty="0" smtClean="0"/>
              <a:t>يحرقها.</a:t>
            </a:r>
          </a:p>
          <a:p>
            <a:pPr algn="r" rtl="1"/>
            <a:endParaRPr lang="ar-JO" sz="2800" dirty="0" smtClean="0"/>
          </a:p>
          <a:p>
            <a:pPr algn="r" rtl="1"/>
            <a:r>
              <a:rPr lang="ar-JO" sz="2800" dirty="0" smtClean="0"/>
              <a:t>يُعد </a:t>
            </a:r>
            <a:r>
              <a:rPr lang="ar-JO" sz="2800" dirty="0"/>
              <a:t>منسب كتلة الجسم مؤشّراً بسيطاً للوزن مقابل الطول يُستخدم عادة لتصنيف فرط الوزن والسمنة بين البالغين. ويُعرّف هذا المنسب بأنه وزن الشخص بالكيلوغرام مقسوماً على مربّع الطول بالمتر (كغ/متر2).</a:t>
            </a:r>
            <a:endParaRPr lang="en-US" sz="2500" dirty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711140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6BA084-0FCB-4B14-B17A-701CE573C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514326"/>
            <a:ext cx="7773338" cy="792087"/>
          </a:xfrm>
        </p:spPr>
        <p:txBody>
          <a:bodyPr>
            <a:normAutofit/>
          </a:bodyPr>
          <a:lstStyle/>
          <a:p>
            <a:pPr rtl="1"/>
            <a:r>
              <a:rPr lang="ar-JO" b="1" dirty="0"/>
              <a:t>ما الذي يسبب السمنة وفرط الوزن؟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F11BA9-A0A1-4CAC-962B-98A4492522EE}"/>
              </a:ext>
            </a:extLst>
          </p:cNvPr>
          <p:cNvSpPr txBox="1"/>
          <p:nvPr/>
        </p:nvSpPr>
        <p:spPr>
          <a:xfrm>
            <a:off x="179512" y="1340768"/>
            <a:ext cx="864095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dirty="0" smtClean="0"/>
              <a:t>يتمثل </a:t>
            </a:r>
            <a:r>
              <a:rPr lang="ar-JO" sz="2800" dirty="0"/>
              <a:t>السبب الأساسي في فرط الوزن والسمنة في اختلال توازن الطاقة بين السعرات الحرارية التي يستهلكها الإنسان وتلك التي يحرقها جسمه</a:t>
            </a:r>
            <a:r>
              <a:rPr lang="ar-JO" sz="2800" dirty="0" smtClean="0"/>
              <a:t>.</a:t>
            </a:r>
          </a:p>
          <a:p>
            <a:pPr algn="r" rtl="1"/>
            <a:r>
              <a:rPr lang="ar-JO" sz="2800" dirty="0" smtClean="0"/>
              <a:t>وهناك عوامل وأسباب محتملة أخرى </a:t>
            </a:r>
            <a:r>
              <a:rPr lang="ar-JO" sz="2800" dirty="0"/>
              <a:t>للإصابة بمرض السمنة</a:t>
            </a:r>
            <a:r>
              <a:rPr lang="ar-JO" sz="2800" dirty="0" smtClean="0"/>
              <a:t>: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2800" dirty="0" smtClean="0"/>
              <a:t>الوراثة.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2800" dirty="0" smtClean="0"/>
              <a:t>عدم </a:t>
            </a:r>
            <a:r>
              <a:rPr lang="ar-JO" sz="2800" dirty="0"/>
              <a:t>النوم جيداً</a:t>
            </a:r>
            <a:r>
              <a:rPr lang="ar-JO" sz="2800" dirty="0" smtClean="0"/>
              <a:t>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2800" dirty="0" smtClean="0"/>
              <a:t>تناول </a:t>
            </a:r>
            <a:r>
              <a:rPr lang="ar-JO" sz="2800" dirty="0"/>
              <a:t>الكحول</a:t>
            </a:r>
            <a:r>
              <a:rPr lang="ar-JO" sz="2800" dirty="0" smtClean="0"/>
              <a:t>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2800" dirty="0" smtClean="0"/>
              <a:t>التدخين.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2800" dirty="0" smtClean="0"/>
              <a:t>الحمل.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2800" dirty="0" smtClean="0"/>
              <a:t>التقدم </a:t>
            </a:r>
            <a:r>
              <a:rPr lang="ar-JO" sz="2800" dirty="0"/>
              <a:t>بالسن ودخول سن اليأس</a:t>
            </a:r>
            <a:r>
              <a:rPr lang="ar-JO" sz="2800" dirty="0" smtClean="0"/>
              <a:t>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2800" dirty="0" smtClean="0"/>
              <a:t>الإصابة </a:t>
            </a:r>
            <a:r>
              <a:rPr lang="ar-JO" sz="2800" dirty="0"/>
              <a:t>ببعض الأمراض، مثل:خمول الغدة الدرقية</a:t>
            </a:r>
            <a:r>
              <a:rPr lang="ar-JO" sz="2800" dirty="0" smtClean="0"/>
              <a:t>. متلازمة </a:t>
            </a:r>
            <a:r>
              <a:rPr lang="ar-JO" sz="2800" dirty="0"/>
              <a:t>المبيض متعدد الكيسات</a:t>
            </a:r>
            <a:r>
              <a:rPr lang="ar-JO" sz="2800" dirty="0" smtClean="0"/>
              <a:t>. متلازمة </a:t>
            </a:r>
            <a:r>
              <a:rPr lang="ar-JO" sz="2800" dirty="0"/>
              <a:t>كوشينغ</a:t>
            </a:r>
            <a:r>
              <a:rPr lang="ar-JO" sz="2800" dirty="0" smtClean="0"/>
              <a:t>. تناول </a:t>
            </a:r>
            <a:r>
              <a:rPr lang="ar-JO" sz="2800" dirty="0"/>
              <a:t>بعض أنواع الأدوية، ومنها</a:t>
            </a:r>
            <a:r>
              <a:rPr lang="ar-JO" sz="2800" dirty="0" smtClean="0"/>
              <a:t>: مضادات </a:t>
            </a:r>
            <a:r>
              <a:rPr lang="ar-JO" sz="2800" dirty="0"/>
              <a:t>الاكتئاب</a:t>
            </a:r>
            <a:r>
              <a:rPr lang="ar-JO" sz="2800" dirty="0" smtClean="0"/>
              <a:t>. موانع </a:t>
            </a:r>
            <a:r>
              <a:rPr lang="ar-JO" sz="2800" dirty="0"/>
              <a:t>الحمل الهرمونية</a:t>
            </a:r>
            <a:r>
              <a:rPr lang="ar-JO" sz="2800" dirty="0" smtClean="0"/>
              <a:t>. الكورتيزون.</a:t>
            </a:r>
          </a:p>
          <a:p>
            <a:pPr algn="r" rtl="1"/>
            <a:endParaRPr lang="ar-JO" sz="2800" dirty="0"/>
          </a:p>
        </p:txBody>
      </p:sp>
    </p:spTree>
    <p:extLst>
      <p:ext uri="{BB962C8B-B14F-4D97-AF65-F5344CB8AC3E}">
        <p14:creationId xmlns:p14="http://schemas.microsoft.com/office/powerpoint/2010/main" val="100370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6BA084-0FCB-4B14-B17A-701CE573C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404665"/>
            <a:ext cx="7773338" cy="792087"/>
          </a:xfrm>
        </p:spPr>
        <p:txBody>
          <a:bodyPr>
            <a:normAutofit/>
          </a:bodyPr>
          <a:lstStyle/>
          <a:p>
            <a:pPr rtl="1"/>
            <a:r>
              <a:rPr lang="ar-JO" b="1" dirty="0" smtClean="0"/>
              <a:t>أنواع السمنة</a:t>
            </a:r>
            <a:endParaRPr lang="ar-JO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F11BA9-A0A1-4CAC-962B-98A4492522EE}"/>
              </a:ext>
            </a:extLst>
          </p:cNvPr>
          <p:cNvSpPr txBox="1"/>
          <p:nvPr/>
        </p:nvSpPr>
        <p:spPr>
          <a:xfrm>
            <a:off x="395536" y="1340768"/>
            <a:ext cx="84249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dirty="0"/>
              <a:t>يتم عادة تقسيم مرض السمنة لعدة أنواع أو درجات، وذلك بناء على مدى ارتفاع مؤشر كتلة الجسم لدى الفرد. وتتضمن درجات السمنة ما يلي</a:t>
            </a:r>
            <a:r>
              <a:rPr lang="ar-JO" sz="2800" dirty="0" smtClean="0"/>
              <a:t>:</a:t>
            </a:r>
          </a:p>
          <a:p>
            <a:pPr algn="r" rtl="1"/>
            <a:endParaRPr lang="ar-JO" sz="2800" dirty="0" smtClean="0"/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2800" dirty="0" smtClean="0"/>
              <a:t>السمنة </a:t>
            </a:r>
            <a:r>
              <a:rPr lang="ar-JO" sz="2800" dirty="0"/>
              <a:t>من الدرجة الأولى، وفيها يكون مؤشر كتلة الجسم يتراوح ما بين 30 - 35</a:t>
            </a:r>
            <a:r>
              <a:rPr lang="ar-JO" sz="2800" dirty="0" smtClean="0"/>
              <a:t>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2800" dirty="0" smtClean="0"/>
              <a:t>السمنة </a:t>
            </a:r>
            <a:r>
              <a:rPr lang="ar-JO" sz="2800" dirty="0"/>
              <a:t>من الدرجة الثانية، وفيها يكون مؤشر كتلة الجسم يتراوح ما بين 35 - 40</a:t>
            </a:r>
            <a:r>
              <a:rPr lang="ar-JO" sz="2800" dirty="0" smtClean="0"/>
              <a:t>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2800" dirty="0" smtClean="0"/>
              <a:t>السمنة </a:t>
            </a:r>
            <a:r>
              <a:rPr lang="ar-JO" sz="2800" dirty="0"/>
              <a:t>من الدرجة الثالثة، والتي تعرف أيضاً باسم السمنة المفرطة، أو السمنة الشديدة، أو السمنة مرضية، وفيها يكون مؤشر كتلة الجسم يتجاوز الـ </a:t>
            </a:r>
            <a:r>
              <a:rPr lang="ar-JO" sz="2800" dirty="0" smtClean="0"/>
              <a:t>40.</a:t>
            </a:r>
            <a:endParaRPr lang="ar-JO" sz="2800" dirty="0"/>
          </a:p>
        </p:txBody>
      </p:sp>
    </p:spTree>
    <p:extLst>
      <p:ext uri="{BB962C8B-B14F-4D97-AF65-F5344CB8AC3E}">
        <p14:creationId xmlns:p14="http://schemas.microsoft.com/office/powerpoint/2010/main" val="244473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6BA084-0FCB-4B14-B17A-701CE573C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0" y="188641"/>
            <a:ext cx="8099137" cy="792087"/>
          </a:xfrm>
        </p:spPr>
        <p:txBody>
          <a:bodyPr>
            <a:normAutofit/>
          </a:bodyPr>
          <a:lstStyle/>
          <a:p>
            <a:pPr rtl="1"/>
            <a:r>
              <a:rPr lang="ar-JO" b="1" dirty="0" smtClean="0"/>
              <a:t>طرق الوقاية من السمنة</a:t>
            </a:r>
            <a:endParaRPr lang="ar-JO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F11BA9-A0A1-4CAC-962B-98A4492522EE}"/>
              </a:ext>
            </a:extLst>
          </p:cNvPr>
          <p:cNvSpPr txBox="1"/>
          <p:nvPr/>
        </p:nvSpPr>
        <p:spPr>
          <a:xfrm>
            <a:off x="359532" y="980728"/>
            <a:ext cx="842493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ar-JO" sz="2800" dirty="0" smtClean="0"/>
              <a:t>عمل </a:t>
            </a:r>
            <a:r>
              <a:rPr lang="ar-JO" sz="2800" dirty="0"/>
              <a:t>موازنة بين السعرات الحرارية المتناولة </a:t>
            </a:r>
            <a:r>
              <a:rPr lang="ar-JO" sz="2800" dirty="0" smtClean="0"/>
              <a:t>والتي ستحرق.</a:t>
            </a:r>
          </a:p>
          <a:p>
            <a:pPr marL="514350" indent="-514350" algn="r" rtl="1">
              <a:buAutoNum type="arabicPeriod"/>
            </a:pPr>
            <a:r>
              <a:rPr lang="ar-JO" sz="2800" dirty="0" smtClean="0"/>
              <a:t>تقليل </a:t>
            </a:r>
            <a:r>
              <a:rPr lang="ar-JO" sz="2800" dirty="0"/>
              <a:t>استهلاك الدهون غير الصحية وتناول الدهون </a:t>
            </a:r>
            <a:r>
              <a:rPr lang="ar-JO" sz="2800" dirty="0" smtClean="0"/>
              <a:t>الصحية.</a:t>
            </a:r>
          </a:p>
          <a:p>
            <a:pPr marL="514350" indent="-514350" algn="r" rtl="1">
              <a:buAutoNum type="arabicPeriod"/>
            </a:pPr>
            <a:r>
              <a:rPr lang="ar-JO" sz="2800" dirty="0" smtClean="0"/>
              <a:t>تناول </a:t>
            </a:r>
            <a:r>
              <a:rPr lang="ar-JO" sz="2800" dirty="0"/>
              <a:t>الأطعمة التي تحتوي على كميات عالية من </a:t>
            </a:r>
            <a:r>
              <a:rPr lang="ar-JO" sz="2800" dirty="0" smtClean="0"/>
              <a:t>الألياف.</a:t>
            </a:r>
          </a:p>
          <a:p>
            <a:pPr marL="514350" indent="-514350" algn="r" rtl="1">
              <a:buAutoNum type="arabicPeriod"/>
            </a:pPr>
            <a:r>
              <a:rPr lang="ar-JO" sz="2800" dirty="0" smtClean="0"/>
              <a:t>من </a:t>
            </a:r>
            <a:r>
              <a:rPr lang="ar-JO" sz="2800" dirty="0"/>
              <a:t>خلال تغيرات النظام الغذائي </a:t>
            </a:r>
            <a:r>
              <a:rPr lang="ar-JO" sz="2800" dirty="0" smtClean="0"/>
              <a:t>مثل :شرب الماء،</a:t>
            </a:r>
            <a:r>
              <a:rPr lang="ar-JO" sz="2800" dirty="0"/>
              <a:t> تناول وجبة العشاء قبل النوم بثلاث ساعات على الأكثر، </a:t>
            </a:r>
            <a:r>
              <a:rPr lang="ar-JO" sz="2800" dirty="0" smtClean="0"/>
              <a:t>اختيار </a:t>
            </a:r>
            <a:r>
              <a:rPr lang="ar-JO" sz="2800" dirty="0"/>
              <a:t>الأطعمة المكونة من الحبوب </a:t>
            </a:r>
            <a:r>
              <a:rPr lang="ar-JO" sz="2800" dirty="0" smtClean="0"/>
              <a:t>الكاملة ، مع </a:t>
            </a:r>
            <a:r>
              <a:rPr lang="ar-JO" sz="2800" dirty="0"/>
              <a:t>الابتعاد </a:t>
            </a:r>
            <a:r>
              <a:rPr lang="ar-JO" sz="2800" dirty="0" smtClean="0"/>
              <a:t>عن </a:t>
            </a:r>
            <a:r>
              <a:rPr lang="ar-JO" sz="2800" dirty="0"/>
              <a:t>الأطعمة التي تحتوي على </a:t>
            </a:r>
            <a:r>
              <a:rPr lang="ar-JO" sz="2800" dirty="0" smtClean="0"/>
              <a:t>السكريات.و</a:t>
            </a:r>
            <a:r>
              <a:rPr lang="ar-JO" sz="2800" dirty="0"/>
              <a:t>﻿</a:t>
            </a:r>
            <a:r>
              <a:rPr lang="ar-JO" sz="2800" dirty="0" smtClean="0"/>
              <a:t>تقليل أحجام </a:t>
            </a:r>
            <a:r>
              <a:rPr lang="ar-JO" sz="2800" dirty="0"/>
              <a:t>الوجبات وزيادة </a:t>
            </a:r>
            <a:r>
              <a:rPr lang="ar-JO" sz="2800" dirty="0" smtClean="0"/>
              <a:t>عددها.</a:t>
            </a:r>
          </a:p>
          <a:p>
            <a:pPr marL="514350" indent="-514350" algn="r" rtl="1">
              <a:buAutoNum type="arabicPeriod"/>
            </a:pPr>
            <a:r>
              <a:rPr lang="ar-JO" sz="2800" dirty="0" smtClean="0"/>
              <a:t>ممارسة النشاط البدني</a:t>
            </a:r>
          </a:p>
          <a:p>
            <a:pPr marL="514350" indent="-514350" algn="r" rtl="1">
              <a:buAutoNum type="arabicPeriod"/>
            </a:pPr>
            <a:r>
              <a:rPr lang="ar-JO" sz="2800" dirty="0" smtClean="0"/>
              <a:t>النوم لعدد ساعات كافي</a:t>
            </a:r>
          </a:p>
          <a:p>
            <a:pPr marL="514350" indent="-514350" algn="r" rtl="1">
              <a:buAutoNum type="arabicPeriod"/>
            </a:pPr>
            <a:r>
              <a:rPr lang="ar-JO" sz="2800" dirty="0" smtClean="0"/>
              <a:t>الراحة النفسية</a:t>
            </a:r>
          </a:p>
          <a:p>
            <a:pPr marL="514350" indent="-514350" algn="r" rtl="1">
              <a:buAutoNum type="arabicPeriod"/>
            </a:pPr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www.youtube.com/watch?v=6WOpdpfhUss</a:t>
            </a:r>
            <a:r>
              <a:rPr lang="ar-JO" sz="2800" dirty="0" smtClean="0"/>
              <a:t> </a:t>
            </a:r>
            <a:r>
              <a:rPr lang="ar-JO" sz="2800" dirty="0"/>
              <a:t/>
            </a:r>
            <a:br>
              <a:rPr lang="ar-JO" sz="2800" dirty="0"/>
            </a:br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www.youtube.com/watch?v=0tM5_sVZGFk</a:t>
            </a:r>
            <a:r>
              <a:rPr lang="ar-JO" sz="2800" dirty="0" smtClean="0"/>
              <a:t> </a:t>
            </a:r>
            <a:endParaRPr lang="ar-JO" sz="2500" dirty="0"/>
          </a:p>
        </p:txBody>
      </p:sp>
    </p:spTree>
    <p:extLst>
      <p:ext uri="{BB962C8B-B14F-4D97-AF65-F5344CB8AC3E}">
        <p14:creationId xmlns:p14="http://schemas.microsoft.com/office/powerpoint/2010/main" val="449092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اضرار السمنة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www.youtube.com/watch?v=AMmudwRB77g</a:t>
            </a:r>
            <a:r>
              <a:rPr lang="ar-JO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386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6BA084-0FCB-4B14-B17A-701CE573C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908720"/>
            <a:ext cx="8099137" cy="792087"/>
          </a:xfrm>
        </p:spPr>
        <p:txBody>
          <a:bodyPr>
            <a:normAutofit fontScale="90000"/>
          </a:bodyPr>
          <a:lstStyle/>
          <a:p>
            <a:r>
              <a:rPr lang="ar-JO" b="1" dirty="0" smtClean="0"/>
              <a:t/>
            </a:r>
            <a:br>
              <a:rPr lang="ar-JO" b="1" dirty="0" smtClean="0"/>
            </a:br>
            <a:r>
              <a:rPr lang="ar-JO" b="1" dirty="0"/>
              <a:t/>
            </a:r>
            <a:br>
              <a:rPr lang="ar-JO" b="1" dirty="0"/>
            </a:br>
            <a:r>
              <a:rPr lang="ar-JO" b="1" dirty="0" smtClean="0"/>
              <a:t>ما </a:t>
            </a:r>
            <a:r>
              <a:rPr lang="ar-JO" b="1" dirty="0"/>
              <a:t>تأثير السمنة على الحالة النفسية والاجتماعية؟</a:t>
            </a:r>
            <a:br>
              <a:rPr lang="ar-JO" b="1" dirty="0"/>
            </a:br>
            <a:r>
              <a:rPr lang="ar-JO" dirty="0"/>
              <a:t/>
            </a:r>
            <a:br>
              <a:rPr lang="ar-JO" dirty="0"/>
            </a:br>
            <a:endParaRPr lang="ar-JO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F11BA9-A0A1-4CAC-962B-98A4492522EE}"/>
              </a:ext>
            </a:extLst>
          </p:cNvPr>
          <p:cNvSpPr txBox="1"/>
          <p:nvPr/>
        </p:nvSpPr>
        <p:spPr>
          <a:xfrm>
            <a:off x="415762" y="2204864"/>
            <a:ext cx="842493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500" dirty="0" smtClean="0">
                <a:hlinkClick r:id="rId2"/>
              </a:rPr>
              <a:t>لكي نجيب على هذا السؤال دعونا نشاهد هذاين الفيديوهين</a:t>
            </a:r>
          </a:p>
          <a:p>
            <a:pPr algn="r" rtl="1"/>
            <a:r>
              <a:rPr lang="ar-JO" sz="2500" dirty="0" smtClean="0">
                <a:hlinkClick r:id="rId2"/>
              </a:rPr>
              <a:t>الاول عن تاثير السمنة على الحالة النفسية والاجتماعية </a:t>
            </a:r>
          </a:p>
          <a:p>
            <a:pPr algn="r" rtl="1"/>
            <a:r>
              <a:rPr lang="ar-JO" sz="2500" dirty="0" smtClean="0">
                <a:hlinkClick r:id="rId2"/>
              </a:rPr>
              <a:t>والثاني عن </a:t>
            </a:r>
            <a:r>
              <a:rPr lang="ar-JO" sz="2500" dirty="0" smtClean="0">
                <a:hlinkClick r:id="rId2"/>
              </a:rPr>
              <a:t>تاثير </a:t>
            </a:r>
            <a:r>
              <a:rPr lang="ar-JO" sz="2500" dirty="0" smtClean="0">
                <a:hlinkClick r:id="rId2"/>
              </a:rPr>
              <a:t>السمنة على الحالة الصحية </a:t>
            </a:r>
            <a:r>
              <a:rPr lang="ar-JO" sz="2500" dirty="0" smtClean="0">
                <a:hlinkClick r:id="rId2"/>
              </a:rPr>
              <a:t>للانسان</a:t>
            </a:r>
            <a:endParaRPr lang="ar-JO" sz="2500" dirty="0" smtClean="0">
              <a:hlinkClick r:id="rId2"/>
            </a:endParaRPr>
          </a:p>
          <a:p>
            <a:pPr algn="r" rtl="1"/>
            <a:endParaRPr lang="ar-JO" sz="2500" dirty="0">
              <a:hlinkClick r:id="rId2"/>
            </a:endParaRPr>
          </a:p>
          <a:p>
            <a:pPr algn="r" rtl="1"/>
            <a:r>
              <a:rPr lang="en-US" sz="2500" dirty="0">
                <a:hlinkClick r:id="rId2"/>
              </a:rPr>
              <a:t>https://</a:t>
            </a:r>
            <a:r>
              <a:rPr lang="en-US" sz="2500" dirty="0" smtClean="0">
                <a:hlinkClick r:id="rId2"/>
              </a:rPr>
              <a:t>www.youtube.com/watch?v=9U5JJrrX5ys</a:t>
            </a:r>
            <a:r>
              <a:rPr lang="ar-JO" sz="2500" dirty="0" smtClean="0">
                <a:hlinkClick r:id="rId2"/>
              </a:rPr>
              <a:t> </a:t>
            </a:r>
          </a:p>
          <a:p>
            <a:pPr algn="r" rtl="1"/>
            <a:endParaRPr lang="ar-JO" sz="2500" dirty="0">
              <a:hlinkClick r:id="rId2"/>
            </a:endParaRPr>
          </a:p>
          <a:p>
            <a:pPr algn="r" rtl="1"/>
            <a:r>
              <a:rPr lang="en-US" sz="2500" dirty="0" smtClean="0">
                <a:hlinkClick r:id="rId2"/>
              </a:rPr>
              <a:t>https</a:t>
            </a:r>
            <a:r>
              <a:rPr lang="en-US" sz="2500" dirty="0">
                <a:hlinkClick r:id="rId2"/>
              </a:rPr>
              <a:t>://</a:t>
            </a:r>
            <a:r>
              <a:rPr lang="en-US" sz="2500" dirty="0" smtClean="0">
                <a:hlinkClick r:id="rId2"/>
              </a:rPr>
              <a:t>youtu.be/Px6wTJPMakc</a:t>
            </a:r>
            <a:r>
              <a:rPr lang="ar-JO" sz="2500" dirty="0" smtClean="0"/>
              <a:t> </a:t>
            </a:r>
            <a:endParaRPr lang="ar-JO" sz="2500" dirty="0"/>
          </a:p>
        </p:txBody>
      </p:sp>
    </p:spTree>
    <p:extLst>
      <p:ext uri="{BB962C8B-B14F-4D97-AF65-F5344CB8AC3E}">
        <p14:creationId xmlns:p14="http://schemas.microsoft.com/office/powerpoint/2010/main" val="295530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6698" y="764704"/>
            <a:ext cx="3310606" cy="938274"/>
          </a:xfrm>
        </p:spPr>
        <p:txBody>
          <a:bodyPr>
            <a:normAutofit fontScale="90000"/>
          </a:bodyPr>
          <a:lstStyle/>
          <a:p>
            <a:r>
              <a:rPr lang="ar-JO" b="1" dirty="0" smtClean="0"/>
              <a:t>مع تحياتنا لكم </a:t>
            </a:r>
            <a:br>
              <a:rPr lang="ar-JO" b="1" dirty="0" smtClean="0"/>
            </a:br>
            <a:r>
              <a:rPr lang="ar-JO" b="1" dirty="0" smtClean="0"/>
              <a:t>كرستين وعبدالله</a:t>
            </a:r>
            <a:endParaRPr lang="en-US" b="1" dirty="0"/>
          </a:p>
        </p:txBody>
      </p:sp>
      <p:pic>
        <p:nvPicPr>
          <p:cNvPr id="2052" name="Picture 4" descr="https://ddreams.cc/wp-content/uploads/2020/12/1158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453" y="2132856"/>
            <a:ext cx="6779096" cy="381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Football transfer spending falls with cut-price deals for Messi and Ronaldo  | Financial Tim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3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10478</TotalTime>
  <Words>284</Words>
  <Application>Microsoft Office PowerPoint</Application>
  <PresentationFormat>On-screen Show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Times New Roman</vt:lpstr>
      <vt:lpstr>Vapor Trail</vt:lpstr>
      <vt:lpstr>السمنة والزيادة المفرطة في الوزن</vt:lpstr>
      <vt:lpstr>مرحبا انا كرستين حنانيا    وانا عبدالله أبو جابر   اليوم سوف نقدم لكم خبر صحفي على شكل عرض تقديمي حول السمنة والزيادة المفرطة في الوزن</vt:lpstr>
      <vt:lpstr>تعريف السمنة</vt:lpstr>
      <vt:lpstr>ما الذي يسبب السمنة وفرط الوزن؟</vt:lpstr>
      <vt:lpstr>أنواع السمنة</vt:lpstr>
      <vt:lpstr>طرق الوقاية من السمنة</vt:lpstr>
      <vt:lpstr>اضرار السمنة</vt:lpstr>
      <vt:lpstr>  ما تأثير السمنة على الحالة النفسية والاجتماعية؟  </vt:lpstr>
      <vt:lpstr>مع تحياتنا لكم  كرستين وعبدالله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Fractions</dc:title>
  <dc:creator>NOS</dc:creator>
  <cp:lastModifiedBy>Windows User</cp:lastModifiedBy>
  <cp:revision>130</cp:revision>
  <cp:lastPrinted>2021-11-01T10:42:59Z</cp:lastPrinted>
  <dcterms:created xsi:type="dcterms:W3CDTF">2018-08-02T16:09:00Z</dcterms:created>
  <dcterms:modified xsi:type="dcterms:W3CDTF">2023-05-01T15:53:20Z</dcterms:modified>
</cp:coreProperties>
</file>