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85" r:id="rId3"/>
    <p:sldId id="273" r:id="rId4"/>
    <p:sldId id="281" r:id="rId5"/>
    <p:sldId id="283" r:id="rId6"/>
    <p:sldId id="282" r:id="rId7"/>
    <p:sldId id="286" r:id="rId8"/>
    <p:sldId id="284" r:id="rId9"/>
    <p:sldId id="280" r:id="rId10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11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0-k4e_PD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M5_sVZGFk" TargetMode="External"/><Relationship Id="rId2" Type="http://schemas.openxmlformats.org/officeDocument/2006/relationships/hyperlink" Target="https://www.youtube.com/watch?v=6WOpdpfhU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mudwRB77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x6wTJPMak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688632" cy="194421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8000" b="1" dirty="0" smtClean="0"/>
              <a:t>السمنة والزيادة المفرطة في الوزن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501008"/>
            <a:ext cx="6517482" cy="1371599"/>
          </a:xfrm>
        </p:spPr>
        <p:txBody>
          <a:bodyPr>
            <a:normAutofit/>
          </a:bodyPr>
          <a:lstStyle/>
          <a:p>
            <a:r>
              <a:rPr lang="ar-JO" sz="3500" dirty="0" smtClean="0">
                <a:solidFill>
                  <a:schemeClr val="tx1"/>
                </a:solidFill>
              </a:rPr>
              <a:t>اعداد: كرستين حنانيا – عبدالله </a:t>
            </a:r>
            <a:r>
              <a:rPr lang="ar-JO" sz="3500" dirty="0" smtClean="0">
                <a:solidFill>
                  <a:schemeClr val="tx1"/>
                </a:solidFill>
              </a:rPr>
              <a:t>أب</a:t>
            </a:r>
            <a:r>
              <a:rPr lang="ar-JO" sz="3500" dirty="0"/>
              <a:t>و</a:t>
            </a:r>
            <a:r>
              <a:rPr lang="ar-JO" sz="3500" dirty="0" smtClean="0">
                <a:solidFill>
                  <a:schemeClr val="tx1"/>
                </a:solidFill>
              </a:rPr>
              <a:t>جابر</a:t>
            </a:r>
            <a:endParaRPr lang="ar-JO" sz="3500" dirty="0" smtClean="0">
              <a:solidFill>
                <a:schemeClr val="tx1"/>
              </a:solidFill>
            </a:endParaRPr>
          </a:p>
          <a:p>
            <a:r>
              <a:rPr lang="ar-JO" sz="3500" dirty="0" smtClean="0">
                <a:solidFill>
                  <a:schemeClr val="tx1"/>
                </a:solidFill>
              </a:rPr>
              <a:t>الصف: الثامن الدولي د                   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411" y="980728"/>
            <a:ext cx="7848872" cy="2304257"/>
          </a:xfrm>
        </p:spPr>
        <p:txBody>
          <a:bodyPr>
            <a:normAutofit/>
          </a:bodyPr>
          <a:lstStyle/>
          <a:p>
            <a:pPr algn="ctr" rtl="1"/>
            <a:r>
              <a:rPr lang="ar-JO" sz="3200" dirty="0">
                <a:latin typeface="+mn-lt"/>
                <a:ea typeface="+mn-ea"/>
                <a:cs typeface="+mn-cs"/>
              </a:rPr>
              <a:t>مرحبا انا </a:t>
            </a:r>
            <a:r>
              <a:rPr lang="ar-JO" sz="3200" dirty="0" smtClean="0">
                <a:latin typeface="+mn-lt"/>
                <a:ea typeface="+mn-ea"/>
                <a:cs typeface="+mn-cs"/>
              </a:rPr>
              <a:t>كرستين حنانيا  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وانا عبدالله أبو جابر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>
                <a:latin typeface="+mn-lt"/>
                <a:ea typeface="+mn-ea"/>
                <a:cs typeface="+mn-cs"/>
              </a:rPr>
              <a:t/>
            </a:r>
            <a:br>
              <a:rPr lang="ar-JO" sz="3200" dirty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اليوم سوف نقدم لكم خبر صحفي على شكل عرض تقديمي حول السمنة والزيادة المفرطة في الوزن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106" y="3645024"/>
            <a:ext cx="6517482" cy="2088232"/>
          </a:xfrm>
        </p:spPr>
        <p:txBody>
          <a:bodyPr>
            <a:normAutofit/>
          </a:bodyPr>
          <a:lstStyle/>
          <a:p>
            <a:pPr rtl="1"/>
            <a:r>
              <a:rPr lang="ar-JO" sz="4300" dirty="0" smtClean="0">
                <a:solidFill>
                  <a:schemeClr val="tx1"/>
                </a:solidFill>
              </a:rPr>
              <a:t>نتمنى ان ينال عرضنا هذا اعجابكم </a:t>
            </a:r>
          </a:p>
          <a:p>
            <a:pPr rtl="1"/>
            <a:r>
              <a:rPr lang="ar-JO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3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www.youtube.com/watch?v=IW0-k4e_PD8</a:t>
            </a:r>
            <a:r>
              <a:rPr lang="ar-JO" sz="3000" dirty="0" smtClean="0">
                <a:solidFill>
                  <a:schemeClr val="tx1"/>
                </a:solidFill>
              </a:rPr>
              <a:t> 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/>
          <a:lstStyle/>
          <a:p>
            <a:pPr rtl="1"/>
            <a:r>
              <a:rPr lang="ar-JO" b="1" dirty="0" smtClean="0"/>
              <a:t>تعريف السمنة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اذن كما شاهدنا في الفيديو السابق، السمنة هي...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تراكم </a:t>
            </a:r>
            <a:r>
              <a:rPr lang="ar-JO" sz="2800" dirty="0"/>
              <a:t>مفرط أو غير طبيعي للدهون والذي يلحق الضرر بصحة الفرد. ويعدّ السبب الرئيسي لزيادة الوزن والسمنة: اختلال توازن الطاقة بين السعرات الحرارية التي تدخل الجسم والسعرات الحرارية التي </a:t>
            </a:r>
            <a:r>
              <a:rPr lang="ar-JO" sz="2800" dirty="0" smtClean="0"/>
              <a:t>يحرقها.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يُعد </a:t>
            </a:r>
            <a:r>
              <a:rPr lang="ar-JO" sz="2800" dirty="0"/>
              <a:t>منسب كتلة الجسم مؤشّراً بسيطاً للوزن مقابل الطول يُستخدم عادة لتصنيف فرط الوزن والسمنة بين البالغين. ويُعرّف هذا المنسب بأنه وزن الشخص بالكيلوغرام مقسوماً على مربّع الطول بالمتر (كغ/متر2).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114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326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/>
              <a:t>ما الذي يسبب السمنة وفرط الوزن؟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179512" y="1340768"/>
            <a:ext cx="86409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يتمثل </a:t>
            </a:r>
            <a:r>
              <a:rPr lang="ar-JO" sz="2800" dirty="0"/>
              <a:t>السبب الأساسي في فرط الوزن والسمنة في اختلال توازن الطاقة بين السعرات الحرارية التي يستهلكها الإنسان وتلك التي يحرقها جسمه</a:t>
            </a:r>
            <a:r>
              <a:rPr lang="ar-JO" sz="2800" dirty="0" smtClean="0"/>
              <a:t>.</a:t>
            </a:r>
          </a:p>
          <a:p>
            <a:pPr algn="r" rtl="1"/>
            <a:r>
              <a:rPr lang="ar-JO" sz="2800" dirty="0" smtClean="0"/>
              <a:t>وهناك عوامل وأسباب محتملة أخرى </a:t>
            </a:r>
            <a:r>
              <a:rPr lang="ar-JO" sz="2800" dirty="0"/>
              <a:t>للإصابة بمرض السمنة</a:t>
            </a:r>
            <a:r>
              <a:rPr lang="ar-JO" sz="2800" dirty="0" smtClean="0"/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الوراثة.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عدم </a:t>
            </a:r>
            <a:r>
              <a:rPr lang="ar-JO" sz="2800" dirty="0"/>
              <a:t>النوم جيداً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تناول </a:t>
            </a:r>
            <a:r>
              <a:rPr lang="ar-JO" sz="2800" dirty="0"/>
              <a:t>الكحول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التدخين.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الحمل.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التقدم </a:t>
            </a:r>
            <a:r>
              <a:rPr lang="ar-JO" sz="2800" dirty="0"/>
              <a:t>بالسن ودخول سن اليأس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الإصابة </a:t>
            </a:r>
            <a:r>
              <a:rPr lang="ar-JO" sz="2800" dirty="0"/>
              <a:t>ببعض الأمراض، مثل:خمول الغدة الدرقية</a:t>
            </a:r>
            <a:r>
              <a:rPr lang="ar-JO" sz="2800" dirty="0" smtClean="0"/>
              <a:t>. متلازمة </a:t>
            </a:r>
            <a:r>
              <a:rPr lang="ar-JO" sz="2800" dirty="0"/>
              <a:t>المبيض متعدد الكيسات</a:t>
            </a:r>
            <a:r>
              <a:rPr lang="ar-JO" sz="2800" dirty="0" smtClean="0"/>
              <a:t>. متلازمة </a:t>
            </a:r>
            <a:r>
              <a:rPr lang="ar-JO" sz="2800" dirty="0"/>
              <a:t>كوشينغ</a:t>
            </a:r>
            <a:r>
              <a:rPr lang="ar-JO" sz="2800" dirty="0" smtClean="0"/>
              <a:t>. تناول </a:t>
            </a:r>
            <a:r>
              <a:rPr lang="ar-JO" sz="2800" dirty="0"/>
              <a:t>بعض أنواع الأدوية، ومنها</a:t>
            </a:r>
            <a:r>
              <a:rPr lang="ar-JO" sz="2800" dirty="0" smtClean="0"/>
              <a:t>: مضادات </a:t>
            </a:r>
            <a:r>
              <a:rPr lang="ar-JO" sz="2800" dirty="0"/>
              <a:t>الاكتئاب</a:t>
            </a:r>
            <a:r>
              <a:rPr lang="ar-JO" sz="2800" dirty="0" smtClean="0"/>
              <a:t>. موانع </a:t>
            </a:r>
            <a:r>
              <a:rPr lang="ar-JO" sz="2800" dirty="0"/>
              <a:t>الحمل الهرمونية</a:t>
            </a:r>
            <a:r>
              <a:rPr lang="ar-JO" sz="2800" dirty="0" smtClean="0"/>
              <a:t>. الكورتيزون.</a:t>
            </a:r>
          </a:p>
          <a:p>
            <a:pPr algn="r" rtl="1"/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0037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أنواع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يتم عادة تقسيم مرض السمنة لعدة أنواع أو درجات، وذلك بناء على مدى ارتفاع مؤشر كتلة الجسم لدى الفرد. وتتضمن درجات السمنة ما يلي</a:t>
            </a:r>
            <a:r>
              <a:rPr lang="ar-JO" sz="2800" dirty="0" smtClean="0"/>
              <a:t>:</a:t>
            </a:r>
          </a:p>
          <a:p>
            <a:pPr algn="r" rtl="1"/>
            <a:endParaRPr lang="ar-JO" sz="2800" dirty="0" smtClean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الأولى، وفيها يكون مؤشر كتلة الجسم يتراوح ما بين 30 - 35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الثانية، وفيها يكون مؤشر كتلة الجسم يتراوح ما بين 35 - 40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الثالثة، والتي تعرف أيضاً باسم السمنة المفرطة، أو السمنة الشديدة، أو السمنة مرضية، وفيها يكون مؤشر كتلة الجسم يتجاوز الـ </a:t>
            </a:r>
            <a:r>
              <a:rPr lang="ar-JO" sz="2800" dirty="0" smtClean="0"/>
              <a:t>40.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444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188641"/>
            <a:ext cx="8099137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طرق الوقاية من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359532" y="980728"/>
            <a:ext cx="84249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sz="2800" dirty="0" smtClean="0"/>
              <a:t>عمل </a:t>
            </a:r>
            <a:r>
              <a:rPr lang="ar-JO" sz="2800" dirty="0"/>
              <a:t>موازنة بين السعرات الحرارية المتناولة </a:t>
            </a:r>
            <a:r>
              <a:rPr lang="ar-JO" sz="2800" dirty="0" smtClean="0"/>
              <a:t>والتي ستحرق.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تقليل </a:t>
            </a:r>
            <a:r>
              <a:rPr lang="ar-JO" sz="2800" dirty="0"/>
              <a:t>استهلاك الدهون غير الصحية وتناول الدهون </a:t>
            </a:r>
            <a:r>
              <a:rPr lang="ar-JO" sz="2800" dirty="0" smtClean="0"/>
              <a:t>الصحية.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تناول </a:t>
            </a:r>
            <a:r>
              <a:rPr lang="ar-JO" sz="2800" dirty="0"/>
              <a:t>الأطعمة التي تحتوي على كميات عالية من </a:t>
            </a:r>
            <a:r>
              <a:rPr lang="ar-JO" sz="2800" dirty="0" smtClean="0"/>
              <a:t>الألياف.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من </a:t>
            </a:r>
            <a:r>
              <a:rPr lang="ar-JO" sz="2800" dirty="0"/>
              <a:t>خلال تغيرات النظام الغذائي </a:t>
            </a:r>
            <a:r>
              <a:rPr lang="ar-JO" sz="2800" dirty="0" smtClean="0"/>
              <a:t>مثل :شرب الماء،</a:t>
            </a:r>
            <a:r>
              <a:rPr lang="ar-JO" sz="2800" dirty="0"/>
              <a:t> تناول وجبة العشاء قبل النوم بثلاث ساعات على الأكثر، </a:t>
            </a:r>
            <a:r>
              <a:rPr lang="ar-JO" sz="2800" dirty="0" smtClean="0"/>
              <a:t>اختيار </a:t>
            </a:r>
            <a:r>
              <a:rPr lang="ar-JO" sz="2800" dirty="0"/>
              <a:t>الأطعمة المكونة من الحبوب </a:t>
            </a:r>
            <a:r>
              <a:rPr lang="ar-JO" sz="2800" dirty="0" smtClean="0"/>
              <a:t>الكاملة ، مع </a:t>
            </a:r>
            <a:r>
              <a:rPr lang="ar-JO" sz="2800" dirty="0"/>
              <a:t>الابتعاد </a:t>
            </a:r>
            <a:r>
              <a:rPr lang="ar-JO" sz="2800" dirty="0" smtClean="0"/>
              <a:t>عن </a:t>
            </a:r>
            <a:r>
              <a:rPr lang="ar-JO" sz="2800" dirty="0"/>
              <a:t>الأطعمة التي تحتوي على </a:t>
            </a:r>
            <a:r>
              <a:rPr lang="ar-JO" sz="2800" dirty="0" smtClean="0"/>
              <a:t>السكريات.و</a:t>
            </a:r>
            <a:r>
              <a:rPr lang="ar-JO" sz="2800" dirty="0"/>
              <a:t>﻿</a:t>
            </a:r>
            <a:r>
              <a:rPr lang="ar-JO" sz="2800" dirty="0" smtClean="0"/>
              <a:t>تقليل أحجام </a:t>
            </a:r>
            <a:r>
              <a:rPr lang="ar-JO" sz="2800" dirty="0"/>
              <a:t>الوجبات وزيادة </a:t>
            </a:r>
            <a:r>
              <a:rPr lang="ar-JO" sz="2800" dirty="0" smtClean="0"/>
              <a:t>عددها.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ممارسة النشاط البدني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النوم لعدد ساعات كافي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الراحة النفسية</a:t>
            </a:r>
          </a:p>
          <a:p>
            <a:pPr marL="514350" indent="-514350" algn="r" rtl="1">
              <a:buAutoNum type="arabicPeriod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www.youtube.com/watch?v=6WOpdpfhUss</a:t>
            </a:r>
            <a:r>
              <a:rPr lang="ar-JO" sz="2800" dirty="0" smtClean="0"/>
              <a:t> </a:t>
            </a:r>
            <a:r>
              <a:rPr lang="ar-JO" sz="2800" dirty="0"/>
              <a:t/>
            </a:r>
            <a:br>
              <a:rPr lang="ar-JO" sz="2800" dirty="0"/>
            </a:b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www.youtube.com/watch?v=0tM5_sVZGFk</a:t>
            </a:r>
            <a:r>
              <a:rPr lang="ar-JO" sz="28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4490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اضرار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www.youtube.com/watch?v=AMmudwRB77g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8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8099137" cy="792087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>ما </a:t>
            </a:r>
            <a:r>
              <a:rPr lang="ar-JO" b="1" dirty="0"/>
              <a:t>تأثير السمنة على الحالة النفسية والاجتماعية؟</a:t>
            </a:r>
            <a:br>
              <a:rPr lang="ar-JO" b="1" dirty="0"/>
            </a:br>
            <a:r>
              <a:rPr lang="ar-JO" dirty="0"/>
              <a:t/>
            </a:r>
            <a:br>
              <a:rPr lang="ar-JO" dirty="0"/>
            </a:b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11BA9-A0A1-4CAC-962B-98A4492522EE}"/>
              </a:ext>
            </a:extLst>
          </p:cNvPr>
          <p:cNvSpPr txBox="1"/>
          <p:nvPr/>
        </p:nvSpPr>
        <p:spPr>
          <a:xfrm>
            <a:off x="415762" y="2204864"/>
            <a:ext cx="842493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dirty="0" smtClean="0">
                <a:hlinkClick r:id="rId2"/>
              </a:rPr>
              <a:t>لكي نجيب على هذا السؤال دعونا نشاهد هذاين الفيديوهين</a:t>
            </a:r>
          </a:p>
          <a:p>
            <a:pPr algn="r" rtl="1"/>
            <a:r>
              <a:rPr lang="ar-JO" sz="2500" dirty="0" smtClean="0">
                <a:hlinkClick r:id="rId2"/>
              </a:rPr>
              <a:t>الاول عن تاثير السمنة على الحالة النفسية والاجتماعية </a:t>
            </a:r>
          </a:p>
          <a:p>
            <a:pPr algn="r" rtl="1"/>
            <a:r>
              <a:rPr lang="ar-JO" sz="2500" dirty="0" smtClean="0">
                <a:hlinkClick r:id="rId2"/>
              </a:rPr>
              <a:t>والثاني عن تاصير السمنة على الحالة الصحية للاسنسان</a:t>
            </a: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>
                <a:hlinkClick r:id="rId2"/>
              </a:rPr>
              <a:t>https://</a:t>
            </a:r>
            <a:r>
              <a:rPr lang="en-US" sz="2500" dirty="0" smtClean="0">
                <a:hlinkClick r:id="rId2"/>
              </a:rPr>
              <a:t>www.youtube.com/watch?v=9U5JJrrX5ys</a:t>
            </a:r>
            <a:r>
              <a:rPr lang="ar-JO" sz="2500" dirty="0" smtClean="0">
                <a:hlinkClick r:id="rId2"/>
              </a:rPr>
              <a:t> </a:t>
            </a: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 smtClean="0">
                <a:hlinkClick r:id="rId2"/>
              </a:rPr>
              <a:t>https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youtu.be/Px6wTJPMakc</a:t>
            </a:r>
            <a:r>
              <a:rPr lang="ar-JO" sz="25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29553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98" y="764704"/>
            <a:ext cx="3310606" cy="938274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>مع تحياتنا لكم </a:t>
            </a:r>
            <a:br>
              <a:rPr lang="ar-JO" b="1" dirty="0" smtClean="0"/>
            </a:br>
            <a:r>
              <a:rPr lang="ar-JO" b="1" dirty="0" smtClean="0"/>
              <a:t>كرستين وعبدالله</a:t>
            </a:r>
            <a:endParaRPr lang="en-US" b="1" dirty="0"/>
          </a:p>
        </p:txBody>
      </p:sp>
      <p:pic>
        <p:nvPicPr>
          <p:cNvPr id="2052" name="Picture 4" descr="https://ddreams.cc/wp-content/uploads/2020/12/1158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53" y="2132856"/>
            <a:ext cx="6779096" cy="38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ootball transfer spending falls with cut-price deals for Messi and Ronaldo  | Financial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10476</TotalTime>
  <Words>284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Vapor Trail</vt:lpstr>
      <vt:lpstr>السمنة والزيادة المفرطة في الوزن</vt:lpstr>
      <vt:lpstr>مرحبا انا كرستين حنانيا    وانا عبدالله أبو جابر   اليوم سوف نقدم لكم خبر صحفي على شكل عرض تقديمي حول السمنة والزيادة المفرطة في الوزن</vt:lpstr>
      <vt:lpstr>تعريف السمنة</vt:lpstr>
      <vt:lpstr>ما الذي يسبب السمنة وفرط الوزن؟</vt:lpstr>
      <vt:lpstr>أنواع السمنة</vt:lpstr>
      <vt:lpstr>طرق الوقاية من السمنة</vt:lpstr>
      <vt:lpstr>اضرار السمنة</vt:lpstr>
      <vt:lpstr>  ما تأثير السمنة على الحالة النفسية والاجتماعية؟  </vt:lpstr>
      <vt:lpstr>مع تحياتنا لكم  كرستين وعبدالله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NOS</dc:creator>
  <cp:lastModifiedBy>Windows User</cp:lastModifiedBy>
  <cp:revision>128</cp:revision>
  <cp:lastPrinted>2021-11-01T10:42:59Z</cp:lastPrinted>
  <dcterms:created xsi:type="dcterms:W3CDTF">2018-08-02T16:09:00Z</dcterms:created>
  <dcterms:modified xsi:type="dcterms:W3CDTF">2023-04-30T09:08:50Z</dcterms:modified>
</cp:coreProperties>
</file>