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5" r:id="rId7"/>
    <p:sldId id="264" r:id="rId8"/>
    <p:sldId id="262" r:id="rId9"/>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05F1E48E-37A5-455C-8B54-D9A0500EDCD0}" type="datetimeFigureOut">
              <a:rPr lang="ar-JO" smtClean="0"/>
              <a:t>10/9/1444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283031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5F1E48E-37A5-455C-8B54-D9A0500EDCD0}" type="datetimeFigureOut">
              <a:rPr lang="ar-JO" smtClean="0"/>
              <a:t>10/9/1444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342998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5F1E48E-37A5-455C-8B54-D9A0500EDCD0}" type="datetimeFigureOut">
              <a:rPr lang="ar-JO" smtClean="0"/>
              <a:t>10/9/1444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34352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5F1E48E-37A5-455C-8B54-D9A0500EDCD0}" type="datetimeFigureOut">
              <a:rPr lang="ar-JO" smtClean="0"/>
              <a:t>10/9/1444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173313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1E48E-37A5-455C-8B54-D9A0500EDCD0}" type="datetimeFigureOut">
              <a:rPr lang="ar-JO" smtClean="0"/>
              <a:t>10/9/1444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129329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05F1E48E-37A5-455C-8B54-D9A0500EDCD0}" type="datetimeFigureOut">
              <a:rPr lang="ar-JO" smtClean="0"/>
              <a:t>10/9/1444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282247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05F1E48E-37A5-455C-8B54-D9A0500EDCD0}" type="datetimeFigureOut">
              <a:rPr lang="ar-JO" smtClean="0"/>
              <a:t>10/9/1444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371133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05F1E48E-37A5-455C-8B54-D9A0500EDCD0}" type="datetimeFigureOut">
              <a:rPr lang="ar-JO" smtClean="0"/>
              <a:t>10/9/1444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391563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1E48E-37A5-455C-8B54-D9A0500EDCD0}" type="datetimeFigureOut">
              <a:rPr lang="ar-JO" smtClean="0"/>
              <a:t>10/9/1444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35431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1E48E-37A5-455C-8B54-D9A0500EDCD0}" type="datetimeFigureOut">
              <a:rPr lang="ar-JO" smtClean="0"/>
              <a:t>10/9/1444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427001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1E48E-37A5-455C-8B54-D9A0500EDCD0}" type="datetimeFigureOut">
              <a:rPr lang="ar-JO" smtClean="0"/>
              <a:t>10/9/1444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55C42A3-3292-4802-B1EB-2837CA940E46}" type="slidenum">
              <a:rPr lang="ar-JO" smtClean="0"/>
              <a:t>‹#›</a:t>
            </a:fld>
            <a:endParaRPr lang="ar-JO"/>
          </a:p>
        </p:txBody>
      </p:sp>
    </p:spTree>
    <p:extLst>
      <p:ext uri="{BB962C8B-B14F-4D97-AF65-F5344CB8AC3E}">
        <p14:creationId xmlns:p14="http://schemas.microsoft.com/office/powerpoint/2010/main" val="189360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F1E48E-37A5-455C-8B54-D9A0500EDCD0}" type="datetimeFigureOut">
              <a:rPr lang="ar-JO" smtClean="0"/>
              <a:t>10/9/1444</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5C42A3-3292-4802-B1EB-2837CA940E46}" type="slidenum">
              <a:rPr lang="ar-JO" smtClean="0"/>
              <a:t>‹#›</a:t>
            </a:fld>
            <a:endParaRPr lang="ar-JO"/>
          </a:p>
        </p:txBody>
      </p:sp>
    </p:spTree>
    <p:extLst>
      <p:ext uri="{BB962C8B-B14F-4D97-AF65-F5344CB8AC3E}">
        <p14:creationId xmlns:p14="http://schemas.microsoft.com/office/powerpoint/2010/main" val="227517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awdoo3.com/%D8%B7%D8%B1%D9%82_%D8%B9%D9%84%D8%A7%D8%AC_%D8%A7%D9%84%D8%B3%D9%85%D9%86%D8%A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السمنه</a:t>
            </a:r>
            <a:endParaRPr lang="ar-JO" dirty="0"/>
          </a:p>
        </p:txBody>
      </p:sp>
      <p:sp>
        <p:nvSpPr>
          <p:cNvPr id="3" name="Subtitle 2"/>
          <p:cNvSpPr>
            <a:spLocks noGrp="1"/>
          </p:cNvSpPr>
          <p:nvPr>
            <p:ph type="subTitle" idx="1"/>
          </p:nvPr>
        </p:nvSpPr>
        <p:spPr/>
        <p:txBody>
          <a:bodyPr/>
          <a:lstStyle/>
          <a:p>
            <a:r>
              <a:rPr lang="ar-JO" dirty="0" smtClean="0"/>
              <a:t>سلينا مجالي</a:t>
            </a:r>
            <a:endParaRPr lang="ar-JO" dirty="0"/>
          </a:p>
        </p:txBody>
      </p:sp>
      <p:pic>
        <p:nvPicPr>
          <p:cNvPr id="4" name="Picture 3"/>
          <p:cNvPicPr>
            <a:picLocks noChangeAspect="1"/>
          </p:cNvPicPr>
          <p:nvPr/>
        </p:nvPicPr>
        <p:blipFill>
          <a:blip r:embed="rId2"/>
          <a:stretch>
            <a:fillRect/>
          </a:stretch>
        </p:blipFill>
        <p:spPr>
          <a:xfrm>
            <a:off x="1138773" y="1122363"/>
            <a:ext cx="2593579" cy="3355751"/>
          </a:xfrm>
          <a:prstGeom prst="rect">
            <a:avLst/>
          </a:prstGeom>
        </p:spPr>
      </p:pic>
    </p:spTree>
    <p:extLst>
      <p:ext uri="{BB962C8B-B14F-4D97-AF65-F5344CB8AC3E}">
        <p14:creationId xmlns:p14="http://schemas.microsoft.com/office/powerpoint/2010/main" val="359179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ما هي السمنة </a:t>
            </a:r>
            <a:r>
              <a:rPr lang="ar-JO" b="1" dirty="0" smtClean="0"/>
              <a:t/>
            </a:r>
            <a:br>
              <a:rPr lang="ar-JO" b="1" dirty="0" smtClean="0"/>
            </a:br>
            <a:endParaRPr lang="ar-JO" b="1" dirty="0"/>
          </a:p>
        </p:txBody>
      </p:sp>
      <p:sp>
        <p:nvSpPr>
          <p:cNvPr id="3" name="Content Placeholder 2"/>
          <p:cNvSpPr>
            <a:spLocks noGrp="1"/>
          </p:cNvSpPr>
          <p:nvPr>
            <p:ph idx="1"/>
          </p:nvPr>
        </p:nvSpPr>
        <p:spPr/>
        <p:txBody>
          <a:bodyPr/>
          <a:lstStyle/>
          <a:p>
            <a:pPr lvl="1"/>
            <a:r>
              <a:rPr lang="ar-JO" dirty="0"/>
              <a:t>ت</a:t>
            </a:r>
            <a:r>
              <a:rPr lang="ar-JO" sz="4000" dirty="0"/>
              <a:t>ُعرَّف السمنة تبعًا لمنظمة الصحة العالمية (</a:t>
            </a:r>
            <a:r>
              <a:rPr lang="en-US" sz="4000" dirty="0"/>
              <a:t>World Health Organization) </a:t>
            </a:r>
            <a:r>
              <a:rPr lang="ar-JO" sz="4000" dirty="0"/>
              <a:t>واختصارًا </a:t>
            </a:r>
            <a:r>
              <a:rPr lang="en-US" sz="4000" dirty="0"/>
              <a:t>WHO </a:t>
            </a:r>
            <a:r>
              <a:rPr lang="ar-JO" sz="4000" dirty="0"/>
              <a:t>على أنَّها تراكم الدهون بشكلٍ مفرط في الجسم، مما قد يؤثر في صحة الشخص،[١] ومن الجدير بالذكر أنّّ الشخص يُعدّ مصابًا بالسمنة في حال ارتفاع وزنه عن المعدل الطبيعيّ بمقدارٍ </a:t>
            </a:r>
            <a:r>
              <a:rPr lang="ar-JO" sz="4000" dirty="0" smtClean="0"/>
              <a:t>كبير</a:t>
            </a:r>
            <a:endParaRPr lang="ar-JO" sz="4000" dirty="0"/>
          </a:p>
        </p:txBody>
      </p:sp>
    </p:spTree>
    <p:extLst>
      <p:ext uri="{BB962C8B-B14F-4D97-AF65-F5344CB8AC3E}">
        <p14:creationId xmlns:p14="http://schemas.microsoft.com/office/powerpoint/2010/main" val="3309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r>
              <a:rPr lang="ar-JO" sz="4000" dirty="0"/>
              <a:t>ويؤدي فرط الوزن والسمنة إلى عدد أكبر من الوفيات في العالم مقارنة بنقص الوزن. وعلى صعيد العالم، يزيد عدد الأشخاص الذين يعانون من فرط الوزن على عدد الأشخاص الذين يعانون من نقص الوزن،</a:t>
            </a:r>
          </a:p>
        </p:txBody>
      </p:sp>
    </p:spTree>
    <p:extLst>
      <p:ext uri="{BB962C8B-B14F-4D97-AF65-F5344CB8AC3E}">
        <p14:creationId xmlns:p14="http://schemas.microsoft.com/office/powerpoint/2010/main" val="5971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69039" y="734666"/>
            <a:ext cx="9986341" cy="6123334"/>
          </a:xfrm>
          <a:prstGeom prst="rect">
            <a:avLst/>
          </a:prstGeom>
        </p:spPr>
      </p:pic>
    </p:spTree>
    <p:extLst>
      <p:ext uri="{BB962C8B-B14F-4D97-AF65-F5344CB8AC3E}">
        <p14:creationId xmlns:p14="http://schemas.microsoft.com/office/powerpoint/2010/main" val="37114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6384" y="2781837"/>
            <a:ext cx="9725517" cy="2046691"/>
          </a:xfrm>
          <a:prstGeom prst="rect">
            <a:avLst/>
          </a:prstGeom>
        </p:spPr>
      </p:pic>
    </p:spTree>
    <p:extLst>
      <p:ext uri="{BB962C8B-B14F-4D97-AF65-F5344CB8AC3E}">
        <p14:creationId xmlns:p14="http://schemas.microsoft.com/office/powerpoint/2010/main" val="117774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2145" y="1390918"/>
            <a:ext cx="8203843" cy="5100034"/>
          </a:xfrm>
        </p:spPr>
        <p:txBody>
          <a:bodyPr>
            <a:normAutofit fontScale="92500" lnSpcReduction="10000"/>
          </a:bodyPr>
          <a:lstStyle/>
          <a:p>
            <a:r>
              <a:rPr lang="ar-JO" dirty="0" smtClean="0"/>
              <a:t>هناك ا</a:t>
            </a:r>
            <a:r>
              <a:rPr lang="ar-JO" b="1" dirty="0" smtClean="0"/>
              <a:t>لكثير من الأسباب التي تؤدي إلى زيادة الوزن، أوالسمنة، ومن بينها:-</a:t>
            </a:r>
          </a:p>
          <a:p>
            <a:r>
              <a:rPr lang="ar-JO" b="1" dirty="0" smtClean="0"/>
              <a:t>العامل الوراثي.</a:t>
            </a:r>
          </a:p>
          <a:p>
            <a:r>
              <a:rPr lang="ar-JO" b="1" dirty="0" smtClean="0"/>
              <a:t>الانسولين</a:t>
            </a:r>
          </a:p>
          <a:p>
            <a:r>
              <a:rPr lang="ar-JO" b="1" i="0" dirty="0" smtClean="0">
                <a:solidFill>
                  <a:srgbClr val="0C0C0C"/>
                </a:solidFill>
                <a:effectLst/>
                <a:latin typeface="Noto Kufi Arabic"/>
              </a:rPr>
              <a:t>تناول المأكولات المُصنعة</a:t>
            </a:r>
            <a:endParaRPr lang="ar-JO" b="1" dirty="0" smtClean="0"/>
          </a:p>
          <a:p>
            <a:r>
              <a:rPr lang="ar-JO" b="1" dirty="0" smtClean="0"/>
              <a:t>بالإضافة إلى أسباب أخرى منها</a:t>
            </a:r>
          </a:p>
          <a:p>
            <a:r>
              <a:rPr lang="ar-JO" b="1" dirty="0" smtClean="0"/>
              <a:t>قلة النوم.</a:t>
            </a:r>
          </a:p>
          <a:p>
            <a:r>
              <a:rPr lang="ar-JO" b="1" dirty="0" smtClean="0"/>
              <a:t>نقص الحركة، والخمول، وقلة النشاط البدني</a:t>
            </a:r>
          </a:p>
          <a:p>
            <a:r>
              <a:rPr lang="ar-JO" b="1" dirty="0" smtClean="0"/>
              <a:t>الاستهلاك الزائد للسكر، والنشويات.</a:t>
            </a:r>
          </a:p>
          <a:p>
            <a:r>
              <a:rPr lang="ar-JO" b="1" dirty="0" smtClean="0"/>
              <a:t>تناول كميات كبيرة من السعرات الحرارية.</a:t>
            </a:r>
          </a:p>
          <a:p>
            <a:r>
              <a:rPr lang="ar-JO" b="1" dirty="0" smtClean="0"/>
              <a:t>إصابة الشخص بالغدة الدرقية، وهنا عليه أن يقوم بعدد من الفحوصات، والتحاليل</a:t>
            </a:r>
            <a:endParaRPr lang="ar-JO" b="1" dirty="0"/>
          </a:p>
        </p:txBody>
      </p:sp>
      <p:sp>
        <p:nvSpPr>
          <p:cNvPr id="4" name="Title 3"/>
          <p:cNvSpPr>
            <a:spLocks noGrp="1"/>
          </p:cNvSpPr>
          <p:nvPr>
            <p:ph type="title"/>
          </p:nvPr>
        </p:nvSpPr>
        <p:spPr>
          <a:prstGeom prst="rect">
            <a:avLst/>
          </a:prstGeom>
        </p:spPr>
        <p:txBody>
          <a:bodyPr wrap="square">
            <a:spAutoFit/>
          </a:bodyPr>
          <a:lstStyle/>
          <a:p>
            <a:r>
              <a:rPr lang="ar-JO" b="1" i="0" dirty="0" smtClean="0">
                <a:solidFill>
                  <a:srgbClr val="0C0C0C"/>
                </a:solidFill>
                <a:effectLst/>
                <a:latin typeface="Noto Kufi Arabic"/>
              </a:rPr>
              <a:t>أسباب السمنة</a:t>
            </a:r>
            <a:endParaRPr lang="ar-JO" b="1" i="0" dirty="0">
              <a:solidFill>
                <a:srgbClr val="0C0C0C"/>
              </a:solidFill>
              <a:effectLst/>
              <a:latin typeface="Noto Kufi Arabic"/>
            </a:endParaRPr>
          </a:p>
        </p:txBody>
      </p:sp>
      <p:pic>
        <p:nvPicPr>
          <p:cNvPr id="7" name="Picture 6"/>
          <p:cNvPicPr>
            <a:picLocks noChangeAspect="1"/>
          </p:cNvPicPr>
          <p:nvPr/>
        </p:nvPicPr>
        <p:blipFill>
          <a:blip r:embed="rId2"/>
          <a:stretch>
            <a:fillRect/>
          </a:stretch>
        </p:blipFill>
        <p:spPr>
          <a:xfrm>
            <a:off x="7000" y="1222667"/>
            <a:ext cx="3805145" cy="4756432"/>
          </a:xfrm>
          <a:prstGeom prst="rect">
            <a:avLst/>
          </a:prstGeom>
        </p:spPr>
      </p:pic>
    </p:spTree>
    <p:extLst>
      <p:ext uri="{BB962C8B-B14F-4D97-AF65-F5344CB8AC3E}">
        <p14:creationId xmlns:p14="http://schemas.microsoft.com/office/powerpoint/2010/main" val="177267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طرق علاج السمنة</a:t>
            </a:r>
            <a:endParaRPr lang="ar-JO" dirty="0"/>
          </a:p>
        </p:txBody>
      </p:sp>
      <p:sp>
        <p:nvSpPr>
          <p:cNvPr id="3" name="Content Placeholder 2"/>
          <p:cNvSpPr>
            <a:spLocks noGrp="1"/>
          </p:cNvSpPr>
          <p:nvPr>
            <p:ph idx="1"/>
          </p:nvPr>
        </p:nvSpPr>
        <p:spPr/>
        <p:txBody>
          <a:bodyPr>
            <a:normAutofit/>
          </a:bodyPr>
          <a:lstStyle/>
          <a:p>
            <a:r>
              <a:rPr lang="ar-JO" sz="3200" dirty="0" smtClean="0"/>
              <a:t>يوجد العديد من الطرق التي يمكن علاج السمنة من خلالها، ومنها ما يأتي:</a:t>
            </a:r>
          </a:p>
          <a:p>
            <a:r>
              <a:rPr lang="ar-JO" sz="3200" dirty="0" smtClean="0"/>
              <a:t>مارسة الرياضة بشكل يوميّ.</a:t>
            </a:r>
          </a:p>
          <a:p>
            <a:r>
              <a:rPr lang="ar-JO" sz="3200" dirty="0"/>
              <a:t>تقليل كمّيّة السعرات الحرارية المأخوذة في اليوم اليوم بحيث لاتتعدّى ألفي سعرة </a:t>
            </a:r>
            <a:r>
              <a:rPr lang="ar-JO" sz="3200" dirty="0" smtClean="0"/>
              <a:t>حراريّة.</a:t>
            </a:r>
            <a:endParaRPr lang="ar-JO" sz="3200" dirty="0"/>
          </a:p>
          <a:p>
            <a:r>
              <a:rPr lang="ar-JO" sz="3200" dirty="0"/>
              <a:t>عدم إهمال وجبة الإفطار، حيث تقلّل الشهيّة، ولإمداد الجسم بالطاقة</a:t>
            </a:r>
            <a:r>
              <a:rPr lang="ar-JO" sz="3200" dirty="0" smtClean="0"/>
              <a:t>.</a:t>
            </a:r>
            <a:endParaRPr lang="ar-JO" sz="3200" dirty="0"/>
          </a:p>
          <a:p>
            <a:r>
              <a:rPr lang="ar-JO" sz="3200" dirty="0" smtClean="0"/>
              <a:t>تجنّب شرب المشروبات الغازية بجميع أنواعها.</a:t>
            </a:r>
          </a:p>
          <a:p>
            <a:r>
              <a:rPr lang="ar-JO" sz="3200" dirty="0" smtClean="0"/>
              <a:t>الابتعاد عن الأغذية المحتوية على الكربوهيدرات، والسكّريّات.</a:t>
            </a:r>
          </a:p>
          <a:p>
            <a:endParaRPr lang="ar-JO" sz="3200" dirty="0" smtClean="0"/>
          </a:p>
        </p:txBody>
      </p:sp>
    </p:spTree>
    <p:extLst>
      <p:ext uri="{BB962C8B-B14F-4D97-AF65-F5344CB8AC3E}">
        <p14:creationId xmlns:p14="http://schemas.microsoft.com/office/powerpoint/2010/main" val="119535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646331"/>
          </a:xfrm>
          <a:prstGeom prst="rect">
            <a:avLst/>
          </a:prstGeom>
        </p:spPr>
        <p:txBody>
          <a:bodyPr>
            <a:spAutoFit/>
          </a:bodyPr>
          <a:lstStyle/>
          <a:p>
            <a:r>
              <a:rPr lang="en-US" b="0" i="0" u="none" strike="noStrike" dirty="0" smtClean="0">
                <a:solidFill>
                  <a:srgbClr val="1A659E"/>
                </a:solidFill>
                <a:effectLst/>
                <a:latin typeface="DroidArabicKufi-Regular"/>
                <a:hlinkClick r:id="rId2"/>
              </a:rPr>
              <a:t>7%D8%AC_%D8%A7%D9%84%D8%B3%D9%85%D9%86%D8%A9</a:t>
            </a:r>
            <a:endParaRPr lang="ar-JO" dirty="0"/>
          </a:p>
        </p:txBody>
      </p:sp>
      <p:sp>
        <p:nvSpPr>
          <p:cNvPr id="3" name="Rectangle 2"/>
          <p:cNvSpPr/>
          <p:nvPr/>
        </p:nvSpPr>
        <p:spPr>
          <a:xfrm>
            <a:off x="3369972" y="3843098"/>
            <a:ext cx="6096000" cy="923330"/>
          </a:xfrm>
          <a:prstGeom prst="rect">
            <a:avLst/>
          </a:prstGeom>
        </p:spPr>
        <p:txBody>
          <a:bodyPr>
            <a:spAutoFit/>
          </a:bodyPr>
          <a:lstStyle/>
          <a:p>
            <a:r>
              <a:rPr lang="en-US" dirty="0" smtClean="0"/>
              <a:t>https://mawdoo3.com/%D8%B7%D8%B1%D9%82_%D8%B9%D9%84%D8%A7%D8%AC_%D8%A7%D9%84%D8%B3%D9%85%D9%86%D8%A9</a:t>
            </a:r>
            <a:endParaRPr lang="ar-JO" dirty="0"/>
          </a:p>
        </p:txBody>
      </p:sp>
    </p:spTree>
    <p:extLst>
      <p:ext uri="{BB962C8B-B14F-4D97-AF65-F5344CB8AC3E}">
        <p14:creationId xmlns:p14="http://schemas.microsoft.com/office/powerpoint/2010/main" val="1509108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235</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DroidArabicKufi-Regular</vt:lpstr>
      <vt:lpstr>Noto Kufi Arabic</vt:lpstr>
      <vt:lpstr>Times New Roman</vt:lpstr>
      <vt:lpstr>Office Theme</vt:lpstr>
      <vt:lpstr>السمنه</vt:lpstr>
      <vt:lpstr>ما هي السمنة  </vt:lpstr>
      <vt:lpstr>PowerPoint Presentation</vt:lpstr>
      <vt:lpstr>PowerPoint Presentation</vt:lpstr>
      <vt:lpstr>PowerPoint Presentation</vt:lpstr>
      <vt:lpstr>أسباب السمنة</vt:lpstr>
      <vt:lpstr>طرق علاج السمنة</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Ghadah Qtishat</dc:creator>
  <cp:lastModifiedBy>Ghadah Qtishat</cp:lastModifiedBy>
  <cp:revision>12</cp:revision>
  <dcterms:created xsi:type="dcterms:W3CDTF">2023-04-29T17:56:54Z</dcterms:created>
  <dcterms:modified xsi:type="dcterms:W3CDTF">2023-04-30T10:04:21Z</dcterms:modified>
</cp:coreProperties>
</file>