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657B-6C4F-3415-B579-34DB761C86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619A4-7365-C6D9-F003-24D770006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40272F-C322-2B01-EDC2-E33482DC696D}"/>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5" name="Footer Placeholder 4">
            <a:extLst>
              <a:ext uri="{FF2B5EF4-FFF2-40B4-BE49-F238E27FC236}">
                <a16:creationId xmlns:a16="http://schemas.microsoft.com/office/drawing/2014/main" id="{BF1B0591-2EDC-D747-144E-7093C7196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2ADA5-6790-1C90-878A-41D7E9E7C22D}"/>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230270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187C-DCEF-87A7-D24E-CDB67332E4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0A0756-8F0F-9926-FC16-0469594FBB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101B7-1EA5-C3AF-628B-34F4045A9144}"/>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5" name="Footer Placeholder 4">
            <a:extLst>
              <a:ext uri="{FF2B5EF4-FFF2-40B4-BE49-F238E27FC236}">
                <a16:creationId xmlns:a16="http://schemas.microsoft.com/office/drawing/2014/main" id="{9DB1CD73-DAF8-57B8-BA10-E2EEE524A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323C2-5E0A-99DD-C9DC-2BCD4A9E9666}"/>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19969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80D9B-322A-BF98-4B8F-933B80CE6E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2DC18-F0A9-0944-4D83-653C5C907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B50B3-CEC8-76B8-28F3-89D3BD8E7B4A}"/>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5" name="Footer Placeholder 4">
            <a:extLst>
              <a:ext uri="{FF2B5EF4-FFF2-40B4-BE49-F238E27FC236}">
                <a16:creationId xmlns:a16="http://schemas.microsoft.com/office/drawing/2014/main" id="{6C5203CF-3532-61E7-FF91-085657636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83EDD-F86D-50D1-B356-CE9B75EB9F0D}"/>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107147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08D6-CD02-86DD-F393-9F7DC8F91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922BED-FD3C-5445-0BFE-8469584DB9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EF0FB-05BE-F9AA-C0F2-51A4BD8B0A69}"/>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5" name="Footer Placeholder 4">
            <a:extLst>
              <a:ext uri="{FF2B5EF4-FFF2-40B4-BE49-F238E27FC236}">
                <a16:creationId xmlns:a16="http://schemas.microsoft.com/office/drawing/2014/main" id="{AF27DF9D-E3C2-B79D-F5FF-25F30B526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BA2A2-EEFF-FE89-260C-F469D260D371}"/>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423061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97D0-C60E-B7C5-7530-D80815A0C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819A7-DD39-4933-3268-A232A2402A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69E27-5EE3-A0AB-39B8-C9875DC7989B}"/>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5" name="Footer Placeholder 4">
            <a:extLst>
              <a:ext uri="{FF2B5EF4-FFF2-40B4-BE49-F238E27FC236}">
                <a16:creationId xmlns:a16="http://schemas.microsoft.com/office/drawing/2014/main" id="{9EA90AA0-A7AA-CC93-2875-50D1A0EB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33324-D4FF-8CEB-F9CC-1232F1A808C2}"/>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328439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A01A-DAC5-79C5-6721-0F43D1080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96272-7024-5596-770B-7AD86ADF1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0AA667-21E1-8BAE-FAA1-B42332ABFF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914D20-AAC0-B666-CD95-556F03082220}"/>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6" name="Footer Placeholder 5">
            <a:extLst>
              <a:ext uri="{FF2B5EF4-FFF2-40B4-BE49-F238E27FC236}">
                <a16:creationId xmlns:a16="http://schemas.microsoft.com/office/drawing/2014/main" id="{F552CA52-A0B4-54D4-3117-9590CD1A6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4C398-5235-A9F0-B172-B80BEF3704A5}"/>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246851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6DC8-4FE2-9BD6-357F-B734C66E93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7DD89-A188-228A-4F75-C5C7DC2619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13C153-8D80-4AF3-9F12-401F7B55D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EFDAA0-77A5-FDE0-BE71-7BFB296D0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6CD4FE-1F6B-DF9F-0826-B6E7C90B07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B5DF06-4667-245E-1093-61680BA27EBF}"/>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8" name="Footer Placeholder 7">
            <a:extLst>
              <a:ext uri="{FF2B5EF4-FFF2-40B4-BE49-F238E27FC236}">
                <a16:creationId xmlns:a16="http://schemas.microsoft.com/office/drawing/2014/main" id="{455AB5F2-8AB5-B9C9-505E-801BE54DD4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7F7577-9341-B6BC-4EFA-7E532A57E2C2}"/>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37412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8B05-8557-CBFE-6763-A2E7B54CC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12A44B-FAFB-2077-44E8-A660C7211691}"/>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4" name="Footer Placeholder 3">
            <a:extLst>
              <a:ext uri="{FF2B5EF4-FFF2-40B4-BE49-F238E27FC236}">
                <a16:creationId xmlns:a16="http://schemas.microsoft.com/office/drawing/2014/main" id="{69EE19D8-85BE-7199-4679-DB40A14AB3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91E3D8-0612-1EDF-0937-E7B0B53F3F3A}"/>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394981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79FA1-C6FE-5342-4603-9A9E35A689B3}"/>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3" name="Footer Placeholder 2">
            <a:extLst>
              <a:ext uri="{FF2B5EF4-FFF2-40B4-BE49-F238E27FC236}">
                <a16:creationId xmlns:a16="http://schemas.microsoft.com/office/drawing/2014/main" id="{62894E2A-C9E8-9513-8F79-36D1227431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0573BA-ACB2-A162-04A3-DF00C6AEBE24}"/>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270229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5A96-00C4-B94A-E6D5-A50B705EE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AC130C-0FF0-58A8-E059-C339DD377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9392C-B718-8096-5FEE-494CF132B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507A2-6E60-E097-0C63-04C0F9A1A1BD}"/>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6" name="Footer Placeholder 5">
            <a:extLst>
              <a:ext uri="{FF2B5EF4-FFF2-40B4-BE49-F238E27FC236}">
                <a16:creationId xmlns:a16="http://schemas.microsoft.com/office/drawing/2014/main" id="{E387DF4B-039B-374A-CB96-C3BF7FABC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60FBA-98CD-48C2-2DB5-37D638344374}"/>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125751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0FDF-BF2A-959B-98B5-660B6CA3F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789FB-C94C-3DEA-FC7D-913B3026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6CD139-A736-D330-91AB-74D62B39E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CAA17-8423-5241-01A3-4F483841F060}"/>
              </a:ext>
            </a:extLst>
          </p:cNvPr>
          <p:cNvSpPr>
            <a:spLocks noGrp="1"/>
          </p:cNvSpPr>
          <p:nvPr>
            <p:ph type="dt" sz="half" idx="10"/>
          </p:nvPr>
        </p:nvSpPr>
        <p:spPr/>
        <p:txBody>
          <a:bodyPr/>
          <a:lstStyle/>
          <a:p>
            <a:fld id="{255949F8-6FD9-44DA-AC0F-02C362E3E689}" type="datetimeFigureOut">
              <a:rPr lang="en-US" smtClean="0"/>
              <a:t>4/11/2023</a:t>
            </a:fld>
            <a:endParaRPr lang="en-US"/>
          </a:p>
        </p:txBody>
      </p:sp>
      <p:sp>
        <p:nvSpPr>
          <p:cNvPr id="6" name="Footer Placeholder 5">
            <a:extLst>
              <a:ext uri="{FF2B5EF4-FFF2-40B4-BE49-F238E27FC236}">
                <a16:creationId xmlns:a16="http://schemas.microsoft.com/office/drawing/2014/main" id="{3774C9C1-216D-A0F1-60B6-F76ABAD00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0C025-C140-B2E6-0B67-1A735D3151D7}"/>
              </a:ext>
            </a:extLst>
          </p:cNvPr>
          <p:cNvSpPr>
            <a:spLocks noGrp="1"/>
          </p:cNvSpPr>
          <p:nvPr>
            <p:ph type="sldNum" sz="quarter" idx="12"/>
          </p:nvPr>
        </p:nvSpPr>
        <p:spPr/>
        <p:txBody>
          <a:bodyPr/>
          <a:lstStyle/>
          <a:p>
            <a:fld id="{A29575A6-5442-42BC-ADD8-39000FE40E5D}" type="slidenum">
              <a:rPr lang="en-US" smtClean="0"/>
              <a:t>‹#›</a:t>
            </a:fld>
            <a:endParaRPr lang="en-US"/>
          </a:p>
        </p:txBody>
      </p:sp>
    </p:spTree>
    <p:extLst>
      <p:ext uri="{BB962C8B-B14F-4D97-AF65-F5344CB8AC3E}">
        <p14:creationId xmlns:p14="http://schemas.microsoft.com/office/powerpoint/2010/main" val="152060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4B026-9436-9C65-0038-007DB8D02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B44E2F-1B49-C5D0-15CE-CE30D96D6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FCFBF-007B-51C4-42F7-4D2DF37B7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949F8-6FD9-44DA-AC0F-02C362E3E689}" type="datetimeFigureOut">
              <a:rPr lang="en-US" smtClean="0"/>
              <a:t>4/11/2023</a:t>
            </a:fld>
            <a:endParaRPr lang="en-US"/>
          </a:p>
        </p:txBody>
      </p:sp>
      <p:sp>
        <p:nvSpPr>
          <p:cNvPr id="5" name="Footer Placeholder 4">
            <a:extLst>
              <a:ext uri="{FF2B5EF4-FFF2-40B4-BE49-F238E27FC236}">
                <a16:creationId xmlns:a16="http://schemas.microsoft.com/office/drawing/2014/main" id="{E193AB9F-E189-AA25-7439-000A5B2C8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2F025E-60B2-EB07-79F7-8B4E18CE7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575A6-5442-42BC-ADD8-39000FE40E5D}" type="slidenum">
              <a:rPr lang="en-US" smtClean="0"/>
              <a:t>‹#›</a:t>
            </a:fld>
            <a:endParaRPr lang="en-US"/>
          </a:p>
        </p:txBody>
      </p:sp>
    </p:spTree>
    <p:extLst>
      <p:ext uri="{BB962C8B-B14F-4D97-AF65-F5344CB8AC3E}">
        <p14:creationId xmlns:p14="http://schemas.microsoft.com/office/powerpoint/2010/main" val="2506204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image/450066/premium-illustration-image-obesity-motivation-appetite" TargetMode="External"/><Relationship Id="rId2" Type="http://schemas.openxmlformats.org/officeDocument/2006/relationships/image" Target="../media/image1.1"/><Relationship Id="rId1" Type="http://schemas.openxmlformats.org/officeDocument/2006/relationships/slideLayout" Target="../slideLayouts/slideLayout1.xml"/><Relationship Id="rId5" Type="http://schemas.openxmlformats.org/officeDocument/2006/relationships/hyperlink" Target="https://www.rawpixel.com/image/450066/premium-illustration-image-obesity-appetite-apple" TargetMode="External"/><Relationship Id="rId4" Type="http://schemas.openxmlformats.org/officeDocument/2006/relationships/image" Target="../media/image2.1"/></Relationships>
</file>

<file path=ppt/slides/_rels/slide2.xml.rels><?xml version="1.0" encoding="UTF-8" standalone="yes"?>
<Relationships xmlns="http://schemas.openxmlformats.org/package/2006/relationships"><Relationship Id="rId3" Type="http://schemas.openxmlformats.org/officeDocument/2006/relationships/hyperlink" Target="https://www.wired.it/play/televisione/2018/08/10/insatiable-recension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owarrenton.com/?q=node/3235"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news.uct.ac.za/article/-2017-05-31-more-children-than-ever-overweight-and-obese"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shootingparrots.co.uk/2016/03/01/too-much-too-much-tv/" TargetMode="External"/><Relationship Id="rId7" Type="http://schemas.openxmlformats.org/officeDocument/2006/relationships/hyperlink" Target="https://openclipart.org/detail/170683/weather-icon---windy"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learn.e-limu.org/topic/view/?c=213"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vcbay.news/2020/10/17/top-10-foodtech-startups-of-europe/" TargetMode="External"/><Relationship Id="rId7" Type="http://schemas.openxmlformats.org/officeDocument/2006/relationships/hyperlink" Target="https://www.beirutista.co/2017/10/bitfood-streamlined-on-demand-food.html"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techboomers.com/best-food-delivery-apps-ios-android"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profissaocostura.com.br/13-situacoes-que-podem-causar-o-bloqueio-criativo/" TargetMode="External"/><Relationship Id="rId7"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hyperlink" Target="http://wedonteatanythingwithaface.blogspot.com/2013/01/walkers-to-add-real-meat-flavourings-to.html" TargetMode="External"/><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hyperlink" Target="http://flickr.com/photos/lovati/483709952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rawpixel.com/search/eat%20out" TargetMode="External"/><Relationship Id="rId13" Type="http://schemas.openxmlformats.org/officeDocument/2006/relationships/hyperlink" Target="https://www.pngall.com/versus-png" TargetMode="External"/><Relationship Id="rId18" Type="http://schemas.openxmlformats.org/officeDocument/2006/relationships/image" Target="../media/image23.jpg"/><Relationship Id="rId3" Type="http://schemas.openxmlformats.org/officeDocument/2006/relationships/hyperlink" Target="http://thefluffyshrimp.deviantart.com/art/American-Obesity-Icon-141401229" TargetMode="External"/><Relationship Id="rId21" Type="http://schemas.openxmlformats.org/officeDocument/2006/relationships/hyperlink" Target="https://www.dailyclipart.net/clipart/hockey-player-clip-art/" TargetMode="External"/><Relationship Id="rId7" Type="http://schemas.openxmlformats.org/officeDocument/2006/relationships/image" Target="../media/image18.1"/><Relationship Id="rId12" Type="http://schemas.microsoft.com/office/2007/relationships/hdphoto" Target="../media/hdphoto3.wdp"/><Relationship Id="rId17" Type="http://schemas.openxmlformats.org/officeDocument/2006/relationships/hyperlink" Target="http://www.dailyclipart.net/clipart/soccer-player-clip-art/" TargetMode="External"/><Relationship Id="rId2" Type="http://schemas.openxmlformats.org/officeDocument/2006/relationships/image" Target="../media/image15.jpg"/><Relationship Id="rId16" Type="http://schemas.openxmlformats.org/officeDocument/2006/relationships/image" Target="../media/image22.jpg"/><Relationship Id="rId20"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0.png"/><Relationship Id="rId5" Type="http://schemas.openxmlformats.org/officeDocument/2006/relationships/hyperlink" Target="http://scaniaz.blogspot.com/2016/02/65-satirical-illustrations-show-our.html" TargetMode="External"/><Relationship Id="rId15" Type="http://schemas.openxmlformats.org/officeDocument/2006/relationships/hyperlink" Target="https://www.doctorsinitaly.com/b/health-insurance-students-italy/" TargetMode="External"/><Relationship Id="rId23" Type="http://schemas.openxmlformats.org/officeDocument/2006/relationships/hyperlink" Target="https://www.dailyclipart.net/clipart/baseball-clip-art-2/" TargetMode="External"/><Relationship Id="rId10" Type="http://schemas.openxmlformats.org/officeDocument/2006/relationships/hyperlink" Target="https://www.flickr.com/photos/saulalbert/34991210106" TargetMode="External"/><Relationship Id="rId19" Type="http://schemas.openxmlformats.org/officeDocument/2006/relationships/hyperlink" Target="https://www.dailyclipart.net/clipart/boy-doing-homework-clip-art/" TargetMode="External"/><Relationship Id="rId4" Type="http://schemas.openxmlformats.org/officeDocument/2006/relationships/image" Target="../media/image16.jpg"/><Relationship Id="rId9" Type="http://schemas.openxmlformats.org/officeDocument/2006/relationships/image" Target="../media/image19.jpg"/><Relationship Id="rId14" Type="http://schemas.openxmlformats.org/officeDocument/2006/relationships/image" Target="../media/image21.jpg"/><Relationship Id="rId22"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2102-AC0D-04EB-36BB-9CDB89C19F9F}"/>
              </a:ext>
            </a:extLst>
          </p:cNvPr>
          <p:cNvSpPr>
            <a:spLocks noGrp="1"/>
          </p:cNvSpPr>
          <p:nvPr>
            <p:ph type="ctrTitle"/>
          </p:nvPr>
        </p:nvSpPr>
        <p:spPr>
          <a:xfrm>
            <a:off x="1645299" y="954411"/>
            <a:ext cx="9144000" cy="2387600"/>
          </a:xfrm>
        </p:spPr>
        <p:txBody>
          <a:bodyPr/>
          <a:lstStyle/>
          <a:p>
            <a:r>
              <a:rPr lang="ar-SA" dirty="0"/>
              <a:t>العالم يشعر بالثقل</a:t>
            </a:r>
            <a:r>
              <a:rPr lang="en-US" dirty="0"/>
              <a:t> </a:t>
            </a:r>
          </a:p>
        </p:txBody>
      </p:sp>
      <p:sp>
        <p:nvSpPr>
          <p:cNvPr id="3" name="Subtitle 2">
            <a:extLst>
              <a:ext uri="{FF2B5EF4-FFF2-40B4-BE49-F238E27FC236}">
                <a16:creationId xmlns:a16="http://schemas.microsoft.com/office/drawing/2014/main" id="{FE4CE4F7-D34F-DB56-ECBF-173D4FF44A05}"/>
              </a:ext>
            </a:extLst>
          </p:cNvPr>
          <p:cNvSpPr>
            <a:spLocks noGrp="1"/>
          </p:cNvSpPr>
          <p:nvPr>
            <p:ph type="subTitle" idx="1"/>
          </p:nvPr>
        </p:nvSpPr>
        <p:spPr>
          <a:xfrm>
            <a:off x="1645299" y="3342011"/>
            <a:ext cx="9144000" cy="1655762"/>
          </a:xfrm>
        </p:spPr>
        <p:txBody>
          <a:bodyPr/>
          <a:lstStyle/>
          <a:p>
            <a:r>
              <a:rPr lang="ar-SA" dirty="0"/>
              <a:t>كيف غيّرت التكنولوجيا السمنة في المجتمع</a:t>
            </a:r>
            <a:endParaRPr lang="en-US" dirty="0"/>
          </a:p>
        </p:txBody>
      </p:sp>
      <p:pic>
        <p:nvPicPr>
          <p:cNvPr id="8" name="Picture 7">
            <a:extLst>
              <a:ext uri="{FF2B5EF4-FFF2-40B4-BE49-F238E27FC236}">
                <a16:creationId xmlns:a16="http://schemas.microsoft.com/office/drawing/2014/main" id="{4423263D-C8C0-086E-2519-01EADA7C98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636" y="3429000"/>
            <a:ext cx="3990287" cy="3371379"/>
          </a:xfrm>
          <a:prstGeom prst="rect">
            <a:avLst/>
          </a:prstGeom>
        </p:spPr>
      </p:pic>
      <p:pic>
        <p:nvPicPr>
          <p:cNvPr id="13" name="Picture 12">
            <a:extLst>
              <a:ext uri="{FF2B5EF4-FFF2-40B4-BE49-F238E27FC236}">
                <a16:creationId xmlns:a16="http://schemas.microsoft.com/office/drawing/2014/main" id="{1B10E359-2B15-0611-AF9B-08CACEF2B5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18835" y="4063485"/>
            <a:ext cx="2773165" cy="2773165"/>
          </a:xfrm>
          <a:prstGeom prst="rect">
            <a:avLst/>
          </a:prstGeom>
        </p:spPr>
      </p:pic>
    </p:spTree>
    <p:extLst>
      <p:ext uri="{BB962C8B-B14F-4D97-AF65-F5344CB8AC3E}">
        <p14:creationId xmlns:p14="http://schemas.microsoft.com/office/powerpoint/2010/main" val="183271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5D97-31EB-3962-1699-E39372933E65}"/>
              </a:ext>
            </a:extLst>
          </p:cNvPr>
          <p:cNvSpPr>
            <a:spLocks noGrp="1"/>
          </p:cNvSpPr>
          <p:nvPr>
            <p:ph type="title"/>
          </p:nvPr>
        </p:nvSpPr>
        <p:spPr>
          <a:xfrm>
            <a:off x="1575318" y="-288018"/>
            <a:ext cx="10515600" cy="1325563"/>
          </a:xfrm>
        </p:spPr>
        <p:txBody>
          <a:bodyPr>
            <a:normAutofit/>
          </a:bodyPr>
          <a:lstStyle/>
          <a:p>
            <a:pPr algn="r"/>
            <a:r>
              <a:rPr lang="ar-SA" sz="3600" dirty="0"/>
              <a:t>كيف يتأثر الأشخاص الذين يعانون من السمنة في المجتمع</a:t>
            </a:r>
            <a:endParaRPr lang="en-US" sz="3600" dirty="0"/>
          </a:p>
        </p:txBody>
      </p:sp>
      <p:sp>
        <p:nvSpPr>
          <p:cNvPr id="3" name="Content Placeholder 2">
            <a:extLst>
              <a:ext uri="{FF2B5EF4-FFF2-40B4-BE49-F238E27FC236}">
                <a16:creationId xmlns:a16="http://schemas.microsoft.com/office/drawing/2014/main" id="{4BE3E38A-67FB-B913-F4B9-858FF47EE867}"/>
              </a:ext>
            </a:extLst>
          </p:cNvPr>
          <p:cNvSpPr>
            <a:spLocks noGrp="1"/>
          </p:cNvSpPr>
          <p:nvPr>
            <p:ph idx="1"/>
          </p:nvPr>
        </p:nvSpPr>
        <p:spPr>
          <a:xfrm>
            <a:off x="1575318" y="901895"/>
            <a:ext cx="10515600" cy="4351338"/>
          </a:xfrm>
        </p:spPr>
        <p:txBody>
          <a:bodyPr/>
          <a:lstStyle/>
          <a:p>
            <a:pPr marL="0" indent="0" algn="r">
              <a:buNone/>
            </a:pPr>
            <a:r>
              <a:rPr lang="ar-SA" dirty="0">
                <a:latin typeface="Broadway" panose="04040905080B02020502" pitchFamily="82" charset="0"/>
              </a:rPr>
              <a:t>السمنة مشكلة عالمية متنامية تؤثر على الملايين من الناس. ويمكن أن يكون لها مجموعة متنوعة من الآثار السلبية على الصحة البدنية. ومع ذلك ، من المهم أيضًا ملاحظة أن السمنة يمكن أن يكون لها تأثير سلبي على الصحة العقلية والمجتمع ككل. ستنظر هذه المقالة في كيفية تأثير السمنة على الصحة العقلية والمجتمع.</a:t>
            </a:r>
          </a:p>
          <a:p>
            <a:pPr marL="0" indent="0" algn="r">
              <a:buNone/>
            </a:pPr>
            <a:r>
              <a:rPr lang="ar-SA" dirty="0">
                <a:latin typeface="Broadway" panose="04040905080B02020502" pitchFamily="82" charset="0"/>
              </a:rPr>
              <a:t>ترتبط السمنة بزيادة خطر الإصابة بمجموعة متنوعة من حالات الصحة العقلية مثل الاكتئاب والقلق وتدني احترام الذات. من المرجح أن يواجه الأشخاص الذين يعانون من السمنة الإقصاء العام والتمييز والتنمر</a:t>
            </a:r>
            <a:endParaRPr lang="en-US" dirty="0">
              <a:latin typeface="Broadway" panose="04040905080B02020502" pitchFamily="82" charset="0"/>
            </a:endParaRPr>
          </a:p>
        </p:txBody>
      </p:sp>
      <p:pic>
        <p:nvPicPr>
          <p:cNvPr id="10" name="Picture 9">
            <a:extLst>
              <a:ext uri="{FF2B5EF4-FFF2-40B4-BE49-F238E27FC236}">
                <a16:creationId xmlns:a16="http://schemas.microsoft.com/office/drawing/2014/main" id="{AF0321F0-51B8-71E1-5F8F-403462F40C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928" y="3592286"/>
            <a:ext cx="4991876" cy="3034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125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A976B-2047-CDD2-9ADA-9E7E8686F075}"/>
              </a:ext>
            </a:extLst>
          </p:cNvPr>
          <p:cNvSpPr>
            <a:spLocks noGrp="1"/>
          </p:cNvSpPr>
          <p:nvPr>
            <p:ph idx="1"/>
          </p:nvPr>
        </p:nvSpPr>
        <p:spPr>
          <a:xfrm>
            <a:off x="1528666" y="276743"/>
            <a:ext cx="10515600" cy="4351338"/>
          </a:xfrm>
        </p:spPr>
        <p:txBody>
          <a:bodyPr/>
          <a:lstStyle/>
          <a:p>
            <a:pPr marL="0" indent="0" algn="r">
              <a:buNone/>
            </a:pPr>
            <a:r>
              <a:rPr lang="ar-SA" dirty="0"/>
              <a:t>أحدثت التكنولوجيا العديد من التغييرات الإيجابية في المجتمع ، من زيادة الاتصال والوصول إلى المعلومات إلى تحسين الرعاية الصحية والتعليم. ومع ذلك ، لعبت التكنولوجيا أيضًا دورًا في تفاقم وباء السمنة في المجتمع. فيما يلي بعض الطرق التي ساهمت بها التكنولوجيا في زيادة معدلات السمنة:</a:t>
            </a:r>
            <a:endParaRPr lang="en-US" dirty="0"/>
          </a:p>
          <a:p>
            <a:pPr marL="0" indent="0" algn="r">
              <a:buNone/>
            </a:pPr>
            <a:r>
              <a:rPr lang="ar-SA" dirty="0"/>
              <a:t>أسلوب الحياة غير المستقر: جعلت التكنولوجيا حياتنا أكثر راحة ، لكنها جعلتنا أيضًا أكثر استقرارًا. مع ظهور الأجهزة الرقمية ، يقضي الأشخاص وقتًا أطول في الجلوس ووقتًا أقل في النشاط البدني. على سبيل المثال ، بدلاً من المشي أو ركوب الدراجات إلى العمل ، يقود الناس أو يستقلون وسائل النقل العام. بدلاً من اللعب في الخارج ، يقضي الأطفال وقتًا أطول في الداخل في لعب ألعاب الفيديو أو مشاهدة التلفزيون.</a:t>
            </a:r>
          </a:p>
          <a:p>
            <a:pPr marL="0" indent="0" algn="r">
              <a:buNone/>
            </a:pPr>
            <a:endParaRPr lang="en-US" dirty="0"/>
          </a:p>
        </p:txBody>
      </p:sp>
      <p:pic>
        <p:nvPicPr>
          <p:cNvPr id="12" name="Picture 11">
            <a:extLst>
              <a:ext uri="{FF2B5EF4-FFF2-40B4-BE49-F238E27FC236}">
                <a16:creationId xmlns:a16="http://schemas.microsoft.com/office/drawing/2014/main" id="{DE1799B6-8FC1-AE29-CA41-7CDF76B22A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734" y="1111988"/>
            <a:ext cx="1664294" cy="2130245"/>
          </a:xfrm>
          <a:prstGeom prst="rect">
            <a:avLst/>
          </a:prstGeom>
        </p:spPr>
      </p:pic>
      <p:pic>
        <p:nvPicPr>
          <p:cNvPr id="13" name="Content Placeholder 3">
            <a:extLst>
              <a:ext uri="{FF2B5EF4-FFF2-40B4-BE49-F238E27FC236}">
                <a16:creationId xmlns:a16="http://schemas.microsoft.com/office/drawing/2014/main" id="{03AAE4D2-43CC-10F4-BCEC-6B7D25AC333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8321" y="4077477"/>
            <a:ext cx="4086808" cy="2594444"/>
          </a:xfrm>
          <a:prstGeom prst="rect">
            <a:avLst/>
          </a:prstGeom>
        </p:spPr>
      </p:pic>
    </p:spTree>
    <p:extLst>
      <p:ext uri="{BB962C8B-B14F-4D97-AF65-F5344CB8AC3E}">
        <p14:creationId xmlns:p14="http://schemas.microsoft.com/office/powerpoint/2010/main" val="250801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F3EF2F4-8AF0-02D9-4A28-A28C9261EC76}"/>
              </a:ext>
            </a:extLst>
          </p:cNvPr>
          <p:cNvSpPr>
            <a:spLocks noGrp="1"/>
          </p:cNvSpPr>
          <p:nvPr>
            <p:ph idx="1"/>
          </p:nvPr>
        </p:nvSpPr>
        <p:spPr>
          <a:xfrm>
            <a:off x="1342054" y="519339"/>
            <a:ext cx="10515600" cy="4351338"/>
          </a:xfrm>
        </p:spPr>
        <p:txBody>
          <a:bodyPr>
            <a:normAutofit/>
          </a:bodyPr>
          <a:lstStyle/>
          <a:p>
            <a:pPr marL="0" indent="0" algn="r">
              <a:buNone/>
            </a:pPr>
            <a:r>
              <a:rPr lang="ar-SA" dirty="0"/>
              <a:t>زيادة وقت الشاشة: يقضي الشخص العادي الآن وقتًا أطول من أي وقت مضى قبل التحديق في الشاشات ، سواء كان جهاز كمبيوتر أو هاتفًا أو تلفزيونًا. يمكن أن يؤدي هذا الوقت المتزايد أمام الشاشات إلى انخفاض في النشاط البدني وقلة النوم والإفراط في تناول الطعام. أظهرت الأبحاث أن الأطفال الذين يقضون وقتًا أطول في مشاهدة التلفزيون أو استخدام الأجهزة الإلكترونية هم أكثر عرضة لزيادة الوزن أو السمنة.</a:t>
            </a:r>
            <a:endParaRPr lang="en-US" dirty="0"/>
          </a:p>
        </p:txBody>
      </p:sp>
      <p:pic>
        <p:nvPicPr>
          <p:cNvPr id="10" name="Picture 9">
            <a:extLst>
              <a:ext uri="{FF2B5EF4-FFF2-40B4-BE49-F238E27FC236}">
                <a16:creationId xmlns:a16="http://schemas.microsoft.com/office/drawing/2014/main" id="{9DE8A118-B3C3-7256-412E-D192AA5A45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7065" y="3120057"/>
            <a:ext cx="6700935" cy="3501239"/>
          </a:xfrm>
          <a:prstGeom prst="rect">
            <a:avLst/>
          </a:prstGeom>
        </p:spPr>
      </p:pic>
      <p:pic>
        <p:nvPicPr>
          <p:cNvPr id="13" name="Picture 12">
            <a:extLst>
              <a:ext uri="{FF2B5EF4-FFF2-40B4-BE49-F238E27FC236}">
                <a16:creationId xmlns:a16="http://schemas.microsoft.com/office/drawing/2014/main" id="{AD405CF7-E248-64E2-C8F5-F2345E9E53A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55" t="1934" r="2386" b="3690"/>
          <a:stretch/>
        </p:blipFill>
        <p:spPr>
          <a:xfrm>
            <a:off x="7694354" y="4233130"/>
            <a:ext cx="2547548" cy="2624870"/>
          </a:xfrm>
          <a:prstGeom prst="rect">
            <a:avLst/>
          </a:prstGeom>
        </p:spPr>
      </p:pic>
      <p:pic>
        <p:nvPicPr>
          <p:cNvPr id="19" name="Picture 18">
            <a:extLst>
              <a:ext uri="{FF2B5EF4-FFF2-40B4-BE49-F238E27FC236}">
                <a16:creationId xmlns:a16="http://schemas.microsoft.com/office/drawing/2014/main" id="{9B8E17E4-B464-FA9A-96A1-7854CCD4214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26739" y="4422039"/>
            <a:ext cx="2365261" cy="2365261"/>
          </a:xfrm>
          <a:prstGeom prst="rect">
            <a:avLst/>
          </a:prstGeom>
        </p:spPr>
      </p:pic>
    </p:spTree>
    <p:extLst>
      <p:ext uri="{BB962C8B-B14F-4D97-AF65-F5344CB8AC3E}">
        <p14:creationId xmlns:p14="http://schemas.microsoft.com/office/powerpoint/2010/main" val="323618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F10D0-09A9-24E4-5F5F-BE313A0985A2}"/>
              </a:ext>
            </a:extLst>
          </p:cNvPr>
          <p:cNvSpPr>
            <a:spLocks noGrp="1"/>
          </p:cNvSpPr>
          <p:nvPr>
            <p:ph idx="1"/>
          </p:nvPr>
        </p:nvSpPr>
        <p:spPr>
          <a:xfrm>
            <a:off x="1314062" y="723685"/>
            <a:ext cx="10515600" cy="4351338"/>
          </a:xfrm>
        </p:spPr>
        <p:txBody>
          <a:bodyPr/>
          <a:lstStyle/>
          <a:p>
            <a:pPr marL="0" indent="0" algn="r">
              <a:buNone/>
            </a:pPr>
            <a:r>
              <a:rPr lang="ar-SA" dirty="0"/>
              <a:t>خيارات الأطعمة غير الصحية: سهلت التكنولوجيا الوصول إلى خيارات الأطعمة غير الصحية واستهلاكها. تطبيقات توصيل الطعام ، وسلاسل الوجبات السريعة ذات النوافذ ، وآلات البيع هي مجرد أمثلة قليلة على كيف سهلت التكنولوجيا الوصول إلى الأطعمة عالية السعرات ومنخفضة المغذيات. بالإضافة إلى ذلك ، سهلت وسائل التواصل الاجتماعي والإعلان عبر الإنترنت على شركات الوجبات السريعة استهداف المستهلكين برسائل وإعلانات مقنعة.</a:t>
            </a:r>
            <a:endParaRPr lang="en-US" dirty="0"/>
          </a:p>
        </p:txBody>
      </p:sp>
      <p:pic>
        <p:nvPicPr>
          <p:cNvPr id="7" name="Picture 6">
            <a:extLst>
              <a:ext uri="{FF2B5EF4-FFF2-40B4-BE49-F238E27FC236}">
                <a16:creationId xmlns:a16="http://schemas.microsoft.com/office/drawing/2014/main" id="{5188A00E-8EEB-6948-DF76-85D773048D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3247838" y="3920449"/>
            <a:ext cx="3460871" cy="2596667"/>
          </a:xfrm>
          <a:prstGeom prst="rect">
            <a:avLst/>
          </a:prstGeom>
        </p:spPr>
      </p:pic>
      <p:pic>
        <p:nvPicPr>
          <p:cNvPr id="10" name="Picture 9">
            <a:extLst>
              <a:ext uri="{FF2B5EF4-FFF2-40B4-BE49-F238E27FC236}">
                <a16:creationId xmlns:a16="http://schemas.microsoft.com/office/drawing/2014/main" id="{09B43D51-31EB-71CF-3E28-66FC535DDFE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7161843" y="3429000"/>
            <a:ext cx="4755715" cy="2972324"/>
          </a:xfrm>
          <a:prstGeom prst="rect">
            <a:avLst/>
          </a:prstGeom>
        </p:spPr>
      </p:pic>
      <p:pic>
        <p:nvPicPr>
          <p:cNvPr id="13" name="Picture 12">
            <a:extLst>
              <a:ext uri="{FF2B5EF4-FFF2-40B4-BE49-F238E27FC236}">
                <a16:creationId xmlns:a16="http://schemas.microsoft.com/office/drawing/2014/main" id="{0296787E-BE59-E4DD-091B-A26CD01B00E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274442" y="3363887"/>
            <a:ext cx="2664700" cy="3153229"/>
          </a:xfrm>
          <a:prstGeom prst="rect">
            <a:avLst/>
          </a:prstGeom>
        </p:spPr>
      </p:pic>
      <p:sp>
        <p:nvSpPr>
          <p:cNvPr id="15" name="Arrow: Bent-Up 14">
            <a:extLst>
              <a:ext uri="{FF2B5EF4-FFF2-40B4-BE49-F238E27FC236}">
                <a16:creationId xmlns:a16="http://schemas.microsoft.com/office/drawing/2014/main" id="{FD6D3349-98E3-8DC9-A6CE-3360EA881AB9}"/>
              </a:ext>
            </a:extLst>
          </p:cNvPr>
          <p:cNvSpPr/>
          <p:nvPr/>
        </p:nvSpPr>
        <p:spPr>
          <a:xfrm rot="16200000">
            <a:off x="3132548" y="3328118"/>
            <a:ext cx="373224" cy="1319203"/>
          </a:xfrm>
          <a:prstGeom prst="bentUp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46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35F93-9418-2F0C-2A76-46F73E6A4562}"/>
              </a:ext>
            </a:extLst>
          </p:cNvPr>
          <p:cNvSpPr>
            <a:spLocks noGrp="1"/>
          </p:cNvSpPr>
          <p:nvPr>
            <p:ph idx="1"/>
          </p:nvPr>
        </p:nvSpPr>
        <p:spPr>
          <a:xfrm>
            <a:off x="1472682" y="239421"/>
            <a:ext cx="10515600" cy="4351338"/>
          </a:xfrm>
        </p:spPr>
        <p:txBody>
          <a:bodyPr/>
          <a:lstStyle/>
          <a:p>
            <a:pPr marL="0" indent="0" algn="r">
              <a:buNone/>
            </a:pPr>
            <a:r>
              <a:rPr lang="ar-SA" dirty="0"/>
              <a:t>انخفاض التفاعل الاجتماعي: مع ظهور وسائل التواصل الاجتماعي والتواصل عبر الإنترنت ، يقضي الناس وقتًا أقل في التفاعل وجهًا لوجه مع الآخرين. يمكن أن يؤدي ذلك إلى الشعور بالوحدة والاكتئاب ، مما قد يساهم في الإفراط في تناول الطعام وزيادة الوزن.</a:t>
            </a:r>
            <a:endParaRPr lang="en-US" dirty="0"/>
          </a:p>
        </p:txBody>
      </p:sp>
      <p:pic>
        <p:nvPicPr>
          <p:cNvPr id="9" name="Picture 8">
            <a:extLst>
              <a:ext uri="{FF2B5EF4-FFF2-40B4-BE49-F238E27FC236}">
                <a16:creationId xmlns:a16="http://schemas.microsoft.com/office/drawing/2014/main" id="{44AB3168-3315-5D2B-16FF-4C97AA5D14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0427" y="2080727"/>
            <a:ext cx="6542218" cy="4423537"/>
          </a:xfrm>
          <a:prstGeom prst="rect">
            <a:avLst/>
          </a:prstGeom>
        </p:spPr>
      </p:pic>
      <p:pic>
        <p:nvPicPr>
          <p:cNvPr id="12" name="Picture 11">
            <a:extLst>
              <a:ext uri="{FF2B5EF4-FFF2-40B4-BE49-F238E27FC236}">
                <a16:creationId xmlns:a16="http://schemas.microsoft.com/office/drawing/2014/main" id="{AA28592E-2D1C-033B-E25F-231384AC9E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513" b="94975" l="5782" r="96599">
                        <a14:foregroundMark x1="86735" y1="64824" x2="96599" y2="71859"/>
                        <a14:foregroundMark x1="40136" y1="14070" x2="44218" y2="3015"/>
                        <a14:foregroundMark x1="31293" y1="30653" x2="6122" y2="32161"/>
                        <a14:foregroundMark x1="43537" y1="68342" x2="37755" y2="949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flipV="1">
            <a:off x="4321686" y="4151395"/>
            <a:ext cx="1142028" cy="773005"/>
          </a:xfrm>
          <a:prstGeom prst="rect">
            <a:avLst/>
          </a:prstGeom>
        </p:spPr>
      </p:pic>
      <p:pic>
        <p:nvPicPr>
          <p:cNvPr id="18" name="Picture 17">
            <a:extLst>
              <a:ext uri="{FF2B5EF4-FFF2-40B4-BE49-F238E27FC236}">
                <a16:creationId xmlns:a16="http://schemas.microsoft.com/office/drawing/2014/main" id="{096B5D29-8D2F-A733-7E04-CCB746749374}"/>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backgroundRemoval t="555" b="94455" l="10000" r="92364">
                        <a14:foregroundMark x1="70182" y1="21811" x2="54364" y2="63956"/>
                        <a14:foregroundMark x1="56364" y1="51386" x2="32909" y2="22736"/>
                        <a14:foregroundMark x1="73455" y1="739" x2="23273" y2="16266"/>
                        <a14:foregroundMark x1="20000" y1="16636" x2="21636" y2="90758"/>
                        <a14:foregroundMark x1="21091" y1="85028" x2="41455" y2="94270"/>
                        <a14:foregroundMark x1="40727" y1="94455" x2="82182" y2="79852"/>
                        <a14:foregroundMark x1="84182" y1="77079" x2="85091" y2="10166"/>
                        <a14:foregroundMark x1="83091" y1="7024" x2="72000" y2="2588"/>
                        <a14:foregroundMark x1="72000" y1="9242" x2="62182" y2="68762"/>
                        <a14:foregroundMark x1="76909" y1="17745" x2="68364" y2="72274"/>
                        <a14:foregroundMark x1="78364" y1="81885" x2="37273" y2="56007"/>
                        <a14:foregroundMark x1="73273" y1="58595" x2="80909" y2="76710"/>
                        <a14:foregroundMark x1="80182" y1="39556" x2="80727" y2="30499"/>
                        <a14:foregroundMark x1="66909" y1="14787" x2="23091" y2="22921"/>
                        <a14:foregroundMark x1="47636" y1="8688" x2="84545" y2="20887"/>
                        <a14:foregroundMark x1="69091" y1="5360" x2="56364" y2="7579"/>
                        <a14:foregroundMark x1="61091" y1="21072" x2="47818" y2="48244"/>
                        <a14:foregroundMark x1="42909" y1="24769" x2="76545" y2="29205"/>
                        <a14:foregroundMark x1="32909" y1="23475" x2="28182" y2="83364"/>
                        <a14:foregroundMark x1="41818" y1="81885" x2="71636" y2="66174"/>
                        <a14:foregroundMark x1="52727" y1="84843" x2="40000" y2="58226"/>
                        <a14:foregroundMark x1="40909" y1="73752" x2="47091" y2="40850"/>
                        <a14:foregroundMark x1="15455" y1="85767" x2="14727" y2="94085"/>
                        <a14:foregroundMark x1="84545" y1="79482" x2="92364" y2="77079"/>
                      </a14:backgroundRemoval>
                    </a14:imgEffect>
                    <a14:imgEffect>
                      <a14:brightnessContrast bright="4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0457278" flipV="1">
            <a:off x="5517479" y="2404530"/>
            <a:ext cx="1157043" cy="1138110"/>
          </a:xfrm>
          <a:prstGeom prst="rect">
            <a:avLst/>
          </a:prstGeom>
        </p:spPr>
      </p:pic>
    </p:spTree>
    <p:extLst>
      <p:ext uri="{BB962C8B-B14F-4D97-AF65-F5344CB8AC3E}">
        <p14:creationId xmlns:p14="http://schemas.microsoft.com/office/powerpoint/2010/main" val="329086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869E-0AE4-0F41-FD55-851DC0D56AC5}"/>
              </a:ext>
            </a:extLst>
          </p:cNvPr>
          <p:cNvSpPr>
            <a:spLocks noGrp="1"/>
          </p:cNvSpPr>
          <p:nvPr>
            <p:ph type="title"/>
          </p:nvPr>
        </p:nvSpPr>
        <p:spPr>
          <a:xfrm>
            <a:off x="1052804" y="227900"/>
            <a:ext cx="10515600" cy="1325563"/>
          </a:xfrm>
          <a:solidFill>
            <a:schemeClr val="accent1">
              <a:lumMod val="60000"/>
              <a:lumOff val="40000"/>
            </a:schemeClr>
          </a:solidFill>
        </p:spPr>
        <p:txBody>
          <a:bodyPr/>
          <a:lstStyle/>
          <a:p>
            <a:pPr algn="ctr"/>
            <a:r>
              <a:rPr lang="ar-SA" b="1" dirty="0"/>
              <a:t>شكرا على استماعكم</a:t>
            </a:r>
            <a:endParaRPr lang="en-US" b="1" dirty="0"/>
          </a:p>
        </p:txBody>
      </p:sp>
      <p:pic>
        <p:nvPicPr>
          <p:cNvPr id="19" name="Picture 18">
            <a:extLst>
              <a:ext uri="{FF2B5EF4-FFF2-40B4-BE49-F238E27FC236}">
                <a16:creationId xmlns:a16="http://schemas.microsoft.com/office/drawing/2014/main" id="{D90A8749-0297-3BA2-B21C-C3113F50B3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0402" y="4054744"/>
            <a:ext cx="3273757" cy="2575355"/>
          </a:xfrm>
          <a:prstGeom prst="rect">
            <a:avLst/>
          </a:prstGeom>
        </p:spPr>
      </p:pic>
      <p:pic>
        <p:nvPicPr>
          <p:cNvPr id="13" name="Picture 12">
            <a:extLst>
              <a:ext uri="{FF2B5EF4-FFF2-40B4-BE49-F238E27FC236}">
                <a16:creationId xmlns:a16="http://schemas.microsoft.com/office/drawing/2014/main" id="{EE2CA21E-A3EC-A2F9-C9CA-96B81928FFE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227901"/>
            <a:ext cx="4115983" cy="3277960"/>
          </a:xfrm>
          <a:prstGeom prst="rect">
            <a:avLst/>
          </a:prstGeom>
        </p:spPr>
      </p:pic>
      <p:pic>
        <p:nvPicPr>
          <p:cNvPr id="16" name="Picture 15">
            <a:extLst>
              <a:ext uri="{FF2B5EF4-FFF2-40B4-BE49-F238E27FC236}">
                <a16:creationId xmlns:a16="http://schemas.microsoft.com/office/drawing/2014/main" id="{CBC71DEC-7E96-6846-C937-5F0CDD23450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25" y="3237721"/>
            <a:ext cx="3397679" cy="3606087"/>
          </a:xfrm>
          <a:prstGeom prst="rect">
            <a:avLst/>
          </a:prstGeom>
        </p:spPr>
      </p:pic>
      <p:pic>
        <p:nvPicPr>
          <p:cNvPr id="22" name="Picture 21">
            <a:extLst>
              <a:ext uri="{FF2B5EF4-FFF2-40B4-BE49-F238E27FC236}">
                <a16:creationId xmlns:a16="http://schemas.microsoft.com/office/drawing/2014/main" id="{128A55E0-68D8-EE2F-5E13-EB763D9F921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92595" y="3505861"/>
            <a:ext cx="4117862" cy="3294290"/>
          </a:xfrm>
          <a:prstGeom prst="rect">
            <a:avLst/>
          </a:prstGeom>
        </p:spPr>
      </p:pic>
      <p:pic>
        <p:nvPicPr>
          <p:cNvPr id="24" name="Picture 23">
            <a:extLst>
              <a:ext uri="{FF2B5EF4-FFF2-40B4-BE49-F238E27FC236}">
                <a16:creationId xmlns:a16="http://schemas.microsoft.com/office/drawing/2014/main" id="{EB443402-13AD-8816-94DF-741A12593B1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57861" y="1331110"/>
            <a:ext cx="2984687" cy="2723633"/>
          </a:xfrm>
          <a:prstGeom prst="rect">
            <a:avLst/>
          </a:prstGeom>
        </p:spPr>
      </p:pic>
      <p:pic>
        <p:nvPicPr>
          <p:cNvPr id="6" name="Content Placeholder 5">
            <a:extLst>
              <a:ext uri="{FF2B5EF4-FFF2-40B4-BE49-F238E27FC236}">
                <a16:creationId xmlns:a16="http://schemas.microsoft.com/office/drawing/2014/main" id="{58BF6A38-9489-DCA2-62A4-F1DC6C0FEF8D}"/>
              </a:ext>
            </a:extLst>
          </p:cNvPr>
          <p:cNvPicPr>
            <a:picLocks noGrp="1" noChangeAspect="1"/>
          </p:cNvPicPr>
          <p:nvPr>
            <p:ph idx="1"/>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548063" y="2022234"/>
            <a:ext cx="3114146" cy="2813532"/>
          </a:xfrm>
        </p:spPr>
      </p:pic>
      <p:pic>
        <p:nvPicPr>
          <p:cNvPr id="27" name="Picture 26">
            <a:extLst>
              <a:ext uri="{FF2B5EF4-FFF2-40B4-BE49-F238E27FC236}">
                <a16:creationId xmlns:a16="http://schemas.microsoft.com/office/drawing/2014/main" id="{5D406B86-B5E9-8F37-0A7A-2E3F1AC3C81F}"/>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8986765" y="0"/>
            <a:ext cx="3201110" cy="3201110"/>
          </a:xfrm>
          <a:prstGeom prst="rect">
            <a:avLst/>
          </a:prstGeom>
        </p:spPr>
      </p:pic>
      <p:pic>
        <p:nvPicPr>
          <p:cNvPr id="30" name="Picture 29">
            <a:extLst>
              <a:ext uri="{FF2B5EF4-FFF2-40B4-BE49-F238E27FC236}">
                <a16:creationId xmlns:a16="http://schemas.microsoft.com/office/drawing/2014/main" id="{23A7A0BD-E5A1-C302-6D9F-DE272A89141D}"/>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0680645" y="2473068"/>
            <a:ext cx="1543244" cy="1978984"/>
          </a:xfrm>
          <a:prstGeom prst="rect">
            <a:avLst/>
          </a:prstGeom>
        </p:spPr>
      </p:pic>
      <p:pic>
        <p:nvPicPr>
          <p:cNvPr id="33" name="Picture 32">
            <a:extLst>
              <a:ext uri="{FF2B5EF4-FFF2-40B4-BE49-F238E27FC236}">
                <a16:creationId xmlns:a16="http://schemas.microsoft.com/office/drawing/2014/main" id="{1150228F-2794-954C-407C-BB9E7D44AAF5}"/>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8631344" y="2324859"/>
            <a:ext cx="2269748" cy="1855854"/>
          </a:xfrm>
          <a:prstGeom prst="rect">
            <a:avLst/>
          </a:prstGeom>
        </p:spPr>
      </p:pic>
      <p:pic>
        <p:nvPicPr>
          <p:cNvPr id="36" name="Picture 35">
            <a:extLst>
              <a:ext uri="{FF2B5EF4-FFF2-40B4-BE49-F238E27FC236}">
                <a16:creationId xmlns:a16="http://schemas.microsoft.com/office/drawing/2014/main" id="{89CCA143-207D-EF5B-BC35-9822656FB43B}"/>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6960406" y="5234773"/>
            <a:ext cx="1864378" cy="1502470"/>
          </a:xfrm>
          <a:prstGeom prst="rect">
            <a:avLst/>
          </a:prstGeom>
        </p:spPr>
      </p:pic>
      <p:pic>
        <p:nvPicPr>
          <p:cNvPr id="39" name="Picture 38">
            <a:extLst>
              <a:ext uri="{FF2B5EF4-FFF2-40B4-BE49-F238E27FC236}">
                <a16:creationId xmlns:a16="http://schemas.microsoft.com/office/drawing/2014/main" id="{C512A8D5-792D-DDC7-AF77-98E1BB14A69F}"/>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8211265" y="1583044"/>
            <a:ext cx="779453" cy="772575"/>
          </a:xfrm>
          <a:prstGeom prst="rect">
            <a:avLst/>
          </a:prstGeom>
        </p:spPr>
      </p:pic>
      <p:sp>
        <p:nvSpPr>
          <p:cNvPr id="41" name="Lightning Bolt 40">
            <a:extLst>
              <a:ext uri="{FF2B5EF4-FFF2-40B4-BE49-F238E27FC236}">
                <a16:creationId xmlns:a16="http://schemas.microsoft.com/office/drawing/2014/main" id="{E753BFAC-2074-AD50-4AB9-21D47850ABE2}"/>
              </a:ext>
            </a:extLst>
          </p:cNvPr>
          <p:cNvSpPr/>
          <p:nvPr/>
        </p:nvSpPr>
        <p:spPr>
          <a:xfrm rot="2107154">
            <a:off x="5911508" y="4054220"/>
            <a:ext cx="391886" cy="3045029"/>
          </a:xfrm>
          <a:prstGeom prst="lightningBolt">
            <a:avLst/>
          </a:prstGeom>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Lightning Bolt 41">
            <a:extLst>
              <a:ext uri="{FF2B5EF4-FFF2-40B4-BE49-F238E27FC236}">
                <a16:creationId xmlns:a16="http://schemas.microsoft.com/office/drawing/2014/main" id="{78CF7253-3056-053F-DB20-B2DFEE8DF0BA}"/>
              </a:ext>
            </a:extLst>
          </p:cNvPr>
          <p:cNvSpPr/>
          <p:nvPr/>
        </p:nvSpPr>
        <p:spPr>
          <a:xfrm rot="2686055">
            <a:off x="8311108" y="-501756"/>
            <a:ext cx="391886" cy="3174145"/>
          </a:xfrm>
          <a:prstGeom prst="lightningBolt">
            <a:avLst/>
          </a:prstGeom>
          <a:ln>
            <a:solidFill>
              <a:schemeClr val="tx1"/>
            </a:solidFill>
          </a:ln>
          <a:effectLst>
            <a:outerShdw blurRad="50800" dist="38100" dir="10800000" algn="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706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15</TotalTime>
  <Words>410</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Broadway</vt:lpstr>
      <vt:lpstr>Calibri</vt:lpstr>
      <vt:lpstr>Calibri Light</vt:lpstr>
      <vt:lpstr>Office Theme</vt:lpstr>
      <vt:lpstr>العالم يشعر بالثقل </vt:lpstr>
      <vt:lpstr>كيف يتأثر الأشخاص الذين يعانون من السمنة في المجتمع</vt:lpstr>
      <vt:lpstr>PowerPoint Presentation</vt:lpstr>
      <vt:lpstr>PowerPoint Presentation</vt:lpstr>
      <vt:lpstr>PowerPoint Presentation</vt:lpstr>
      <vt:lpstr>PowerPoint Presentation</vt:lpstr>
      <vt:lpstr>شكرا على 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العالم يشعر بالثقل </dc:title>
  <dc:creator>User</dc:creator>
  <cp:lastModifiedBy>User</cp:lastModifiedBy>
  <cp:revision>1</cp:revision>
  <dcterms:created xsi:type="dcterms:W3CDTF">2023-04-11T18:34:23Z</dcterms:created>
  <dcterms:modified xsi:type="dcterms:W3CDTF">2023-04-11T18:50:06Z</dcterms:modified>
</cp:coreProperties>
</file>