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08E6-A769-4215-8F97-2A5CC3CAF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AB481-6A39-4AFE-B59B-3CA61E5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58E06-825A-434A-861E-C6324B970162}"/>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CE6B7C05-F4CB-46F3-ABE4-5A710D6D7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CF8D1-B2F1-4E4A-9535-DC0E2BFB961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73639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5466-E3AB-4E8B-81CF-258494ADA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E51B5-577E-474F-A6BE-4540A66F8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B2268-FFB3-44D2-A7B8-A858FFA9EC2D}"/>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84CAEC71-344F-404A-AAA2-280883BEF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65055-3B33-4076-AF2A-AD00582EE52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8896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C1233-FC69-46EA-8CB2-A11D92266E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13FD3-6600-47C1-9D42-843851805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0EC65-8B77-4A12-B188-023C8C04D5A8}"/>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FDBACF8D-ACBC-4939-B121-2DA78CF9D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247B-6F9B-4688-96EC-D7C89BD0FFAA}"/>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19929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5486-0D4D-48C6-9D91-D08B1FC95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3198F-B446-496A-A4DD-DB01AF58F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99F30-3A93-4200-AA11-BD1A55792731}"/>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9B980EA6-1CB8-4A5C-8B9A-382312C69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F45F0-58F2-4F73-AD37-1E8D99DFB8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36858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DDFC-2C31-4E0F-84CF-7FDDF89B9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3BFD7-59F7-44FC-A67A-6AAF1E7B7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E9B26-4448-455C-882D-78EA8E64A49B}"/>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693D34BE-D01D-41E8-9F66-4467DE58F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886A6-5703-45B9-9C18-1F73360F5708}"/>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11416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0992-7202-44F1-88B5-68C793568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A7F59-285A-4F85-B478-7E7F7D639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CDC45A-C228-48D1-8B50-E01EFA95F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E56AEF-AD1C-4615-849F-3A87879D0C42}"/>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6" name="Footer Placeholder 5">
            <a:extLst>
              <a:ext uri="{FF2B5EF4-FFF2-40B4-BE49-F238E27FC236}">
                <a16:creationId xmlns:a16="http://schemas.microsoft.com/office/drawing/2014/main" id="{6E91FF5B-0ED9-417C-8B06-62CF93F25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0866C-96BA-49CE-9C92-361BC2AC2C5C}"/>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84281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90B6-D433-4529-9EE7-9FFD9EE5E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EC3C6-6336-4583-BF75-971143EE3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671B8-D4FE-45EA-B21B-ACCA67324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1B996-3A70-4815-A1EC-7A66BE5FB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3D5B1-4259-4AEA-B2BD-91066FE2A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E8FDB-CA04-4F81-817F-79074C5F983E}"/>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8" name="Footer Placeholder 7">
            <a:extLst>
              <a:ext uri="{FF2B5EF4-FFF2-40B4-BE49-F238E27FC236}">
                <a16:creationId xmlns:a16="http://schemas.microsoft.com/office/drawing/2014/main" id="{8E11187F-9EEC-4E07-98CB-BAAAC3FBA8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7B0179-A058-4886-BB4F-4A51677C1D9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269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DACB-FD76-4043-A864-E98D793BAA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7810F-1D1A-44D8-BF04-30B52B19876C}"/>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4" name="Footer Placeholder 3">
            <a:extLst>
              <a:ext uri="{FF2B5EF4-FFF2-40B4-BE49-F238E27FC236}">
                <a16:creationId xmlns:a16="http://schemas.microsoft.com/office/drawing/2014/main" id="{781A0159-4AFE-468D-AF3E-FD936560F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21872-5718-4698-B4DD-B21E83252F5F}"/>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48863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19350-1C00-4C4B-A31B-085D11D54497}"/>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3" name="Footer Placeholder 2">
            <a:extLst>
              <a:ext uri="{FF2B5EF4-FFF2-40B4-BE49-F238E27FC236}">
                <a16:creationId xmlns:a16="http://schemas.microsoft.com/office/drawing/2014/main" id="{AF9A29CB-2782-4691-82F8-D4D9C90A2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9F62B-ED86-4FBF-BF59-81FB502A850D}"/>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190601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D42A-D613-4C78-AB1C-B7DA23390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4120C-0A97-4013-A4F6-01D4C8D48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08874-6539-4BAF-A6F8-CC563CA17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B4537-CC7B-4189-ADCF-27EF3BF35609}"/>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6" name="Footer Placeholder 5">
            <a:extLst>
              <a:ext uri="{FF2B5EF4-FFF2-40B4-BE49-F238E27FC236}">
                <a16:creationId xmlns:a16="http://schemas.microsoft.com/office/drawing/2014/main" id="{6C07EB67-BC0D-4DD8-9553-47A49BF2E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F0F3-431B-44EC-A710-2BC8E71AF043}"/>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239815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C26C-E0D8-43DE-ABC8-F030CB34F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41BD11-393D-4923-BC2B-CD162BDF3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D387B-ADEE-48D2-93D3-EC2F5EEB3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65B77-657B-4D5D-8C06-3E218A1BC4CB}"/>
              </a:ext>
            </a:extLst>
          </p:cNvPr>
          <p:cNvSpPr>
            <a:spLocks noGrp="1"/>
          </p:cNvSpPr>
          <p:nvPr>
            <p:ph type="dt" sz="half" idx="10"/>
          </p:nvPr>
        </p:nvSpPr>
        <p:spPr/>
        <p:txBody>
          <a:bodyPr/>
          <a:lstStyle/>
          <a:p>
            <a:fld id="{649E9939-36EE-4998-9F9A-3189B7DE45B5}" type="datetimeFigureOut">
              <a:rPr lang="en-US" smtClean="0"/>
              <a:t>4/19/2023</a:t>
            </a:fld>
            <a:endParaRPr lang="en-US"/>
          </a:p>
        </p:txBody>
      </p:sp>
      <p:sp>
        <p:nvSpPr>
          <p:cNvPr id="6" name="Footer Placeholder 5">
            <a:extLst>
              <a:ext uri="{FF2B5EF4-FFF2-40B4-BE49-F238E27FC236}">
                <a16:creationId xmlns:a16="http://schemas.microsoft.com/office/drawing/2014/main" id="{DEB4EAAD-2420-44E6-8871-D504C137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2EE71-CAD7-4B83-8775-94B5E223FB31}"/>
              </a:ext>
            </a:extLst>
          </p:cNvPr>
          <p:cNvSpPr>
            <a:spLocks noGrp="1"/>
          </p:cNvSpPr>
          <p:nvPr>
            <p:ph type="sldNum" sz="quarter" idx="12"/>
          </p:nvPr>
        </p:nvSpPr>
        <p:spPr/>
        <p:txBody>
          <a:bodyPr/>
          <a:lstStyle/>
          <a:p>
            <a:fld id="{495C6C1F-64B2-4444-8F7E-D90FC8C840B3}" type="slidenum">
              <a:rPr lang="en-US" smtClean="0"/>
              <a:t>‹#›</a:t>
            </a:fld>
            <a:endParaRPr lang="en-US"/>
          </a:p>
        </p:txBody>
      </p:sp>
    </p:spTree>
    <p:extLst>
      <p:ext uri="{BB962C8B-B14F-4D97-AF65-F5344CB8AC3E}">
        <p14:creationId xmlns:p14="http://schemas.microsoft.com/office/powerpoint/2010/main" val="7503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6C964-89AB-44ED-BA3A-941B84C59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6E9D9-0704-4C0C-BCF8-68136AB2D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3F78F-AFFE-429E-847E-9D7B7CFC5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E9939-36EE-4998-9F9A-3189B7DE45B5}" type="datetimeFigureOut">
              <a:rPr lang="en-US" smtClean="0"/>
              <a:t>4/19/2023</a:t>
            </a:fld>
            <a:endParaRPr lang="en-US"/>
          </a:p>
        </p:txBody>
      </p:sp>
      <p:sp>
        <p:nvSpPr>
          <p:cNvPr id="5" name="Footer Placeholder 4">
            <a:extLst>
              <a:ext uri="{FF2B5EF4-FFF2-40B4-BE49-F238E27FC236}">
                <a16:creationId xmlns:a16="http://schemas.microsoft.com/office/drawing/2014/main" id="{20CC3CAD-BAE5-4A01-AD5E-02A073D05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22F00-6A1D-44DC-ACFB-C1ADA6779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C6C1F-64B2-4444-8F7E-D90FC8C840B3}" type="slidenum">
              <a:rPr lang="en-US" smtClean="0"/>
              <a:t>‹#›</a:t>
            </a:fld>
            <a:endParaRPr lang="en-US"/>
          </a:p>
        </p:txBody>
      </p:sp>
    </p:spTree>
    <p:extLst>
      <p:ext uri="{BB962C8B-B14F-4D97-AF65-F5344CB8AC3E}">
        <p14:creationId xmlns:p14="http://schemas.microsoft.com/office/powerpoint/2010/main" val="375472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3C13-30FB-4019-8FBB-77C45AF2BEA0}"/>
              </a:ext>
            </a:extLst>
          </p:cNvPr>
          <p:cNvSpPr>
            <a:spLocks noGrp="1"/>
          </p:cNvSpPr>
          <p:nvPr>
            <p:ph type="ctrTitle"/>
          </p:nvPr>
        </p:nvSpPr>
        <p:spPr/>
        <p:txBody>
          <a:bodyPr/>
          <a:lstStyle/>
          <a:p>
            <a:r>
              <a:rPr lang="ar-JO" dirty="0"/>
              <a:t>الحفاظ على البيئة </a:t>
            </a:r>
            <a:endParaRPr lang="en-US" dirty="0"/>
          </a:p>
        </p:txBody>
      </p:sp>
      <p:sp>
        <p:nvSpPr>
          <p:cNvPr id="3" name="Subtitle 2">
            <a:extLst>
              <a:ext uri="{FF2B5EF4-FFF2-40B4-BE49-F238E27FC236}">
                <a16:creationId xmlns:a16="http://schemas.microsoft.com/office/drawing/2014/main" id="{97E770FA-1825-4C57-8BB0-AAC33C82071F}"/>
              </a:ext>
            </a:extLst>
          </p:cNvPr>
          <p:cNvSpPr>
            <a:spLocks noGrp="1"/>
          </p:cNvSpPr>
          <p:nvPr>
            <p:ph type="subTitle" idx="1"/>
          </p:nvPr>
        </p:nvSpPr>
        <p:spPr/>
        <p:txBody>
          <a:bodyPr/>
          <a:lstStyle/>
          <a:p>
            <a:r>
              <a:rPr lang="ar-JO" dirty="0"/>
              <a:t>بواسطة: </a:t>
            </a:r>
            <a:r>
              <a:rPr lang="ar-JO" dirty="0" err="1"/>
              <a:t>لارين</a:t>
            </a:r>
            <a:r>
              <a:rPr lang="ar-JO" dirty="0"/>
              <a:t> حماد ، زينة قديس ، ميرال حداد ، راما حناقطه</a:t>
            </a:r>
            <a:endParaRPr lang="en-US" dirty="0"/>
          </a:p>
        </p:txBody>
      </p:sp>
    </p:spTree>
    <p:extLst>
      <p:ext uri="{BB962C8B-B14F-4D97-AF65-F5344CB8AC3E}">
        <p14:creationId xmlns:p14="http://schemas.microsoft.com/office/powerpoint/2010/main" val="38667471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73AC-FFBA-4F6F-840B-37C469BDE984}"/>
              </a:ext>
            </a:extLst>
          </p:cNvPr>
          <p:cNvSpPr>
            <a:spLocks noGrp="1"/>
          </p:cNvSpPr>
          <p:nvPr>
            <p:ph type="ctrTitle"/>
          </p:nvPr>
        </p:nvSpPr>
        <p:spPr>
          <a:xfrm>
            <a:off x="1452748" y="172337"/>
            <a:ext cx="9215252" cy="1427863"/>
          </a:xfrm>
        </p:spPr>
        <p:txBody>
          <a:bodyPr/>
          <a:lstStyle/>
          <a:p>
            <a:r>
              <a:rPr lang="ar-JO" dirty="0"/>
              <a:t>ازرع شجرة.</a:t>
            </a:r>
            <a:endParaRPr lang="en-US" dirty="0"/>
          </a:p>
        </p:txBody>
      </p:sp>
      <p:sp>
        <p:nvSpPr>
          <p:cNvPr id="3" name="Subtitle 2">
            <a:extLst>
              <a:ext uri="{FF2B5EF4-FFF2-40B4-BE49-F238E27FC236}">
                <a16:creationId xmlns:a16="http://schemas.microsoft.com/office/drawing/2014/main" id="{C5C05074-20AE-42C9-90D1-DD56589084B0}"/>
              </a:ext>
            </a:extLst>
          </p:cNvPr>
          <p:cNvSpPr>
            <a:spLocks noGrp="1"/>
          </p:cNvSpPr>
          <p:nvPr>
            <p:ph type="subTitle" idx="1"/>
          </p:nvPr>
        </p:nvSpPr>
        <p:spPr>
          <a:xfrm>
            <a:off x="1615218" y="1600200"/>
            <a:ext cx="8870347" cy="3272150"/>
          </a:xfrm>
        </p:spPr>
        <p:txBody>
          <a:bodyPr/>
          <a:lstStyle/>
          <a:p>
            <a:pPr algn="r"/>
            <a:r>
              <a:rPr lang="ar-JO" dirty="0"/>
              <a:t>ازرع شجرة, توفر الأشجار الغذاء والأكسجين ، فهي تساعد في توفير الطاقة وتنقية الهواء وتساعد في مكافحة تغير المناخ</a:t>
            </a:r>
            <a:endParaRPr lang="en-US" dirty="0"/>
          </a:p>
        </p:txBody>
      </p:sp>
    </p:spTree>
    <p:extLst>
      <p:ext uri="{BB962C8B-B14F-4D97-AF65-F5344CB8AC3E}">
        <p14:creationId xmlns:p14="http://schemas.microsoft.com/office/powerpoint/2010/main" val="1902716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F182-212B-4926-92EA-D03C5640116D}"/>
              </a:ext>
            </a:extLst>
          </p:cNvPr>
          <p:cNvSpPr>
            <a:spLocks noGrp="1"/>
          </p:cNvSpPr>
          <p:nvPr>
            <p:ph type="title"/>
          </p:nvPr>
        </p:nvSpPr>
        <p:spPr/>
        <p:txBody>
          <a:bodyPr/>
          <a:lstStyle/>
          <a:p>
            <a:pPr algn="ctr"/>
            <a:r>
              <a:rPr lang="ar-JO" dirty="0"/>
              <a:t>استخدام المصابيح الكهربائية طويلة الأمد</a:t>
            </a:r>
            <a:endParaRPr lang="en-US" dirty="0"/>
          </a:p>
        </p:txBody>
      </p:sp>
      <p:sp>
        <p:nvSpPr>
          <p:cNvPr id="3" name="Content Placeholder 2">
            <a:extLst>
              <a:ext uri="{FF2B5EF4-FFF2-40B4-BE49-F238E27FC236}">
                <a16:creationId xmlns:a16="http://schemas.microsoft.com/office/drawing/2014/main" id="{13FFA449-EB12-42BE-928A-71FFAA63A7A2}"/>
              </a:ext>
            </a:extLst>
          </p:cNvPr>
          <p:cNvSpPr>
            <a:spLocks noGrp="1"/>
          </p:cNvSpPr>
          <p:nvPr>
            <p:ph idx="1"/>
          </p:nvPr>
        </p:nvSpPr>
        <p:spPr>
          <a:xfrm>
            <a:off x="838200" y="2085929"/>
            <a:ext cx="10515600" cy="4351338"/>
          </a:xfrm>
        </p:spPr>
        <p:txBody>
          <a:bodyPr/>
          <a:lstStyle/>
          <a:p>
            <a:pPr marL="0" indent="0" algn="r">
              <a:buNone/>
            </a:pPr>
            <a:r>
              <a:rPr lang="ar-JO" dirty="0"/>
              <a:t>استخدام المصابيح الكهربائية طويلة الأمد</a:t>
            </a:r>
            <a:r>
              <a:rPr lang="en-US" dirty="0"/>
              <a:t>,</a:t>
            </a:r>
            <a:r>
              <a:rPr lang="ar-JO" dirty="0"/>
              <a:t> تقلل المصابيح الموفرة للطاقة من انبعاثات غازات الاحتباس الحراري. أيضًا اقلب الضوء عندما تغادر الغرفة</a:t>
            </a:r>
            <a:endParaRPr lang="en-US" dirty="0"/>
          </a:p>
        </p:txBody>
      </p:sp>
    </p:spTree>
    <p:extLst>
      <p:ext uri="{BB962C8B-B14F-4D97-AF65-F5344CB8AC3E}">
        <p14:creationId xmlns:p14="http://schemas.microsoft.com/office/powerpoint/2010/main" val="3066505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F7A6-4FDA-4116-8991-BB9F43A3E2BC}"/>
              </a:ext>
            </a:extLst>
          </p:cNvPr>
          <p:cNvSpPr>
            <a:spLocks noGrp="1"/>
          </p:cNvSpPr>
          <p:nvPr>
            <p:ph type="title"/>
          </p:nvPr>
        </p:nvSpPr>
        <p:spPr/>
        <p:txBody>
          <a:bodyPr/>
          <a:lstStyle/>
          <a:p>
            <a:pPr algn="ctr"/>
            <a:r>
              <a:rPr lang="ar-JO" dirty="0"/>
              <a:t>لا ترسل مواد كيميائية إلى مجارينا المائية</a:t>
            </a:r>
            <a:endParaRPr lang="en-US" dirty="0"/>
          </a:p>
        </p:txBody>
      </p:sp>
      <p:sp>
        <p:nvSpPr>
          <p:cNvPr id="3" name="Content Placeholder 2">
            <a:extLst>
              <a:ext uri="{FF2B5EF4-FFF2-40B4-BE49-F238E27FC236}">
                <a16:creationId xmlns:a16="http://schemas.microsoft.com/office/drawing/2014/main" id="{1E3519D4-50D3-4352-81E1-5E6E6466DEAC}"/>
              </a:ext>
            </a:extLst>
          </p:cNvPr>
          <p:cNvSpPr>
            <a:spLocks noGrp="1"/>
          </p:cNvSpPr>
          <p:nvPr>
            <p:ph idx="1"/>
          </p:nvPr>
        </p:nvSpPr>
        <p:spPr/>
        <p:txBody>
          <a:bodyPr/>
          <a:lstStyle/>
          <a:p>
            <a:pPr marL="0" indent="0" algn="r">
              <a:buNone/>
            </a:pPr>
            <a:r>
              <a:rPr lang="ar-JO" dirty="0"/>
              <a:t>لا ترسل مواد كيميائية إلى مجارينا المائية. اختر مواد كيميائية غير سامة في المنزل أو المكتب</a:t>
            </a:r>
            <a:endParaRPr lang="en-US" dirty="0"/>
          </a:p>
        </p:txBody>
      </p:sp>
    </p:spTree>
    <p:extLst>
      <p:ext uri="{BB962C8B-B14F-4D97-AF65-F5344CB8AC3E}">
        <p14:creationId xmlns:p14="http://schemas.microsoft.com/office/powerpoint/2010/main" val="2658883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20E-B446-4113-A748-576F5A33EBAD}"/>
              </a:ext>
            </a:extLst>
          </p:cNvPr>
          <p:cNvSpPr>
            <a:spLocks noGrp="1"/>
          </p:cNvSpPr>
          <p:nvPr>
            <p:ph type="ctrTitle"/>
          </p:nvPr>
        </p:nvSpPr>
        <p:spPr>
          <a:xfrm>
            <a:off x="1363683" y="320778"/>
            <a:ext cx="8950036" cy="1484271"/>
          </a:xfrm>
        </p:spPr>
        <p:txBody>
          <a:bodyPr/>
          <a:lstStyle/>
          <a:p>
            <a:r>
              <a:rPr lang="ar-JO" dirty="0"/>
              <a:t>حاول أن تقود أقل</a:t>
            </a:r>
            <a:endParaRPr lang="en-US" dirty="0"/>
          </a:p>
        </p:txBody>
      </p:sp>
      <p:sp>
        <p:nvSpPr>
          <p:cNvPr id="3" name="Subtitle 2">
            <a:extLst>
              <a:ext uri="{FF2B5EF4-FFF2-40B4-BE49-F238E27FC236}">
                <a16:creationId xmlns:a16="http://schemas.microsoft.com/office/drawing/2014/main" id="{7DA39364-C121-4A66-A512-C58E8501C804}"/>
              </a:ext>
            </a:extLst>
          </p:cNvPr>
          <p:cNvSpPr>
            <a:spLocks noGrp="1"/>
          </p:cNvSpPr>
          <p:nvPr>
            <p:ph type="subTitle" idx="1"/>
          </p:nvPr>
        </p:nvSpPr>
        <p:spPr>
          <a:xfrm>
            <a:off x="997527" y="2125682"/>
            <a:ext cx="10723418" cy="4114801"/>
          </a:xfrm>
        </p:spPr>
        <p:txBody>
          <a:bodyPr/>
          <a:lstStyle/>
          <a:p>
            <a:pPr algn="r"/>
            <a:r>
              <a:rPr lang="ar-JO" dirty="0"/>
              <a:t>حاول أن تقود أقل. حاول أن تقود أقل ، وبدلاً من ذلك يمكنك المشي أو ركوب الدراجة ، فالقيادة أقل تكون أكثر صداقة للبيئة وتقلل من التلوث</a:t>
            </a:r>
            <a:endParaRPr lang="en-US" dirty="0"/>
          </a:p>
        </p:txBody>
      </p:sp>
    </p:spTree>
    <p:extLst>
      <p:ext uri="{BB962C8B-B14F-4D97-AF65-F5344CB8AC3E}">
        <p14:creationId xmlns:p14="http://schemas.microsoft.com/office/powerpoint/2010/main" val="3782017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2CA-D39F-4054-ABCC-374FBC0C941B}"/>
              </a:ext>
            </a:extLst>
          </p:cNvPr>
          <p:cNvSpPr>
            <a:spLocks noGrp="1"/>
          </p:cNvSpPr>
          <p:nvPr>
            <p:ph type="title"/>
          </p:nvPr>
        </p:nvSpPr>
        <p:spPr/>
        <p:txBody>
          <a:bodyPr/>
          <a:lstStyle/>
          <a:p>
            <a:pPr algn="r"/>
            <a:r>
              <a:rPr lang="ar-JO" dirty="0"/>
              <a:t>هذه هي النسبة المئوية للأشخاص الذين يجمعون النفايات ويعيدون تدويرها</a:t>
            </a:r>
            <a:endParaRPr lang="en-US" dirty="0"/>
          </a:p>
        </p:txBody>
      </p:sp>
      <p:pic>
        <p:nvPicPr>
          <p:cNvPr id="5" name="Content Placeholder 4">
            <a:extLst>
              <a:ext uri="{FF2B5EF4-FFF2-40B4-BE49-F238E27FC236}">
                <a16:creationId xmlns:a16="http://schemas.microsoft.com/office/drawing/2014/main" id="{75CFAF80-D960-492B-8979-7C2588ED23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9407" y="2356567"/>
            <a:ext cx="6068272" cy="3467584"/>
          </a:xfrm>
        </p:spPr>
      </p:pic>
    </p:spTree>
    <p:extLst>
      <p:ext uri="{BB962C8B-B14F-4D97-AF65-F5344CB8AC3E}">
        <p14:creationId xmlns:p14="http://schemas.microsoft.com/office/powerpoint/2010/main" val="2499686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2E32-6D3E-48C5-B3D0-B2779C4F9176}"/>
              </a:ext>
            </a:extLst>
          </p:cNvPr>
          <p:cNvSpPr>
            <a:spLocks noGrp="1"/>
          </p:cNvSpPr>
          <p:nvPr>
            <p:ph type="ctrTitle"/>
          </p:nvPr>
        </p:nvSpPr>
        <p:spPr>
          <a:xfrm>
            <a:off x="1175657" y="190005"/>
            <a:ext cx="10687792" cy="1655762"/>
          </a:xfrm>
        </p:spPr>
        <p:txBody>
          <a:bodyPr/>
          <a:lstStyle/>
          <a:p>
            <a:r>
              <a:rPr lang="ar-JO" dirty="0"/>
              <a:t>هذه هي النسبة المئوية للمواد </a:t>
            </a:r>
            <a:r>
              <a:rPr lang="ar-JO" sz="4400" dirty="0"/>
              <a:t>المعاد</a:t>
            </a:r>
            <a:r>
              <a:rPr lang="ar-JO" dirty="0"/>
              <a:t> تدويرها</a:t>
            </a:r>
            <a:endParaRPr lang="en-US" dirty="0"/>
          </a:p>
        </p:txBody>
      </p:sp>
      <p:pic>
        <p:nvPicPr>
          <p:cNvPr id="5" name="Picture 4">
            <a:extLst>
              <a:ext uri="{FF2B5EF4-FFF2-40B4-BE49-F238E27FC236}">
                <a16:creationId xmlns:a16="http://schemas.microsoft.com/office/drawing/2014/main" id="{61F1E765-81C2-4A3C-827F-4BEC47CF8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550" y="2290670"/>
            <a:ext cx="6754168" cy="3096057"/>
          </a:xfrm>
          <a:prstGeom prst="rect">
            <a:avLst/>
          </a:prstGeom>
        </p:spPr>
      </p:pic>
    </p:spTree>
    <p:extLst>
      <p:ext uri="{BB962C8B-B14F-4D97-AF65-F5344CB8AC3E}">
        <p14:creationId xmlns:p14="http://schemas.microsoft.com/office/powerpoint/2010/main" val="3701870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4B32-10AA-4D34-941C-4E3B339E159B}"/>
              </a:ext>
            </a:extLst>
          </p:cNvPr>
          <p:cNvSpPr>
            <a:spLocks noGrp="1"/>
          </p:cNvSpPr>
          <p:nvPr>
            <p:ph type="title"/>
          </p:nvPr>
        </p:nvSpPr>
        <p:spPr>
          <a:xfrm>
            <a:off x="838200" y="296883"/>
            <a:ext cx="10468323" cy="1491870"/>
          </a:xfrm>
        </p:spPr>
        <p:txBody>
          <a:bodyPr>
            <a:normAutofit/>
          </a:bodyPr>
          <a:lstStyle/>
          <a:p>
            <a:r>
              <a:rPr lang="ar-JO" sz="4000" dirty="0"/>
              <a:t>هذه هي النسبة المئوية للأشخاص الذين يعيدون استخدام المواد</a:t>
            </a:r>
            <a:endParaRPr lang="en-US" sz="4000" dirty="0"/>
          </a:p>
        </p:txBody>
      </p:sp>
      <p:pic>
        <p:nvPicPr>
          <p:cNvPr id="5" name="Content Placeholder 4">
            <a:extLst>
              <a:ext uri="{FF2B5EF4-FFF2-40B4-BE49-F238E27FC236}">
                <a16:creationId xmlns:a16="http://schemas.microsoft.com/office/drawing/2014/main" id="{7B225362-7FD2-4C25-BF0E-DE77A80334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311" y="2200817"/>
            <a:ext cx="6287377" cy="3600953"/>
          </a:xfrm>
        </p:spPr>
      </p:pic>
    </p:spTree>
    <p:extLst>
      <p:ext uri="{BB962C8B-B14F-4D97-AF65-F5344CB8AC3E}">
        <p14:creationId xmlns:p14="http://schemas.microsoft.com/office/powerpoint/2010/main" val="265599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30E5-3F83-4813-A3AE-4DB14EF6AE67}"/>
              </a:ext>
            </a:extLst>
          </p:cNvPr>
          <p:cNvSpPr>
            <a:spLocks noGrp="1"/>
          </p:cNvSpPr>
          <p:nvPr>
            <p:ph type="title"/>
          </p:nvPr>
        </p:nvSpPr>
        <p:spPr>
          <a:xfrm>
            <a:off x="100940" y="184068"/>
            <a:ext cx="12091059" cy="1056904"/>
          </a:xfrm>
        </p:spPr>
        <p:txBody>
          <a:bodyPr>
            <a:normAutofit fontScale="90000"/>
          </a:bodyPr>
          <a:lstStyle/>
          <a:p>
            <a:r>
              <a:rPr lang="ar-JO" dirty="0"/>
              <a:t>هذه هي النسبة المئوية للأشخاص الذين يقللون من شراء أشياء لا يحتاجونها</a:t>
            </a:r>
            <a:endParaRPr lang="en-US" dirty="0"/>
          </a:p>
        </p:txBody>
      </p:sp>
      <p:pic>
        <p:nvPicPr>
          <p:cNvPr id="5" name="Content Placeholder 4">
            <a:extLst>
              <a:ext uri="{FF2B5EF4-FFF2-40B4-BE49-F238E27FC236}">
                <a16:creationId xmlns:a16="http://schemas.microsoft.com/office/drawing/2014/main" id="{ACCF982F-CAD2-4341-8472-90CF95984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1837" y="2415160"/>
            <a:ext cx="6268325" cy="3172268"/>
          </a:xfrm>
        </p:spPr>
      </p:pic>
    </p:spTree>
    <p:extLst>
      <p:ext uri="{BB962C8B-B14F-4D97-AF65-F5344CB8AC3E}">
        <p14:creationId xmlns:p14="http://schemas.microsoft.com/office/powerpoint/2010/main" val="18278665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19C8-B2C4-440F-A304-141827407C8C}"/>
              </a:ext>
            </a:extLst>
          </p:cNvPr>
          <p:cNvSpPr>
            <a:spLocks noGrp="1"/>
          </p:cNvSpPr>
          <p:nvPr>
            <p:ph type="title"/>
          </p:nvPr>
        </p:nvSpPr>
        <p:spPr/>
        <p:txBody>
          <a:bodyPr/>
          <a:lstStyle/>
          <a:p>
            <a:pPr algn="r"/>
            <a:r>
              <a:rPr lang="ar-JO" dirty="0"/>
              <a:t>هذه هي النسبة المئوية لأفكار الناس حول البيئة</a:t>
            </a:r>
            <a:endParaRPr lang="en-US" dirty="0"/>
          </a:p>
        </p:txBody>
      </p:sp>
      <p:pic>
        <p:nvPicPr>
          <p:cNvPr id="5" name="Content Placeholder 4">
            <a:extLst>
              <a:ext uri="{FF2B5EF4-FFF2-40B4-BE49-F238E27FC236}">
                <a16:creationId xmlns:a16="http://schemas.microsoft.com/office/drawing/2014/main" id="{DA61EC75-938C-489F-B293-4B9B559CFE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153" y="2267502"/>
            <a:ext cx="6401693" cy="3467584"/>
          </a:xfrm>
        </p:spPr>
      </p:pic>
    </p:spTree>
    <p:extLst>
      <p:ext uri="{BB962C8B-B14F-4D97-AF65-F5344CB8AC3E}">
        <p14:creationId xmlns:p14="http://schemas.microsoft.com/office/powerpoint/2010/main" val="21667839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14C6-E770-4B2F-A2F1-070841B3A587}"/>
              </a:ext>
            </a:extLst>
          </p:cNvPr>
          <p:cNvSpPr>
            <a:spLocks noGrp="1"/>
          </p:cNvSpPr>
          <p:nvPr>
            <p:ph type="title"/>
          </p:nvPr>
        </p:nvSpPr>
        <p:spPr>
          <a:xfrm>
            <a:off x="433449" y="314696"/>
            <a:ext cx="11643755" cy="1358180"/>
          </a:xfrm>
        </p:spPr>
        <p:txBody>
          <a:bodyPr/>
          <a:lstStyle/>
          <a:p>
            <a:pPr algn="r"/>
            <a:r>
              <a:rPr lang="ar-JO" dirty="0"/>
              <a:t>هذه هي النسبة المئوية للأشخاص الذين يشترون منتجات صديقة للبيئة</a:t>
            </a:r>
            <a:endParaRPr lang="en-US" dirty="0"/>
          </a:p>
        </p:txBody>
      </p:sp>
      <p:pic>
        <p:nvPicPr>
          <p:cNvPr id="5" name="Content Placeholder 4">
            <a:extLst>
              <a:ext uri="{FF2B5EF4-FFF2-40B4-BE49-F238E27FC236}">
                <a16:creationId xmlns:a16="http://schemas.microsoft.com/office/drawing/2014/main" id="{AEB44046-495F-46B9-AC6E-3D47293F0B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574" y="2224633"/>
            <a:ext cx="6458851" cy="3553321"/>
          </a:xfrm>
        </p:spPr>
      </p:pic>
    </p:spTree>
    <p:extLst>
      <p:ext uri="{BB962C8B-B14F-4D97-AF65-F5344CB8AC3E}">
        <p14:creationId xmlns:p14="http://schemas.microsoft.com/office/powerpoint/2010/main" val="3876153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3ACE-0D06-4C46-A037-15F1CF9AA435}"/>
              </a:ext>
            </a:extLst>
          </p:cNvPr>
          <p:cNvSpPr>
            <a:spLocks noGrp="1"/>
          </p:cNvSpPr>
          <p:nvPr>
            <p:ph type="ctrTitle"/>
          </p:nvPr>
        </p:nvSpPr>
        <p:spPr>
          <a:xfrm>
            <a:off x="1613064" y="589993"/>
            <a:ext cx="9144000" cy="1010207"/>
          </a:xfrm>
        </p:spPr>
        <p:txBody>
          <a:bodyPr>
            <a:normAutofit/>
          </a:bodyPr>
          <a:lstStyle/>
          <a:p>
            <a:r>
              <a:rPr lang="ar-JO" sz="2400" dirty="0"/>
              <a:t>للإنسان دور خاص في الحفاظ على البيئة. أحد أهم الأشياء التي يمكننا القيام بها لمساعدة البيئة هو طاعة قوانين الطبيعة.</a:t>
            </a:r>
            <a:endParaRPr lang="en-US" sz="2400" dirty="0"/>
          </a:p>
        </p:txBody>
      </p:sp>
      <p:sp>
        <p:nvSpPr>
          <p:cNvPr id="3" name="Subtitle 2">
            <a:extLst>
              <a:ext uri="{FF2B5EF4-FFF2-40B4-BE49-F238E27FC236}">
                <a16:creationId xmlns:a16="http://schemas.microsoft.com/office/drawing/2014/main" id="{B716F87E-FC7A-41F1-BA08-E9AA2D899337}"/>
              </a:ext>
            </a:extLst>
          </p:cNvPr>
          <p:cNvSpPr>
            <a:spLocks noGrp="1"/>
          </p:cNvSpPr>
          <p:nvPr>
            <p:ph type="subTitle" idx="1"/>
          </p:nvPr>
        </p:nvSpPr>
        <p:spPr>
          <a:xfrm>
            <a:off x="1" y="1715984"/>
            <a:ext cx="12273148" cy="5142015"/>
          </a:xfrm>
        </p:spPr>
        <p:txBody>
          <a:bodyPr/>
          <a:lstStyle/>
          <a:p>
            <a:pPr algn="r" rtl="1"/>
            <a:r>
              <a:rPr lang="ar-JO" dirty="0"/>
              <a:t>الإنسان مسئول عن حماية البيئة من عدم توازنها ، وإبقائها في حالة توازن ، لأنه وحده القادر على فعل ذلك دون الإضرار بها أو إلحاق الضرر بها.</a:t>
            </a:r>
            <a:endParaRPr lang="en-US" dirty="0"/>
          </a:p>
          <a:p>
            <a:pPr marL="342900" indent="-342900" algn="r" rtl="1">
              <a:buFont typeface="Arial" panose="020B0604020202020204" pitchFamily="34" charset="0"/>
              <a:buChar char="•"/>
            </a:pPr>
            <a:r>
              <a:rPr lang="ar-JO" b="0" i="0" dirty="0">
                <a:solidFill>
                  <a:srgbClr val="2C2F34"/>
                </a:solidFill>
                <a:effectLst/>
                <a:latin typeface="Noto Sans Kufi Arabic"/>
              </a:rPr>
              <a:t>على الإنسان أن يقلل من استخدام الآلات لأنها تسبب التلوث، حيث أنه من أسباب اختلال التوازن البيئي التطور التكنولوجي</a:t>
            </a:r>
            <a:r>
              <a:rPr lang="en-US" b="0" i="0" dirty="0">
                <a:solidFill>
                  <a:srgbClr val="2C2F34"/>
                </a:solidFill>
                <a:effectLst/>
                <a:latin typeface="Noto Sans Kufi Arabic"/>
              </a:rPr>
              <a:t>.</a:t>
            </a:r>
          </a:p>
          <a:p>
            <a:pPr marL="342900" indent="-342900" algn="r" rtl="1">
              <a:buFont typeface="Arial" panose="020B0604020202020204" pitchFamily="34" charset="0"/>
              <a:buChar char="•"/>
            </a:pPr>
            <a:r>
              <a:rPr lang="ar-JO" dirty="0"/>
              <a:t>لا تستخدم المبيدات الحشرية التي تحتوي على مواد كيميائية ضارة ، لأنها يمكن أن تساعد في انتشار الأمراض.</a:t>
            </a:r>
            <a:endParaRPr lang="en-US" dirty="0"/>
          </a:p>
          <a:p>
            <a:pPr marL="342900" indent="-342900" algn="r" rtl="1">
              <a:buFont typeface="Arial" panose="020B0604020202020204" pitchFamily="34" charset="0"/>
              <a:buChar char="•"/>
            </a:pPr>
            <a:r>
              <a:rPr lang="ar-JO" dirty="0"/>
              <a:t>يجب أن يكون للمحافظ على التوازن بين حماية الحيوانات المهددة والحفاظ على المناطق الطبيعية.</a:t>
            </a:r>
            <a:endParaRPr lang="en-US" dirty="0"/>
          </a:p>
          <a:p>
            <a:pPr marL="342900" indent="-342900" algn="r" rtl="1">
              <a:buFont typeface="Arial" panose="020B0604020202020204" pitchFamily="34" charset="0"/>
              <a:buChar char="•"/>
            </a:pPr>
            <a:r>
              <a:rPr lang="ar-JO" dirty="0"/>
              <a:t>أدى تطوير القوانين لحماية الحيوانات البرية من الانقراض إلى استصلاح الأراضي ، مما ساعد على استعادة توازن البيئة.</a:t>
            </a:r>
            <a:endParaRPr lang="en-US" dirty="0"/>
          </a:p>
          <a:p>
            <a:pPr marL="342900" indent="-342900" algn="r" rtl="1">
              <a:buFont typeface="Arial" panose="020B0604020202020204" pitchFamily="34" charset="0"/>
              <a:buChar char="•"/>
            </a:pPr>
            <a:r>
              <a:rPr lang="ar-JO" dirty="0"/>
              <a:t>يعد التخلص من النفايات بشكل صحيح أمرًا مهمًا للحفاظ على سلامتها وصحتها. هذا يعني التخلص منها بطريقة لا تعرض الناس أو البيئة للخطر.</a:t>
            </a:r>
            <a:endParaRPr lang="en-US" dirty="0"/>
          </a:p>
          <a:p>
            <a:pPr marL="342900" indent="-342900" algn="r" rtl="1">
              <a:buFont typeface="Arial" panose="020B0604020202020204" pitchFamily="34" charset="0"/>
              <a:buChar char="•"/>
            </a:pPr>
            <a:r>
              <a:rPr lang="ar-JO" dirty="0"/>
              <a:t>يجب أن نكون حذرين بشأن الكمية التي نشتريها وكيف نستخدم الأشياء ، حتى لا نستخدم المواد التي ستنفد في النهاية.</a:t>
            </a:r>
            <a:endParaRPr lang="en-US" dirty="0"/>
          </a:p>
          <a:p>
            <a:pPr marL="342900" indent="-342900" algn="r" rtl="1">
              <a:buFont typeface="Arial" panose="020B0604020202020204" pitchFamily="34" charset="0"/>
              <a:buChar char="•"/>
            </a:pPr>
            <a:r>
              <a:rPr lang="ar-JO" dirty="0"/>
              <a:t>الماء جزء مهم من البيئة ، ونحن بحاجة إلى استخدامه بحكمة لحماية كوكبنا.</a:t>
            </a:r>
            <a:endParaRPr lang="en-US" dirty="0"/>
          </a:p>
          <a:p>
            <a:pPr marL="342900" indent="-342900" algn="r" rtl="1">
              <a:buFont typeface="Arial" panose="020B0604020202020204" pitchFamily="34" charset="0"/>
              <a:buChar char="•"/>
            </a:pPr>
            <a:endParaRPr lang="en-US" dirty="0"/>
          </a:p>
        </p:txBody>
      </p:sp>
    </p:spTree>
    <p:extLst>
      <p:ext uri="{BB962C8B-B14F-4D97-AF65-F5344CB8AC3E}">
        <p14:creationId xmlns:p14="http://schemas.microsoft.com/office/powerpoint/2010/main" val="22629549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2C5D-7CF5-4588-8F0D-4C3830951B9C}"/>
              </a:ext>
            </a:extLst>
          </p:cNvPr>
          <p:cNvSpPr>
            <a:spLocks noGrp="1"/>
          </p:cNvSpPr>
          <p:nvPr>
            <p:ph type="title"/>
          </p:nvPr>
        </p:nvSpPr>
        <p:spPr/>
        <p:txBody>
          <a:bodyPr/>
          <a:lstStyle/>
          <a:p>
            <a:r>
              <a:rPr lang="ar-JO" dirty="0"/>
              <a:t>هذه هي النسبة المئوية للأشخاص الذين يحاولون قيادة أقل والمشي أو استخدام الدراجة في كثير من الأحيان</a:t>
            </a:r>
            <a:endParaRPr lang="en-US" dirty="0"/>
          </a:p>
        </p:txBody>
      </p:sp>
      <p:pic>
        <p:nvPicPr>
          <p:cNvPr id="5" name="Content Placeholder 4">
            <a:extLst>
              <a:ext uri="{FF2B5EF4-FFF2-40B4-BE49-F238E27FC236}">
                <a16:creationId xmlns:a16="http://schemas.microsoft.com/office/drawing/2014/main" id="{EC24730B-2CA7-4F88-9AB9-E56096BFB9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3285" y="2353239"/>
            <a:ext cx="6125430" cy="3296110"/>
          </a:xfrm>
        </p:spPr>
      </p:pic>
    </p:spTree>
    <p:extLst>
      <p:ext uri="{BB962C8B-B14F-4D97-AF65-F5344CB8AC3E}">
        <p14:creationId xmlns:p14="http://schemas.microsoft.com/office/powerpoint/2010/main" val="87067417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F6DB-2D57-4784-A6FA-C45792CB99C5}"/>
              </a:ext>
            </a:extLst>
          </p:cNvPr>
          <p:cNvSpPr>
            <a:spLocks noGrp="1"/>
          </p:cNvSpPr>
          <p:nvPr>
            <p:ph type="ctrTitle"/>
          </p:nvPr>
        </p:nvSpPr>
        <p:spPr>
          <a:xfrm>
            <a:off x="1524000" y="61542"/>
            <a:ext cx="8013865" cy="1538658"/>
          </a:xfrm>
        </p:spPr>
        <p:txBody>
          <a:bodyPr/>
          <a:lstStyle/>
          <a:p>
            <a:r>
              <a:rPr lang="ar-JO" dirty="0"/>
              <a:t>إعادة الاستخدام</a:t>
            </a:r>
            <a:endParaRPr lang="en-US" dirty="0"/>
          </a:p>
        </p:txBody>
      </p:sp>
      <p:sp>
        <p:nvSpPr>
          <p:cNvPr id="3" name="Subtitle 2">
            <a:extLst>
              <a:ext uri="{FF2B5EF4-FFF2-40B4-BE49-F238E27FC236}">
                <a16:creationId xmlns:a16="http://schemas.microsoft.com/office/drawing/2014/main" id="{61CBCDA4-C1AD-4268-B8E9-0BBC472E035F}"/>
              </a:ext>
            </a:extLst>
          </p:cNvPr>
          <p:cNvSpPr>
            <a:spLocks noGrp="1"/>
          </p:cNvSpPr>
          <p:nvPr>
            <p:ph type="subTitle" idx="1"/>
          </p:nvPr>
        </p:nvSpPr>
        <p:spPr>
          <a:xfrm>
            <a:off x="1193470" y="1935678"/>
            <a:ext cx="10064338" cy="4922322"/>
          </a:xfrm>
        </p:spPr>
        <p:txBody>
          <a:bodyPr>
            <a:normAutofit/>
          </a:bodyPr>
          <a:lstStyle/>
          <a:p>
            <a:pPr algn="r"/>
            <a:r>
              <a:rPr lang="ar-JO" dirty="0"/>
              <a:t>إعادة الاستخدام هي إجراء أو ممارسة لاستخدام عنصر ما ، سواء لغرضه الأصلي (إعادة الاستخدام التقليدية) أو للوفاء بوظيفة مختلفة (إعادة الاستخدام الإبداعي أو إعادة الاستخدام). يجب التمييز بينه وبين إعادة التدوير ، وهو تكسير المواد المستعملة لصنع مواد أولية لتصنيع منتجات جديدة. تساعد إعادة الاستخدام - بأخذ العناصر المستخدمة سابقًا ، وليس إعادة معالجتها - على توفير الوقت والمال والطاقة والموارد. من الناحية الاقتصادية الأوسع ، يمكن أن تجعل المنتجات عالية الجودة متاحة للأفراد والمنظمات ذات الموارد المحدودة ، مع توفير الوظائف والنشاط التجاري الذي يساهم في الاقتصاد.</a:t>
            </a:r>
            <a:endParaRPr lang="en-US" dirty="0"/>
          </a:p>
          <a:p>
            <a:pPr algn="r"/>
            <a:r>
              <a:rPr lang="ar-JO" dirty="0"/>
              <a:t>يمكن التبرع بالكتب والمجلات للمدارس أو المكتبات العامة أو دور رعاية </a:t>
            </a:r>
            <a:r>
              <a:rPr lang="ar-JO" dirty="0" err="1"/>
              <a:t>المسنين.يمكن</a:t>
            </a:r>
            <a:r>
              <a:rPr lang="ar-JO" dirty="0"/>
              <a:t> التبرع بالصحف لمتاجر الحيوانات الأليفة.</a:t>
            </a:r>
          </a:p>
          <a:p>
            <a:pPr algn="r"/>
            <a:r>
              <a:rPr lang="ar-JO" dirty="0"/>
              <a:t>يعد تقديم الأثاث والأدوات المنزلية التي لم تعد ضرورية للأشخاص المحتاجين أو الأصدقاء أو المؤسسات الخيرية مثالاً آخر على إعادة الاستخدام</a:t>
            </a:r>
            <a:endParaRPr lang="en-US" dirty="0"/>
          </a:p>
          <a:p>
            <a:pPr algn="r"/>
            <a:endParaRPr lang="ar-JO" dirty="0"/>
          </a:p>
          <a:p>
            <a:pPr algn="r"/>
            <a:endParaRPr lang="en-US" dirty="0"/>
          </a:p>
        </p:txBody>
      </p:sp>
    </p:spTree>
    <p:extLst>
      <p:ext uri="{BB962C8B-B14F-4D97-AF65-F5344CB8AC3E}">
        <p14:creationId xmlns:p14="http://schemas.microsoft.com/office/powerpoint/2010/main" val="39046526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73D8-8ACA-4C6C-80BA-4E9A01D30530}"/>
              </a:ext>
            </a:extLst>
          </p:cNvPr>
          <p:cNvSpPr>
            <a:spLocks noGrp="1"/>
          </p:cNvSpPr>
          <p:nvPr>
            <p:ph type="ctrTitle"/>
          </p:nvPr>
        </p:nvSpPr>
        <p:spPr>
          <a:xfrm>
            <a:off x="1353787" y="-59376"/>
            <a:ext cx="9207335" cy="1585356"/>
          </a:xfrm>
        </p:spPr>
        <p:txBody>
          <a:bodyPr/>
          <a:lstStyle/>
          <a:p>
            <a:r>
              <a:rPr lang="ar-JO" dirty="0"/>
              <a:t>تقليل الاستعمال</a:t>
            </a:r>
            <a:endParaRPr lang="en-US" dirty="0"/>
          </a:p>
        </p:txBody>
      </p:sp>
      <p:sp>
        <p:nvSpPr>
          <p:cNvPr id="3" name="Subtitle 2">
            <a:extLst>
              <a:ext uri="{FF2B5EF4-FFF2-40B4-BE49-F238E27FC236}">
                <a16:creationId xmlns:a16="http://schemas.microsoft.com/office/drawing/2014/main" id="{28B26E72-26B2-45D5-BFDA-F73E2E5FFA32}"/>
              </a:ext>
            </a:extLst>
          </p:cNvPr>
          <p:cNvSpPr>
            <a:spLocks noGrp="1"/>
          </p:cNvSpPr>
          <p:nvPr>
            <p:ph type="subTitle" idx="1"/>
          </p:nvPr>
        </p:nvSpPr>
        <p:spPr>
          <a:xfrm>
            <a:off x="513933" y="1608544"/>
            <a:ext cx="11233103" cy="5184142"/>
          </a:xfrm>
        </p:spPr>
        <p:txBody>
          <a:bodyPr/>
          <a:lstStyle/>
          <a:p>
            <a:pPr algn="r"/>
            <a:r>
              <a:rPr lang="ar-JO" dirty="0"/>
              <a:t>من وجهة نظر علم البيئة أو العلوم البيئية ، فإن التقليل يعني ببساطة استهلاك أقل. هذه إلى حد بعيد أهم خطوة يمكن اتخاذها نحو مساعدة الكوكب ، وهذا هو السبب في أنها تقع على قمة التسلسل الهرمي. يُطلق على هذا أحيانًا اسم تقليل المصدر ، والذي يقلل من الحاجة إلى مورد قبل إنشاء المورد</a:t>
            </a:r>
            <a:endParaRPr lang="en-US" dirty="0"/>
          </a:p>
          <a:p>
            <a:pPr algn="r"/>
            <a:r>
              <a:rPr lang="ar-JO" dirty="0"/>
              <a:t>الغاء الاشتراكات في المجلات غير المرغوب فيها وتناول كميات أقل من المواد الغذائية التي تستهلك الكثير من الطاقة. إن إيقاف تشغيل الماء أثناء تنظيف الأسنان بالفرشاة بدلاً من تركه يعمل لمدة دقيقتين كاملتين هو مثال آخر على التقليل</a:t>
            </a:r>
            <a:endParaRPr lang="en-US" dirty="0"/>
          </a:p>
        </p:txBody>
      </p:sp>
    </p:spTree>
    <p:extLst>
      <p:ext uri="{BB962C8B-B14F-4D97-AF65-F5344CB8AC3E}">
        <p14:creationId xmlns:p14="http://schemas.microsoft.com/office/powerpoint/2010/main" val="192799545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B8E6-5B71-4778-B5C9-B7130B5FC8AB}"/>
              </a:ext>
            </a:extLst>
          </p:cNvPr>
          <p:cNvSpPr>
            <a:spLocks noGrp="1"/>
          </p:cNvSpPr>
          <p:nvPr>
            <p:ph type="ctrTitle"/>
          </p:nvPr>
        </p:nvSpPr>
        <p:spPr>
          <a:xfrm>
            <a:off x="1524000" y="269359"/>
            <a:ext cx="8530442" cy="1330841"/>
          </a:xfrm>
        </p:spPr>
        <p:txBody>
          <a:bodyPr/>
          <a:lstStyle/>
          <a:p>
            <a:r>
              <a:rPr lang="ar-JO" dirty="0"/>
              <a:t>إعادة التدوير</a:t>
            </a:r>
            <a:endParaRPr lang="en-US" dirty="0"/>
          </a:p>
        </p:txBody>
      </p:sp>
      <p:sp>
        <p:nvSpPr>
          <p:cNvPr id="3" name="Subtitle 2">
            <a:extLst>
              <a:ext uri="{FF2B5EF4-FFF2-40B4-BE49-F238E27FC236}">
                <a16:creationId xmlns:a16="http://schemas.microsoft.com/office/drawing/2014/main" id="{66CDE7E3-5598-459C-A73D-ED8D026A5139}"/>
              </a:ext>
            </a:extLst>
          </p:cNvPr>
          <p:cNvSpPr>
            <a:spLocks noGrp="1"/>
          </p:cNvSpPr>
          <p:nvPr>
            <p:ph type="subTitle" idx="1"/>
          </p:nvPr>
        </p:nvSpPr>
        <p:spPr>
          <a:xfrm>
            <a:off x="914400" y="1648591"/>
            <a:ext cx="9971632" cy="3924577"/>
          </a:xfrm>
        </p:spPr>
        <p:txBody>
          <a:bodyPr>
            <a:normAutofit lnSpcReduction="10000"/>
          </a:bodyPr>
          <a:lstStyle/>
          <a:p>
            <a:pPr algn="r"/>
            <a:r>
              <a:rPr lang="ar-JO" dirty="0"/>
              <a:t>إعادة التدوير هي عملية جمع المواد ومعالجتها (التي كان من الممكن التخلص منها كقمامة) وإعادة تصنيعها في منتجات جديدة.</a:t>
            </a:r>
            <a:endParaRPr lang="en-US" dirty="0"/>
          </a:p>
          <a:p>
            <a:pPr algn="r"/>
            <a:r>
              <a:rPr lang="en-US" dirty="0"/>
              <a:t>:</a:t>
            </a:r>
            <a:r>
              <a:rPr lang="ar-JO" dirty="0"/>
              <a:t>أمثلة على العناصر القابلة لإعادة التدوير</a:t>
            </a:r>
            <a:endParaRPr lang="en-US" dirty="0"/>
          </a:p>
          <a:p>
            <a:pPr algn="r"/>
            <a:r>
              <a:rPr lang="ar-JO" dirty="0"/>
              <a:t>الورق بما في ذلك الصحف والمجلات والورق المختلط</a:t>
            </a:r>
          </a:p>
          <a:p>
            <a:pPr algn="r"/>
            <a:r>
              <a:rPr lang="ar-JO" dirty="0"/>
              <a:t>كرتون (</a:t>
            </a:r>
            <a:r>
              <a:rPr lang="en-US" dirty="0"/>
              <a:t>OCC)</a:t>
            </a:r>
          </a:p>
          <a:p>
            <a:pPr algn="r"/>
            <a:r>
              <a:rPr lang="ar-JO" dirty="0"/>
              <a:t>قوارير زجاجية </a:t>
            </a:r>
            <a:r>
              <a:rPr lang="ar-JO" dirty="0" err="1"/>
              <a:t>ومرطبانات</a:t>
            </a:r>
            <a:endParaRPr lang="ar-JO" dirty="0"/>
          </a:p>
          <a:p>
            <a:pPr algn="r"/>
            <a:r>
              <a:rPr lang="ar-JO" dirty="0"/>
              <a:t>المنتجات البلاستيكية الصلبة</a:t>
            </a:r>
          </a:p>
          <a:p>
            <a:pPr algn="r"/>
            <a:r>
              <a:rPr lang="ar-JO" dirty="0"/>
              <a:t>العبوات المعدنية ، بما في ذلك علب الصفيح والألمنيوم والصلب</a:t>
            </a:r>
          </a:p>
          <a:p>
            <a:pPr algn="r"/>
            <a:r>
              <a:rPr lang="ar-JO" dirty="0"/>
              <a:t>نفايات الطعام ، إذا كانت مدينتك بها برنامج لجمع المواد العضوية</a:t>
            </a:r>
            <a:endParaRPr lang="en-US" dirty="0"/>
          </a:p>
        </p:txBody>
      </p:sp>
    </p:spTree>
    <p:extLst>
      <p:ext uri="{BB962C8B-B14F-4D97-AF65-F5344CB8AC3E}">
        <p14:creationId xmlns:p14="http://schemas.microsoft.com/office/powerpoint/2010/main" val="11580575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5161-266B-4DFA-ABA0-D294D51E0E50}"/>
              </a:ext>
            </a:extLst>
          </p:cNvPr>
          <p:cNvSpPr>
            <a:spLocks noGrp="1"/>
          </p:cNvSpPr>
          <p:nvPr>
            <p:ph type="ctrTitle"/>
          </p:nvPr>
        </p:nvSpPr>
        <p:spPr>
          <a:xfrm>
            <a:off x="1300349" y="457200"/>
            <a:ext cx="8015844" cy="1371600"/>
          </a:xfrm>
        </p:spPr>
        <p:txBody>
          <a:bodyPr/>
          <a:lstStyle/>
          <a:p>
            <a:r>
              <a:rPr lang="ar-JO" dirty="0"/>
              <a:t>التطوع</a:t>
            </a:r>
            <a:endParaRPr lang="en-US" dirty="0"/>
          </a:p>
        </p:txBody>
      </p:sp>
      <p:sp>
        <p:nvSpPr>
          <p:cNvPr id="3" name="Subtitle 2">
            <a:extLst>
              <a:ext uri="{FF2B5EF4-FFF2-40B4-BE49-F238E27FC236}">
                <a16:creationId xmlns:a16="http://schemas.microsoft.com/office/drawing/2014/main" id="{19A4DE14-0FEC-476A-A11E-BBB23EA25CDF}"/>
              </a:ext>
            </a:extLst>
          </p:cNvPr>
          <p:cNvSpPr>
            <a:spLocks noGrp="1"/>
          </p:cNvSpPr>
          <p:nvPr>
            <p:ph type="subTitle" idx="1"/>
          </p:nvPr>
        </p:nvSpPr>
        <p:spPr>
          <a:xfrm>
            <a:off x="1015340" y="2630384"/>
            <a:ext cx="10491850" cy="4114800"/>
          </a:xfrm>
        </p:spPr>
        <p:txBody>
          <a:bodyPr/>
          <a:lstStyle/>
          <a:p>
            <a:pPr algn="r"/>
            <a:r>
              <a:rPr lang="en-US" dirty="0"/>
              <a:t>.</a:t>
            </a:r>
            <a:r>
              <a:rPr lang="ar-JO" dirty="0"/>
              <a:t>التطوع ،التطوع للتنظيف في مجتمعك</a:t>
            </a:r>
            <a:endParaRPr lang="en-US" dirty="0"/>
          </a:p>
          <a:p>
            <a:pPr algn="r"/>
            <a:r>
              <a:rPr lang="ar-JO" dirty="0"/>
              <a:t>يمكن أن تساعد مساهمتك كمتطوع بيئي في ضمان بقاء الغابات الاستوائية المطيرة على المدى الطويل أو الأنواع المهددة بالانقراض. هذا لأنك تشارك بنشاط في الحفاظ على تلك المنطقة أو الأنواع. يمكن لمشاركتك كمتطوع بيئي أن يكون لها تأثير غير مباشر.</a:t>
            </a:r>
            <a:endParaRPr lang="en-US" dirty="0"/>
          </a:p>
        </p:txBody>
      </p:sp>
    </p:spTree>
    <p:extLst>
      <p:ext uri="{BB962C8B-B14F-4D97-AF65-F5344CB8AC3E}">
        <p14:creationId xmlns:p14="http://schemas.microsoft.com/office/powerpoint/2010/main" val="564909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791D-ACEA-4743-9278-7A113FF595A1}"/>
              </a:ext>
            </a:extLst>
          </p:cNvPr>
          <p:cNvSpPr>
            <a:spLocks noGrp="1"/>
          </p:cNvSpPr>
          <p:nvPr>
            <p:ph type="title"/>
          </p:nvPr>
        </p:nvSpPr>
        <p:spPr/>
        <p:txBody>
          <a:bodyPr/>
          <a:lstStyle/>
          <a:p>
            <a:pPr algn="ctr"/>
            <a:r>
              <a:rPr lang="ar-JO" dirty="0"/>
              <a:t>التعليم</a:t>
            </a:r>
            <a:endParaRPr lang="en-US" dirty="0"/>
          </a:p>
        </p:txBody>
      </p:sp>
      <p:sp>
        <p:nvSpPr>
          <p:cNvPr id="3" name="Content Placeholder 2">
            <a:extLst>
              <a:ext uri="{FF2B5EF4-FFF2-40B4-BE49-F238E27FC236}">
                <a16:creationId xmlns:a16="http://schemas.microsoft.com/office/drawing/2014/main" id="{6E36B0FF-B2AC-4372-A2C4-DDE266D0FCE5}"/>
              </a:ext>
            </a:extLst>
          </p:cNvPr>
          <p:cNvSpPr>
            <a:spLocks noGrp="1"/>
          </p:cNvSpPr>
          <p:nvPr>
            <p:ph idx="1"/>
          </p:nvPr>
        </p:nvSpPr>
        <p:spPr>
          <a:xfrm>
            <a:off x="-823738" y="1690688"/>
            <a:ext cx="10515600" cy="4351338"/>
          </a:xfrm>
        </p:spPr>
        <p:txBody>
          <a:bodyPr/>
          <a:lstStyle/>
          <a:p>
            <a:pPr marL="0" indent="0" algn="r">
              <a:buNone/>
            </a:pPr>
            <a:r>
              <a:rPr lang="ar-JO" dirty="0"/>
              <a:t>التعليم, تعليم الأطفال في المدارس على أهمية الحفاظ على البيئة</a:t>
            </a:r>
            <a:endParaRPr lang="en-US" dirty="0"/>
          </a:p>
        </p:txBody>
      </p:sp>
    </p:spTree>
    <p:extLst>
      <p:ext uri="{BB962C8B-B14F-4D97-AF65-F5344CB8AC3E}">
        <p14:creationId xmlns:p14="http://schemas.microsoft.com/office/powerpoint/2010/main" val="349712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2-F6A1-474B-A2CF-88A6F58DCD27}"/>
              </a:ext>
            </a:extLst>
          </p:cNvPr>
          <p:cNvSpPr>
            <a:spLocks noGrp="1"/>
          </p:cNvSpPr>
          <p:nvPr>
            <p:ph type="ctrTitle"/>
          </p:nvPr>
        </p:nvSpPr>
        <p:spPr>
          <a:xfrm>
            <a:off x="1259146" y="278521"/>
            <a:ext cx="4340720" cy="1229905"/>
          </a:xfrm>
        </p:spPr>
        <p:txBody>
          <a:bodyPr/>
          <a:lstStyle/>
          <a:p>
            <a:r>
              <a:rPr lang="ar-JO" dirty="0"/>
              <a:t>الحفاظ على المياه</a:t>
            </a:r>
            <a:endParaRPr lang="en-US" dirty="0"/>
          </a:p>
        </p:txBody>
      </p:sp>
      <p:sp>
        <p:nvSpPr>
          <p:cNvPr id="3" name="Subtitle 2">
            <a:extLst>
              <a:ext uri="{FF2B5EF4-FFF2-40B4-BE49-F238E27FC236}">
                <a16:creationId xmlns:a16="http://schemas.microsoft.com/office/drawing/2014/main" id="{97EDAF06-737A-475C-9CFD-B7B857F388D7}"/>
              </a:ext>
            </a:extLst>
          </p:cNvPr>
          <p:cNvSpPr>
            <a:spLocks noGrp="1"/>
          </p:cNvSpPr>
          <p:nvPr>
            <p:ph type="subTitle" idx="1"/>
          </p:nvPr>
        </p:nvSpPr>
        <p:spPr>
          <a:xfrm>
            <a:off x="1157844" y="2449524"/>
            <a:ext cx="10168702" cy="4022528"/>
          </a:xfrm>
        </p:spPr>
        <p:txBody>
          <a:bodyPr/>
          <a:lstStyle/>
          <a:p>
            <a:pPr algn="r"/>
            <a:r>
              <a:rPr lang="ar-JO" dirty="0"/>
              <a:t>الحفاظ على المياه. كلما قل استخدام المياه ، قل الجريان السطحي ومياه الصرف التي ينتهي بها المطاف في المحيط</a:t>
            </a:r>
            <a:endParaRPr lang="en-US" dirty="0"/>
          </a:p>
        </p:txBody>
      </p:sp>
    </p:spTree>
    <p:extLst>
      <p:ext uri="{BB962C8B-B14F-4D97-AF65-F5344CB8AC3E}">
        <p14:creationId xmlns:p14="http://schemas.microsoft.com/office/powerpoint/2010/main" val="3108904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B9DF-3E5F-4601-BCCC-0B355A49BDD6}"/>
              </a:ext>
            </a:extLst>
          </p:cNvPr>
          <p:cNvSpPr>
            <a:spLocks noGrp="1"/>
          </p:cNvSpPr>
          <p:nvPr>
            <p:ph type="title"/>
          </p:nvPr>
        </p:nvSpPr>
        <p:spPr/>
        <p:txBody>
          <a:bodyPr/>
          <a:lstStyle/>
          <a:p>
            <a:pPr algn="ctr"/>
            <a:r>
              <a:rPr lang="ar-JO" dirty="0"/>
              <a:t>تسوق بحكمة.</a:t>
            </a:r>
            <a:endParaRPr lang="en-US" dirty="0"/>
          </a:p>
        </p:txBody>
      </p:sp>
      <p:sp>
        <p:nvSpPr>
          <p:cNvPr id="3" name="Content Placeholder 2">
            <a:extLst>
              <a:ext uri="{FF2B5EF4-FFF2-40B4-BE49-F238E27FC236}">
                <a16:creationId xmlns:a16="http://schemas.microsoft.com/office/drawing/2014/main" id="{D4C09EDF-1F49-4844-9F47-2E1097A0B6F0}"/>
              </a:ext>
            </a:extLst>
          </p:cNvPr>
          <p:cNvSpPr>
            <a:spLocks noGrp="1"/>
          </p:cNvSpPr>
          <p:nvPr>
            <p:ph idx="1"/>
          </p:nvPr>
        </p:nvSpPr>
        <p:spPr/>
        <p:txBody>
          <a:bodyPr/>
          <a:lstStyle/>
          <a:p>
            <a:pPr marL="0" indent="0" algn="r">
              <a:buNone/>
            </a:pPr>
            <a:r>
              <a:rPr lang="ar-JO" dirty="0"/>
              <a:t>تسوق بحكمة! شراء كميات أقل من البلاستيك وإحضار حقيبة تسوق قابلة لإعادة الاستخدام</a:t>
            </a:r>
            <a:endParaRPr lang="en-US" dirty="0"/>
          </a:p>
        </p:txBody>
      </p:sp>
    </p:spTree>
    <p:extLst>
      <p:ext uri="{BB962C8B-B14F-4D97-AF65-F5344CB8AC3E}">
        <p14:creationId xmlns:p14="http://schemas.microsoft.com/office/powerpoint/2010/main" val="367327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788</Words>
  <Application>Microsoft Office PowerPoint</Application>
  <PresentationFormat>Widescreen</PresentationFormat>
  <Paragraphs>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Noto Sans Kufi Arabic</vt:lpstr>
      <vt:lpstr>Office Theme</vt:lpstr>
      <vt:lpstr>الحفاظ على البيئة </vt:lpstr>
      <vt:lpstr>للإنسان دور خاص في الحفاظ على البيئة. أحد أهم الأشياء التي يمكننا القيام بها لمساعدة البيئة هو طاعة قوانين الطبيعة.</vt:lpstr>
      <vt:lpstr>إعادة الاستخدام</vt:lpstr>
      <vt:lpstr>تقليل الاستعمال</vt:lpstr>
      <vt:lpstr>إعادة التدوير</vt:lpstr>
      <vt:lpstr>التطوع</vt:lpstr>
      <vt:lpstr>التعليم</vt:lpstr>
      <vt:lpstr>الحفاظ على المياه</vt:lpstr>
      <vt:lpstr>تسوق بحكمة.</vt:lpstr>
      <vt:lpstr>ازرع شجرة.</vt:lpstr>
      <vt:lpstr>استخدام المصابيح الكهربائية طويلة الأمد</vt:lpstr>
      <vt:lpstr>لا ترسل مواد كيميائية إلى مجارينا المائية</vt:lpstr>
      <vt:lpstr>حاول أن تقود أقل</vt:lpstr>
      <vt:lpstr>هذه هي النسبة المئوية للأشخاص الذين يجمعون النفايات ويعيدون تدويرها</vt:lpstr>
      <vt:lpstr>هذه هي النسبة المئوية للمواد المعاد تدويرها</vt:lpstr>
      <vt:lpstr>هذه هي النسبة المئوية للأشخاص الذين يعيدون استخدام المواد</vt:lpstr>
      <vt:lpstr>هذه هي النسبة المئوية للأشخاص الذين يقللون من شراء أشياء لا يحتاجونها</vt:lpstr>
      <vt:lpstr>هذه هي النسبة المئوية لأفكار الناس حول البيئة</vt:lpstr>
      <vt:lpstr>هذه هي النسبة المئوية للأشخاص الذين يشترون منتجات صديقة للبيئة</vt:lpstr>
      <vt:lpstr>هذه هي النسبة المئوية للأشخاص الذين يحاولون قيادة أقل والمشي أو استخدام الدراجة في كثير من الأحيان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الحفاظ على البيئة </dc:title>
  <dc:creator>Ramez Hammad</dc:creator>
  <cp:lastModifiedBy>Ramez Hammad</cp:lastModifiedBy>
  <cp:revision>14</cp:revision>
  <dcterms:created xsi:type="dcterms:W3CDTF">2023-04-17T18:44:47Z</dcterms:created>
  <dcterms:modified xsi:type="dcterms:W3CDTF">2023-04-19T12:41:14Z</dcterms:modified>
</cp:coreProperties>
</file>