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8" r:id="rId4"/>
    <p:sldId id="262" r:id="rId5"/>
    <p:sldId id="263" r:id="rId6"/>
    <p:sldId id="264" r:id="rId7"/>
    <p:sldId id="265" r:id="rId8"/>
    <p:sldId id="266" r:id="rId9"/>
    <p:sldId id="268" r:id="rId10"/>
    <p:sldId id="267" r:id="rId11"/>
    <p:sldId id="270"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9E8CF-188F-4553-888E-22F3FBBDAA0B}" v="1018" dt="2023-04-11T20:46:39.107"/>
    <p1510:client id="{C4193AAE-2EE2-4278-81DF-1303E8C482CA}" v="3" dt="2023-04-11T20:17:41.220"/>
    <p1510:client id="{E21B3BB5-4049-4DCF-920E-96B14458934E}" v="100" dt="2023-04-11T18:42:36.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855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52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40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907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936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1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240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213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3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242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344765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092F3C-D8EC-2FA6-1FAD-235F9D578ABB}"/>
              </a:ext>
            </a:extLst>
          </p:cNvPr>
          <p:cNvPicPr>
            <a:picLocks noChangeAspect="1"/>
          </p:cNvPicPr>
          <p:nvPr/>
        </p:nvPicPr>
        <p:blipFill rotWithShape="1">
          <a:blip r:embed="rId2">
            <a:alphaModFix amt="40000"/>
          </a:blip>
          <a:srcRect r="-2" b="6263"/>
          <a:stretch/>
        </p:blipFill>
        <p:spPr>
          <a:xfrm>
            <a:off x="20" y="10"/>
            <a:ext cx="12191980" cy="6857990"/>
          </a:xfrm>
          <a:prstGeom prst="rect">
            <a:avLst/>
          </a:prstGeom>
        </p:spPr>
      </p:pic>
      <p:sp>
        <p:nvSpPr>
          <p:cNvPr id="2" name="Title 1"/>
          <p:cNvSpPr>
            <a:spLocks noGrp="1"/>
          </p:cNvSpPr>
          <p:nvPr>
            <p:ph type="ctrTitle"/>
          </p:nvPr>
        </p:nvSpPr>
        <p:spPr>
          <a:xfrm>
            <a:off x="965201" y="1020431"/>
            <a:ext cx="10225530" cy="1475013"/>
          </a:xfrm>
        </p:spPr>
        <p:txBody>
          <a:bodyPr>
            <a:normAutofit/>
          </a:bodyPr>
          <a:lstStyle/>
          <a:p>
            <a:r>
              <a:rPr lang="en-US" sz="4000" dirty="0">
                <a:solidFill>
                  <a:schemeClr val="tx1"/>
                </a:solidFill>
                <a:cs typeface="Calibri Light"/>
              </a:rPr>
              <a:t>Climate change </a:t>
            </a:r>
          </a:p>
        </p:txBody>
      </p:sp>
      <p:sp>
        <p:nvSpPr>
          <p:cNvPr id="3" name="Subtitle 2"/>
          <p:cNvSpPr>
            <a:spLocks noGrp="1"/>
          </p:cNvSpPr>
          <p:nvPr>
            <p:ph type="subTitle" idx="1"/>
          </p:nvPr>
        </p:nvSpPr>
        <p:spPr>
          <a:xfrm>
            <a:off x="965200" y="2495445"/>
            <a:ext cx="10225530" cy="590321"/>
          </a:xfrm>
        </p:spPr>
        <p:txBody>
          <a:bodyPr vert="horz" lIns="91440" tIns="45720" rIns="91440" bIns="45720" rtlCol="0">
            <a:normAutofit/>
          </a:bodyPr>
          <a:lstStyle/>
          <a:p>
            <a:r>
              <a:rPr lang="en-US">
                <a:solidFill>
                  <a:schemeClr val="tx1"/>
                </a:solidFill>
                <a:cs typeface="Calibri"/>
              </a:rPr>
              <a:t>Mahmoud fadi tareq ahmad</a:t>
            </a:r>
            <a:endParaRPr lang="en-US">
              <a:solidFill>
                <a:schemeClr val="tx1"/>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Chart, histogram&#10;&#10;Description automatically generated">
            <a:extLst>
              <a:ext uri="{FF2B5EF4-FFF2-40B4-BE49-F238E27FC236}">
                <a16:creationId xmlns:a16="http://schemas.microsoft.com/office/drawing/2014/main" id="{7012BB28-D3CA-972D-88ED-8E0119279390}"/>
              </a:ext>
            </a:extLst>
          </p:cNvPr>
          <p:cNvPicPr>
            <a:picLocks noGrp="1" noChangeAspect="1"/>
          </p:cNvPicPr>
          <p:nvPr>
            <p:ph idx="1"/>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408856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0C1E54-AF42-411F-33DA-DA2B2B887137}"/>
              </a:ext>
            </a:extLst>
          </p:cNvPr>
          <p:cNvSpPr>
            <a:spLocks noGrp="1"/>
          </p:cNvSpPr>
          <p:nvPr>
            <p:ph type="body" idx="1"/>
          </p:nvPr>
        </p:nvSpPr>
        <p:spPr/>
        <p:txBody>
          <a:bodyPr/>
          <a:lstStyle/>
          <a:p>
            <a:r>
              <a:rPr lang="en-US" dirty="0">
                <a:cs typeface="Calibri"/>
              </a:rPr>
              <a:t>Advantages </a:t>
            </a:r>
          </a:p>
        </p:txBody>
      </p:sp>
      <p:sp>
        <p:nvSpPr>
          <p:cNvPr id="4" name="Content Placeholder 3">
            <a:extLst>
              <a:ext uri="{FF2B5EF4-FFF2-40B4-BE49-F238E27FC236}">
                <a16:creationId xmlns:a16="http://schemas.microsoft.com/office/drawing/2014/main" id="{D0C7AC5F-3F09-33EE-C095-FB50EE1B40DC}"/>
              </a:ext>
            </a:extLst>
          </p:cNvPr>
          <p:cNvSpPr>
            <a:spLocks noGrp="1"/>
          </p:cNvSpPr>
          <p:nvPr>
            <p:ph sz="half" idx="2"/>
          </p:nvPr>
        </p:nvSpPr>
        <p:spPr/>
        <p:txBody>
          <a:bodyPr vert="horz" lIns="91440" tIns="45720" rIns="91440" bIns="45720" rtlCol="0" anchor="t">
            <a:normAutofit/>
          </a:bodyPr>
          <a:lstStyle/>
          <a:p>
            <a:pPr marL="514350" indent="-514350">
              <a:buAutoNum type="arabicPeriod"/>
            </a:pPr>
            <a:r>
              <a:rPr lang="en-US" sz="1600" dirty="0">
                <a:ea typeface="+mn-lt"/>
                <a:cs typeface="+mn-lt"/>
              </a:rPr>
              <a:t>The greenhouse effect contributes to the Earth's temperature regulation, making it hospitable for living beings.</a:t>
            </a:r>
            <a:endParaRPr lang="en-US" sz="1600" dirty="0">
              <a:cs typeface="Calibri" panose="020F0502020204030204"/>
            </a:endParaRPr>
          </a:p>
          <a:p>
            <a:pPr marL="514350" indent="-514350">
              <a:buAutoNum type="arabicPeriod"/>
            </a:pPr>
            <a:r>
              <a:rPr lang="en-US" sz="1600" dirty="0">
                <a:ea typeface="+mn-lt"/>
                <a:cs typeface="+mn-lt"/>
              </a:rPr>
              <a:t>Agricultural productivity may improve as a result of the greenhouse effect's warming impacts, as plants grow better at warmer temperatures.</a:t>
            </a:r>
            <a:endParaRPr lang="en-US" sz="1600" dirty="0">
              <a:cs typeface="Calibri" panose="020F0502020204030204"/>
            </a:endParaRPr>
          </a:p>
          <a:p>
            <a:pPr marL="514350" indent="-514350">
              <a:buAutoNum type="arabicPeriod"/>
            </a:pPr>
            <a:r>
              <a:rPr lang="en-US" sz="1600" dirty="0">
                <a:ea typeface="+mn-lt"/>
                <a:cs typeface="+mn-lt"/>
              </a:rPr>
              <a:t>By trapping heat in the atmosphere, the greenhouse effect can help to alleviate the consequences of very cold weather in some areas.</a:t>
            </a:r>
            <a:endParaRPr lang="en-US" sz="1600" dirty="0">
              <a:cs typeface="Calibri" panose="020F0502020204030204"/>
            </a:endParaRPr>
          </a:p>
          <a:p>
            <a:endParaRPr lang="en-US"/>
          </a:p>
        </p:txBody>
      </p:sp>
      <p:sp>
        <p:nvSpPr>
          <p:cNvPr id="5" name="Text Placeholder 4">
            <a:extLst>
              <a:ext uri="{FF2B5EF4-FFF2-40B4-BE49-F238E27FC236}">
                <a16:creationId xmlns:a16="http://schemas.microsoft.com/office/drawing/2014/main" id="{23A2C791-2F83-220A-8058-2504E4AA41D2}"/>
              </a:ext>
            </a:extLst>
          </p:cNvPr>
          <p:cNvSpPr>
            <a:spLocks noGrp="1"/>
          </p:cNvSpPr>
          <p:nvPr>
            <p:ph type="body" sz="quarter" idx="3"/>
          </p:nvPr>
        </p:nvSpPr>
        <p:spPr/>
        <p:txBody>
          <a:bodyPr/>
          <a:lstStyle/>
          <a:p>
            <a:r>
              <a:rPr lang="en-US" dirty="0">
                <a:cs typeface="Calibri"/>
              </a:rPr>
              <a:t>Advantages</a:t>
            </a:r>
            <a:endParaRPr lang="en-US" dirty="0"/>
          </a:p>
        </p:txBody>
      </p:sp>
      <p:sp>
        <p:nvSpPr>
          <p:cNvPr id="6" name="Content Placeholder 5">
            <a:extLst>
              <a:ext uri="{FF2B5EF4-FFF2-40B4-BE49-F238E27FC236}">
                <a16:creationId xmlns:a16="http://schemas.microsoft.com/office/drawing/2014/main" id="{C2DB1B30-B7F4-A46E-80EE-65FDCC9E2BA7}"/>
              </a:ext>
            </a:extLst>
          </p:cNvPr>
          <p:cNvSpPr>
            <a:spLocks noGrp="1"/>
          </p:cNvSpPr>
          <p:nvPr>
            <p:ph sz="quarter" idx="4"/>
          </p:nvPr>
        </p:nvSpPr>
        <p:spPr/>
        <p:txBody>
          <a:bodyPr vert="horz" lIns="91440" tIns="45720" rIns="91440" bIns="45720" rtlCol="0" anchor="t">
            <a:normAutofit/>
          </a:bodyPr>
          <a:lstStyle/>
          <a:p>
            <a:pPr marL="514350" indent="-514350">
              <a:buAutoNum type="arabicPeriod"/>
            </a:pPr>
            <a:r>
              <a:rPr lang="en-US" sz="1600" dirty="0">
                <a:ea typeface="+mn-lt"/>
                <a:cs typeface="+mn-lt"/>
              </a:rPr>
              <a:t>More frequent and severe weather events</a:t>
            </a:r>
            <a:endParaRPr lang="en-US" sz="1600">
              <a:cs typeface="Calibri" panose="020F0502020204030204"/>
            </a:endParaRPr>
          </a:p>
          <a:p>
            <a:pPr marL="514350" indent="-514350">
              <a:buAutoNum type="arabicPeriod"/>
            </a:pPr>
            <a:r>
              <a:rPr lang="en-US" sz="1600" dirty="0">
                <a:ea typeface="+mn-lt"/>
                <a:cs typeface="+mn-lt"/>
              </a:rPr>
              <a:t>Rising sea levels</a:t>
            </a:r>
            <a:endParaRPr lang="en-US" sz="1600">
              <a:cs typeface="Calibri" panose="020F0502020204030204"/>
            </a:endParaRPr>
          </a:p>
          <a:p>
            <a:pPr marL="514350" indent="-514350">
              <a:buAutoNum type="arabicPeriod"/>
            </a:pPr>
            <a:r>
              <a:rPr lang="en-US" sz="1600" dirty="0">
                <a:ea typeface="+mn-lt"/>
                <a:cs typeface="+mn-lt"/>
              </a:rPr>
              <a:t>Shifts in ecosystems and the distribution of plant and animal species</a:t>
            </a:r>
          </a:p>
          <a:p>
            <a:pPr marL="514350" indent="-514350">
              <a:buAutoNum type="arabicPeriod"/>
            </a:pPr>
            <a:r>
              <a:rPr lang="en-US" sz="1600" dirty="0">
                <a:ea typeface="+mn-lt"/>
                <a:cs typeface="+mn-lt"/>
              </a:rPr>
              <a:t>Decrease in Air water quality </a:t>
            </a:r>
          </a:p>
          <a:p>
            <a:pPr marL="514350" indent="-514350">
              <a:buAutoNum type="arabicPeriod"/>
            </a:pPr>
            <a:r>
              <a:rPr lang="en-US" sz="1600" dirty="0">
                <a:ea typeface="+mn-lt"/>
                <a:cs typeface="+mn-lt"/>
              </a:rPr>
              <a:t>Decrease in Human health</a:t>
            </a:r>
            <a:endParaRPr lang="en-US" sz="1600">
              <a:cs typeface="Calibri" panose="020F0502020204030204"/>
            </a:endParaRPr>
          </a:p>
        </p:txBody>
      </p:sp>
    </p:spTree>
    <p:extLst>
      <p:ext uri="{BB962C8B-B14F-4D97-AF65-F5344CB8AC3E}">
        <p14:creationId xmlns:p14="http://schemas.microsoft.com/office/powerpoint/2010/main" val="425825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rmal power station">
            <a:extLst>
              <a:ext uri="{FF2B5EF4-FFF2-40B4-BE49-F238E27FC236}">
                <a16:creationId xmlns:a16="http://schemas.microsoft.com/office/drawing/2014/main" id="{EFC0B56F-F2CD-7C98-9009-A8CD106834B2}"/>
              </a:ext>
            </a:extLst>
          </p:cNvPr>
          <p:cNvPicPr>
            <a:picLocks noChangeAspect="1"/>
          </p:cNvPicPr>
          <p:nvPr/>
        </p:nvPicPr>
        <p:blipFill rotWithShape="1">
          <a:blip r:embed="rId2">
            <a:alphaModFix amt="40000"/>
          </a:blip>
          <a:srcRect t="25000"/>
          <a:stretch/>
        </p:blipFill>
        <p:spPr>
          <a:xfrm>
            <a:off x="20" y="10"/>
            <a:ext cx="12191979" cy="6857990"/>
          </a:xfrm>
          <a:prstGeom prst="rect">
            <a:avLst/>
          </a:prstGeom>
        </p:spPr>
      </p:pic>
      <p:sp>
        <p:nvSpPr>
          <p:cNvPr id="2" name="Title 1">
            <a:extLst>
              <a:ext uri="{FF2B5EF4-FFF2-40B4-BE49-F238E27FC236}">
                <a16:creationId xmlns:a16="http://schemas.microsoft.com/office/drawing/2014/main" id="{04C8A1A9-B784-31B1-8436-9692BCD3E773}"/>
              </a:ext>
            </a:extLst>
          </p:cNvPr>
          <p:cNvSpPr>
            <a:spLocks noGrp="1"/>
          </p:cNvSpPr>
          <p:nvPr>
            <p:ph type="title"/>
          </p:nvPr>
        </p:nvSpPr>
        <p:spPr>
          <a:xfrm>
            <a:off x="841249" y="941832"/>
            <a:ext cx="10506456" cy="2057400"/>
          </a:xfrm>
        </p:spPr>
        <p:txBody>
          <a:bodyPr anchor="b">
            <a:normAutofit/>
          </a:bodyPr>
          <a:lstStyle/>
          <a:p>
            <a:r>
              <a:rPr lang="en-US" sz="5000">
                <a:cs typeface="Calibri Light"/>
              </a:rPr>
              <a:t>Solutions for enhanced greenhouse effect  </a:t>
            </a:r>
            <a:endParaRPr lang="en-US" sz="500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B8489C-ECD3-B6D2-AB2A-8E13AABC7974}"/>
              </a:ext>
            </a:extLst>
          </p:cNvPr>
          <p:cNvSpPr>
            <a:spLocks noGrp="1"/>
          </p:cNvSpPr>
          <p:nvPr>
            <p:ph idx="1"/>
          </p:nvPr>
        </p:nvSpPr>
        <p:spPr>
          <a:xfrm>
            <a:off x="841248" y="3502152"/>
            <a:ext cx="10506456" cy="3149825"/>
          </a:xfrm>
        </p:spPr>
        <p:txBody>
          <a:bodyPr vert="horz" lIns="91440" tIns="45720" rIns="91440" bIns="45720" rtlCol="0" anchor="t">
            <a:noAutofit/>
          </a:bodyPr>
          <a:lstStyle/>
          <a:p>
            <a:pPr marL="514350" indent="-514350">
              <a:buAutoNum type="arabicPeriod"/>
            </a:pPr>
            <a:r>
              <a:rPr lang="en-US" sz="1400" dirty="0">
                <a:ea typeface="+mn-lt"/>
                <a:cs typeface="+mn-lt"/>
              </a:rPr>
              <a:t>Cutting down on greenhouse gas emissions:</a:t>
            </a:r>
            <a:endParaRPr lang="en-US" sz="1400" dirty="0">
              <a:cs typeface="Calibri" panose="020F0502020204030204"/>
            </a:endParaRPr>
          </a:p>
          <a:p>
            <a:pPr lvl="1"/>
            <a:r>
              <a:rPr lang="en-US" sz="1400" dirty="0">
                <a:ea typeface="+mn-lt"/>
                <a:cs typeface="+mn-lt"/>
              </a:rPr>
              <a:t>Using renewable energy sources such as solar, wind, hydropower, and geothermal.</a:t>
            </a:r>
            <a:endParaRPr lang="en-US" sz="1400" dirty="0">
              <a:cs typeface="Calibri" panose="020F0502020204030204"/>
            </a:endParaRPr>
          </a:p>
          <a:p>
            <a:pPr lvl="1"/>
            <a:r>
              <a:rPr lang="en-US" sz="1400" dirty="0">
                <a:ea typeface="+mn-lt"/>
                <a:cs typeface="+mn-lt"/>
              </a:rPr>
              <a:t>Energy efficiency in buildings, transportation, and industry is being promoted.</a:t>
            </a:r>
            <a:endParaRPr lang="en-US" sz="1400" dirty="0">
              <a:cs typeface="Calibri" panose="020F0502020204030204"/>
            </a:endParaRPr>
          </a:p>
          <a:p>
            <a:pPr lvl="1"/>
            <a:r>
              <a:rPr lang="en-US" sz="1400" dirty="0">
                <a:ea typeface="+mn-lt"/>
                <a:cs typeface="+mn-lt"/>
              </a:rPr>
              <a:t>Carbon price and emission controls are being implemented.</a:t>
            </a:r>
          </a:p>
          <a:p>
            <a:pPr marL="457200" indent="-457200">
              <a:buAutoNum type="arabicPeriod"/>
            </a:pPr>
            <a:r>
              <a:rPr lang="en-US" sz="1400" dirty="0">
                <a:ea typeface="+mn-lt"/>
                <a:cs typeface="+mn-lt"/>
              </a:rPr>
              <a:t>Forest conservation and restoration:</a:t>
            </a:r>
            <a:endParaRPr lang="en-US" sz="1400" dirty="0">
              <a:cs typeface="Calibri" panose="020F0502020204030204"/>
            </a:endParaRPr>
          </a:p>
          <a:p>
            <a:pPr lvl="1"/>
            <a:r>
              <a:rPr lang="en-US" sz="1400" dirty="0">
                <a:ea typeface="+mn-lt"/>
                <a:cs typeface="+mn-lt"/>
              </a:rPr>
              <a:t>Putting a stop to deforestation and encouraging reforestation and afforestation</a:t>
            </a:r>
            <a:endParaRPr lang="en-US" sz="1400">
              <a:cs typeface="Calibri"/>
            </a:endParaRPr>
          </a:p>
          <a:p>
            <a:pPr marL="914400" lvl="1"/>
            <a:r>
              <a:rPr lang="en-US" sz="1400" dirty="0">
                <a:ea typeface="+mn-lt"/>
                <a:cs typeface="+mn-lt"/>
              </a:rPr>
              <a:t>Forest conservation and management on a long-term basis</a:t>
            </a:r>
            <a:endParaRPr lang="en-US" sz="1400" dirty="0">
              <a:cs typeface="Calibri" panose="020F0502020204030204"/>
            </a:endParaRPr>
          </a:p>
          <a:p>
            <a:pPr marL="914400" lvl="1"/>
            <a:endParaRPr lang="en-US" sz="1400" dirty="0">
              <a:cs typeface="Calibri" panose="020F0502020204030204"/>
            </a:endParaRPr>
          </a:p>
          <a:p>
            <a:pPr marL="571500" indent="-342900">
              <a:buAutoNum type="arabicPeriod"/>
            </a:pPr>
            <a:r>
              <a:rPr lang="en-US" sz="1400" dirty="0">
                <a:ea typeface="+mn-lt"/>
                <a:cs typeface="+mn-lt"/>
              </a:rPr>
              <a:t>Technology and innovation advancement:</a:t>
            </a:r>
            <a:endParaRPr lang="en-US" sz="1400" dirty="0">
              <a:cs typeface="Calibri" panose="020F0502020204030204"/>
            </a:endParaRPr>
          </a:p>
          <a:p>
            <a:pPr marL="571500" indent="-342900"/>
            <a:r>
              <a:rPr lang="en-US" sz="1400" dirty="0">
                <a:ea typeface="+mn-lt"/>
                <a:cs typeface="+mn-lt"/>
              </a:rPr>
              <a:t>Investing in low-carbon technology research and development</a:t>
            </a:r>
            <a:endParaRPr lang="en-US" sz="1400" dirty="0">
              <a:cs typeface="Calibri" panose="020F0502020204030204"/>
            </a:endParaRPr>
          </a:p>
          <a:p>
            <a:pPr marL="571500" indent="-342900"/>
            <a:r>
              <a:rPr lang="en-US" sz="1400" dirty="0">
                <a:ea typeface="+mn-lt"/>
                <a:cs typeface="+mn-lt"/>
              </a:rPr>
              <a:t>Promoting the use of green technologies in industry and transportation</a:t>
            </a:r>
            <a:endParaRPr lang="en-US" sz="1400" dirty="0">
              <a:cs typeface="Calibri" panose="020F0502020204030204"/>
            </a:endParaRPr>
          </a:p>
          <a:p>
            <a:endParaRPr lang="en-US" sz="1100">
              <a:cs typeface="Calibri" panose="020F0502020204030204"/>
            </a:endParaRPr>
          </a:p>
        </p:txBody>
      </p:sp>
    </p:spTree>
    <p:extLst>
      <p:ext uri="{BB962C8B-B14F-4D97-AF65-F5344CB8AC3E}">
        <p14:creationId xmlns:p14="http://schemas.microsoft.com/office/powerpoint/2010/main" val="28363351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569BFB-2DFA-0BEC-F503-884613B5D377}"/>
              </a:ext>
            </a:extLst>
          </p:cNvPr>
          <p:cNvPicPr>
            <a:picLocks noChangeAspect="1"/>
          </p:cNvPicPr>
          <p:nvPr/>
        </p:nvPicPr>
        <p:blipFill rotWithShape="1">
          <a:blip r:embed="rId2"/>
          <a:srcRect t="20443" r="-2" b="-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303F6-FBA1-1689-158C-EBC1053B513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Objectives </a:t>
            </a:r>
          </a:p>
        </p:txBody>
      </p:sp>
      <p:sp>
        <p:nvSpPr>
          <p:cNvPr id="4" name="Text Placeholder 3">
            <a:extLst>
              <a:ext uri="{FF2B5EF4-FFF2-40B4-BE49-F238E27FC236}">
                <a16:creationId xmlns:a16="http://schemas.microsoft.com/office/drawing/2014/main" id="{01D041A7-D31D-63CD-2B7A-8C5E18FD831A}"/>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pPr algn="ctr"/>
            <a:r>
              <a:rPr lang="en-US" dirty="0">
                <a:solidFill>
                  <a:srgbClr val="FFFFFF"/>
                </a:solidFill>
              </a:rPr>
              <a:t>1.IDENTIFY WHAT IS GLOBAL WARMING</a:t>
            </a:r>
          </a:p>
          <a:p>
            <a:pPr algn="ctr"/>
            <a:r>
              <a:rPr lang="en-US" dirty="0">
                <a:solidFill>
                  <a:srgbClr val="FFFFFF"/>
                </a:solidFill>
                <a:cs typeface="Calibri"/>
              </a:rPr>
              <a:t>Add hon</a:t>
            </a:r>
          </a:p>
          <a:p>
            <a:pPr algn="ctr"/>
            <a:endParaRPr lang="en-US">
              <a:solidFill>
                <a:srgbClr val="FFFFFF"/>
              </a:solidFill>
              <a:cs typeface="Calibri" panose="020F0502020204030204"/>
            </a:endParaRPr>
          </a:p>
        </p:txBody>
      </p:sp>
    </p:spTree>
    <p:extLst>
      <p:ext uri="{BB962C8B-B14F-4D97-AF65-F5344CB8AC3E}">
        <p14:creationId xmlns:p14="http://schemas.microsoft.com/office/powerpoint/2010/main" val="155378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52C0-557F-36C7-3496-0D15DD194920}"/>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dirty="0">
                <a:solidFill>
                  <a:schemeClr val="tx1">
                    <a:lumMod val="95000"/>
                  </a:schemeClr>
                </a:solidFill>
                <a:latin typeface="+mj-lt"/>
                <a:ea typeface="+mj-ea"/>
                <a:cs typeface="+mj-cs"/>
              </a:rPr>
              <a:t>What is climate change</a:t>
            </a:r>
          </a:p>
        </p:txBody>
      </p:sp>
      <p:sp>
        <p:nvSpPr>
          <p:cNvPr id="7" name="Content Placeholder 6">
            <a:extLst>
              <a:ext uri="{FF2B5EF4-FFF2-40B4-BE49-F238E27FC236}">
                <a16:creationId xmlns:a16="http://schemas.microsoft.com/office/drawing/2014/main" id="{32351178-5E4D-A03C-A169-6457386234EF}"/>
              </a:ext>
            </a:extLst>
          </p:cNvPr>
          <p:cNvSpPr>
            <a:spLocks noGrp="1"/>
          </p:cNvSpPr>
          <p:nvPr>
            <p:ph idx="1"/>
          </p:nvPr>
        </p:nvSpPr>
        <p:spPr/>
        <p:txBody>
          <a:bodyPr vert="horz" lIns="91440" tIns="45720" rIns="91440" bIns="45720" rtlCol="0" anchor="t">
            <a:normAutofit/>
          </a:bodyPr>
          <a:lstStyle/>
          <a:p>
            <a:pPr marL="305435" indent="-305435"/>
            <a:endParaRPr lang="en-US" dirty="0">
              <a:cs typeface="Calibri"/>
            </a:endParaRPr>
          </a:p>
        </p:txBody>
      </p:sp>
      <p:sp>
        <p:nvSpPr>
          <p:cNvPr id="4" name="Text Placeholder 3">
            <a:extLst>
              <a:ext uri="{FF2B5EF4-FFF2-40B4-BE49-F238E27FC236}">
                <a16:creationId xmlns:a16="http://schemas.microsoft.com/office/drawing/2014/main" id="{6CED426D-C4B7-4D6C-009D-52D781E31066}"/>
              </a:ext>
            </a:extLst>
          </p:cNvPr>
          <p:cNvSpPr>
            <a:spLocks noGrp="1"/>
          </p:cNvSpPr>
          <p:nvPr>
            <p:ph type="body" sz="half" idx="2"/>
          </p:nvPr>
        </p:nvSpPr>
        <p:spPr>
          <a:xfrm>
            <a:off x="671513" y="2536031"/>
            <a:ext cx="3123783" cy="3671936"/>
          </a:xfrm>
        </p:spPr>
        <p:txBody>
          <a:bodyPr vert="horz" lIns="91440" tIns="45720" rIns="91440" bIns="45720" rtlCol="0" anchor="t">
            <a:normAutofit/>
          </a:bodyPr>
          <a:lstStyle/>
          <a:p>
            <a:pPr>
              <a:buFont typeface="Wingdings 2" panose="05020102010507070707" pitchFamily="18" charset="2"/>
              <a:buChar char=""/>
            </a:pPr>
            <a:r>
              <a:rPr lang="en-US" dirty="0"/>
              <a:t>Climate change refers to long-term changes in the Earth's climate patterns, such as temperature, precipitation, and wind, that have occurred and are likely to continue as a result of human activity, most notably the release of greenhouse gases into the atmosphere.</a:t>
            </a:r>
          </a:p>
        </p:txBody>
      </p:sp>
      <p:pic>
        <p:nvPicPr>
          <p:cNvPr id="9" name="Picture 10">
            <a:extLst>
              <a:ext uri="{FF2B5EF4-FFF2-40B4-BE49-F238E27FC236}">
                <a16:creationId xmlns:a16="http://schemas.microsoft.com/office/drawing/2014/main" id="{CF0D597F-D578-43F7-14C7-62E101853BE4}"/>
              </a:ext>
            </a:extLst>
          </p:cNvPr>
          <p:cNvPicPr>
            <a:picLocks noChangeAspect="1"/>
          </p:cNvPicPr>
          <p:nvPr/>
        </p:nvPicPr>
        <p:blipFill>
          <a:blip r:embed="rId2"/>
          <a:stretch>
            <a:fillRect/>
          </a:stretch>
        </p:blipFill>
        <p:spPr>
          <a:xfrm>
            <a:off x="4831575" y="948606"/>
            <a:ext cx="6521282" cy="4913516"/>
          </a:xfrm>
          <a:prstGeom prst="rect">
            <a:avLst/>
          </a:prstGeom>
        </p:spPr>
      </p:pic>
    </p:spTree>
    <p:extLst>
      <p:ext uri="{BB962C8B-B14F-4D97-AF65-F5344CB8AC3E}">
        <p14:creationId xmlns:p14="http://schemas.microsoft.com/office/powerpoint/2010/main" val="18257098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47ED6-80FE-5C5B-8D6A-FFD3E30735EB}"/>
              </a:ext>
            </a:extLst>
          </p:cNvPr>
          <p:cNvSpPr>
            <a:spLocks noGrp="1"/>
          </p:cNvSpPr>
          <p:nvPr>
            <p:ph type="title"/>
          </p:nvPr>
        </p:nvSpPr>
        <p:spPr>
          <a:xfrm>
            <a:off x="838200" y="1641752"/>
            <a:ext cx="4391024" cy="1323439"/>
          </a:xfrm>
        </p:spPr>
        <p:txBody>
          <a:bodyPr anchor="t">
            <a:normAutofit/>
          </a:bodyPr>
          <a:lstStyle/>
          <a:p>
            <a:r>
              <a:rPr lang="en-US" sz="3400">
                <a:solidFill>
                  <a:schemeClr val="bg1"/>
                </a:solidFill>
                <a:ea typeface="+mj-lt"/>
                <a:cs typeface="+mj-lt"/>
              </a:rPr>
              <a:t>By which process does climate change occur?</a:t>
            </a:r>
            <a:endParaRPr lang="en-US" sz="3400">
              <a:solidFill>
                <a:schemeClr val="bg1"/>
              </a:solidFill>
            </a:endParaRPr>
          </a:p>
        </p:txBody>
      </p:sp>
      <p:sp>
        <p:nvSpPr>
          <p:cNvPr id="3" name="Content Placeholder 2">
            <a:extLst>
              <a:ext uri="{FF2B5EF4-FFF2-40B4-BE49-F238E27FC236}">
                <a16:creationId xmlns:a16="http://schemas.microsoft.com/office/drawing/2014/main" id="{F1A43B62-F2BA-6881-5F80-F4967631CA85}"/>
              </a:ext>
            </a:extLst>
          </p:cNvPr>
          <p:cNvSpPr>
            <a:spLocks noGrp="1"/>
          </p:cNvSpPr>
          <p:nvPr>
            <p:ph idx="1"/>
          </p:nvPr>
        </p:nvSpPr>
        <p:spPr>
          <a:xfrm>
            <a:off x="838200" y="3146400"/>
            <a:ext cx="4391024" cy="2454300"/>
          </a:xfrm>
        </p:spPr>
        <p:txBody>
          <a:bodyPr vert="horz" lIns="91440" tIns="45720" rIns="91440" bIns="45720" rtlCol="0">
            <a:normAutofit/>
          </a:bodyPr>
          <a:lstStyle/>
          <a:p>
            <a:pPr marL="0" indent="0">
              <a:buNone/>
            </a:pPr>
            <a:r>
              <a:rPr lang="en-US" sz="1500">
                <a:solidFill>
                  <a:schemeClr val="bg1">
                    <a:alpha val="80000"/>
                  </a:schemeClr>
                </a:solidFill>
                <a:ea typeface="+mn-lt"/>
                <a:cs typeface="+mn-lt"/>
              </a:rPr>
              <a:t>The greenhouse effect is a natural phenomenon that regulates the temperature of the Planet. It works by capturing some of the sun's energy and preventing it from escaping back into space, so keeping the planet warm enough for life to exist. Greenhouse gases like carbon dioxide and water vapor play an important part in this process. Human activities, on the other hand, are increasing the concentration of these gases in the atmosphere, resulting in a higher greenhouse effect and potential effects on the climate and ecology.</a:t>
            </a:r>
          </a:p>
          <a:p>
            <a:pPr marL="0" indent="0">
              <a:buNone/>
            </a:pPr>
            <a:endParaRPr lang="en-US" sz="1500">
              <a:solidFill>
                <a:schemeClr val="bg1">
                  <a:alpha val="80000"/>
                </a:schemeClr>
              </a:solidFill>
              <a:cs typeface="Calibri"/>
            </a:endParaRPr>
          </a:p>
          <a:p>
            <a:pPr marL="0" indent="0">
              <a:buNone/>
            </a:pPr>
            <a:endParaRPr lang="en-US" sz="1500">
              <a:solidFill>
                <a:schemeClr val="bg1">
                  <a:alpha val="80000"/>
                </a:schemeClr>
              </a:solidFill>
              <a:cs typeface="Calibri"/>
            </a:endParaRPr>
          </a:p>
          <a:p>
            <a:pPr marL="0" indent="0">
              <a:buNone/>
            </a:pPr>
            <a:endParaRPr lang="en-US" sz="1500">
              <a:solidFill>
                <a:schemeClr val="bg1">
                  <a:alpha val="80000"/>
                </a:schemeClr>
              </a:solidFill>
              <a:cs typeface="Calibri"/>
            </a:endParaRPr>
          </a:p>
          <a:p>
            <a:pPr marL="0" indent="0">
              <a:buNone/>
            </a:pPr>
            <a:endParaRPr lang="en-US" sz="1500">
              <a:solidFill>
                <a:schemeClr val="bg1">
                  <a:alpha val="80000"/>
                </a:schemeClr>
              </a:solidFill>
              <a:cs typeface="Calibri"/>
            </a:endParaRPr>
          </a:p>
          <a:p>
            <a:pPr marL="0" indent="0">
              <a:buNone/>
            </a:pPr>
            <a:endParaRPr lang="en-US" sz="1500">
              <a:solidFill>
                <a:schemeClr val="bg1">
                  <a:alpha val="80000"/>
                </a:schemeClr>
              </a:solidFill>
              <a:cs typeface="Calibri"/>
            </a:endParaRPr>
          </a:p>
        </p:txBody>
      </p:sp>
      <p:grpSp>
        <p:nvGrpSpPr>
          <p:cNvPr id="7" name="Group 10">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6">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12">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4">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4">
            <a:extLst>
              <a:ext uri="{FF2B5EF4-FFF2-40B4-BE49-F238E27FC236}">
                <a16:creationId xmlns:a16="http://schemas.microsoft.com/office/drawing/2014/main" id="{11A709B3-0FA9-63E0-652F-664DD34DE80A}"/>
              </a:ext>
            </a:extLst>
          </p:cNvPr>
          <p:cNvPicPr>
            <a:picLocks noChangeAspect="1"/>
          </p:cNvPicPr>
          <p:nvPr/>
        </p:nvPicPr>
        <p:blipFill>
          <a:blip r:embed="rId3"/>
          <a:stretch>
            <a:fillRect/>
          </a:stretch>
        </p:blipFill>
        <p:spPr>
          <a:xfrm>
            <a:off x="6541932" y="1790228"/>
            <a:ext cx="4369112" cy="2184556"/>
          </a:xfrm>
          <a:prstGeom prst="rect">
            <a:avLst/>
          </a:prstGeom>
        </p:spPr>
      </p:pic>
    </p:spTree>
    <p:extLst>
      <p:ext uri="{BB962C8B-B14F-4D97-AF65-F5344CB8AC3E}">
        <p14:creationId xmlns:p14="http://schemas.microsoft.com/office/powerpoint/2010/main" val="295648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7CD3-0098-714B-2186-448F7A692D50}"/>
              </a:ext>
            </a:extLst>
          </p:cNvPr>
          <p:cNvSpPr>
            <a:spLocks noGrp="1"/>
          </p:cNvSpPr>
          <p:nvPr>
            <p:ph type="title"/>
          </p:nvPr>
        </p:nvSpPr>
        <p:spPr/>
        <p:txBody>
          <a:bodyPr/>
          <a:lstStyle/>
          <a:p>
            <a:r>
              <a:rPr lang="en-US" dirty="0">
                <a:cs typeface="Calibri Light"/>
              </a:rPr>
              <a:t>questions</a:t>
            </a:r>
            <a:endParaRPr lang="en-US" dirty="0"/>
          </a:p>
        </p:txBody>
      </p:sp>
      <p:sp>
        <p:nvSpPr>
          <p:cNvPr id="3" name="Content Placeholder 2">
            <a:extLst>
              <a:ext uri="{FF2B5EF4-FFF2-40B4-BE49-F238E27FC236}">
                <a16:creationId xmlns:a16="http://schemas.microsoft.com/office/drawing/2014/main" id="{0E081669-3394-1C91-0424-B91E327AE028}"/>
              </a:ext>
            </a:extLst>
          </p:cNvPr>
          <p:cNvSpPr>
            <a:spLocks noGrp="1"/>
          </p:cNvSpPr>
          <p:nvPr>
            <p:ph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152897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rmal power station">
            <a:extLst>
              <a:ext uri="{FF2B5EF4-FFF2-40B4-BE49-F238E27FC236}">
                <a16:creationId xmlns:a16="http://schemas.microsoft.com/office/drawing/2014/main" id="{CBC2A550-7514-1ACE-D7C3-0CEAEFEC8D41}"/>
              </a:ext>
            </a:extLst>
          </p:cNvPr>
          <p:cNvPicPr>
            <a:picLocks noChangeAspect="1"/>
          </p:cNvPicPr>
          <p:nvPr/>
        </p:nvPicPr>
        <p:blipFill rotWithShape="1">
          <a:blip r:embed="rId2">
            <a:alphaModFix amt="40000"/>
          </a:blip>
          <a:srcRect t="25000"/>
          <a:stretch/>
        </p:blipFill>
        <p:spPr>
          <a:xfrm>
            <a:off x="-1" y="10"/>
            <a:ext cx="12192001" cy="6857990"/>
          </a:xfrm>
          <a:prstGeom prst="rect">
            <a:avLst/>
          </a:prstGeom>
        </p:spPr>
      </p:pic>
      <p:sp>
        <p:nvSpPr>
          <p:cNvPr id="2" name="Title 1">
            <a:extLst>
              <a:ext uri="{FF2B5EF4-FFF2-40B4-BE49-F238E27FC236}">
                <a16:creationId xmlns:a16="http://schemas.microsoft.com/office/drawing/2014/main" id="{C5A688FA-2571-1A3C-E51C-DE0C46CF1859}"/>
              </a:ext>
            </a:extLst>
          </p:cNvPr>
          <p:cNvSpPr>
            <a:spLocks noGrp="1"/>
          </p:cNvSpPr>
          <p:nvPr>
            <p:ph type="title"/>
          </p:nvPr>
        </p:nvSpPr>
        <p:spPr>
          <a:xfrm>
            <a:off x="838200" y="365125"/>
            <a:ext cx="10515600" cy="1325563"/>
          </a:xfrm>
        </p:spPr>
        <p:txBody>
          <a:bodyPr>
            <a:normAutofit/>
          </a:bodyPr>
          <a:lstStyle/>
          <a:p>
            <a:r>
              <a:rPr lang="en-US" sz="5400">
                <a:solidFill>
                  <a:srgbClr val="FFFFFF"/>
                </a:solidFill>
                <a:cs typeface="Calibri Light"/>
              </a:rPr>
              <a:t>Greenhouse effect</a:t>
            </a:r>
            <a:endParaRPr lang="en-US" sz="5400">
              <a:solidFill>
                <a:srgbClr val="FFFFFF"/>
              </a:solidFill>
            </a:endParaRP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7A0283-863B-DB04-F232-0BD9659EDCAB}"/>
              </a:ext>
            </a:extLst>
          </p:cNvPr>
          <p:cNvSpPr>
            <a:spLocks noGrp="1"/>
          </p:cNvSpPr>
          <p:nvPr>
            <p:ph idx="1"/>
          </p:nvPr>
        </p:nvSpPr>
        <p:spPr>
          <a:xfrm>
            <a:off x="838200" y="2004446"/>
            <a:ext cx="10515600" cy="4176897"/>
          </a:xfrm>
        </p:spPr>
        <p:txBody>
          <a:bodyPr vert="horz" lIns="91440" tIns="45720" rIns="91440" bIns="45720" rtlCol="0" anchor="t">
            <a:normAutofit lnSpcReduction="10000"/>
          </a:bodyPr>
          <a:lstStyle/>
          <a:p>
            <a:r>
              <a:rPr lang="en-US" sz="1700" dirty="0">
                <a:solidFill>
                  <a:srgbClr val="FFFFFF"/>
                </a:solidFill>
                <a:ea typeface="+mn-lt"/>
                <a:cs typeface="+mn-lt"/>
              </a:rPr>
              <a:t>The greenhouse effect is a process in which particular gases, known as greenhouse gases, absorb some of the sun's energy and prevent it from escaping back into space, thereby controlling the temperature of the Earth's atmosphere. The greenhouse effect requires to gasses in order to be successful the gasses are water vapor and carbon dioxide.</a:t>
            </a:r>
          </a:p>
          <a:p>
            <a:r>
              <a:rPr lang="en-US" sz="1700" dirty="0">
                <a:solidFill>
                  <a:srgbClr val="FFFFFF"/>
                </a:solidFill>
                <a:ea typeface="+mn-lt"/>
                <a:cs typeface="+mn-lt"/>
              </a:rPr>
              <a:t>Carbon dioxide and water vapor are the most major greenhouse gases due to their strong ability to absorb long-wave radiation, which is emitted by the Earth's surface. These gases can trap long-wave radiation in the Earth's atmosphere, preventing it from escaping into space and adding to the overall greenhouse effect. This is due to the peculiar molecular configurations of these gases, which allow them to effectively absorb and re-emit long-wave radiation. Other greenhouse gases, such as methane and nitrogen oxides, contribute to the greenhouse effect, however to a lesser extent than carbon dioxide and water vapor.</a:t>
            </a:r>
          </a:p>
          <a:p>
            <a:r>
              <a:rPr lang="en-US" sz="1700" dirty="0">
                <a:solidFill>
                  <a:srgbClr val="FFFFFF"/>
                </a:solidFill>
                <a:ea typeface="+mn-lt"/>
                <a:cs typeface="+mn-lt"/>
              </a:rPr>
              <a:t>The greenhouse effect is caused by the gases described above, such as carbon dioxide and water vapor. Without these gases, the Earth's atmosphere would be unable to trap any of the sun's energy and regulate temperature, rendering the planet uninhabitable to life as we know it. It is crucial to note, however, that too much of these greenhouse gases, as a result of human activities such as the use of fossil fuels, can lead to an amplified greenhouse effect, resulting in global warming and climate change.</a:t>
            </a:r>
            <a:endParaRPr lang="en-US" sz="1700" dirty="0">
              <a:solidFill>
                <a:srgbClr val="FFFFFF"/>
              </a:solidFill>
              <a:cs typeface="Calibri"/>
            </a:endParaRPr>
          </a:p>
          <a:p>
            <a:r>
              <a:rPr lang="en-US" sz="1700" dirty="0">
                <a:solidFill>
                  <a:srgbClr val="FFFFFF"/>
                </a:solidFill>
                <a:cs typeface="Calibri"/>
              </a:rPr>
              <a:t>DOUBLE CHECK EVERYTHING HON</a:t>
            </a:r>
          </a:p>
          <a:p>
            <a:endParaRPr lang="en-US" sz="1700">
              <a:solidFill>
                <a:srgbClr val="FFFFFF"/>
              </a:solidFill>
              <a:cs typeface="Calibri"/>
            </a:endParaRPr>
          </a:p>
        </p:txBody>
      </p:sp>
    </p:spTree>
    <p:extLst>
      <p:ext uri="{BB962C8B-B14F-4D97-AF65-F5344CB8AC3E}">
        <p14:creationId xmlns:p14="http://schemas.microsoft.com/office/powerpoint/2010/main" val="29404512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erial view of icebergs in Antarctica">
            <a:extLst>
              <a:ext uri="{FF2B5EF4-FFF2-40B4-BE49-F238E27FC236}">
                <a16:creationId xmlns:a16="http://schemas.microsoft.com/office/drawing/2014/main" id="{42555E8A-433E-A807-E224-C074B737B6D6}"/>
              </a:ext>
            </a:extLst>
          </p:cNvPr>
          <p:cNvPicPr>
            <a:picLocks noChangeAspect="1"/>
          </p:cNvPicPr>
          <p:nvPr/>
        </p:nvPicPr>
        <p:blipFill rotWithShape="1">
          <a:blip r:embed="rId2">
            <a:alphaModFix amt="60000"/>
          </a:blip>
          <a:srcRect t="13152" r="-2" b="2327"/>
          <a:stretch/>
        </p:blipFill>
        <p:spPr>
          <a:xfrm>
            <a:off x="-1" y="10"/>
            <a:ext cx="12192001" cy="6857990"/>
          </a:xfrm>
          <a:prstGeom prst="rect">
            <a:avLst/>
          </a:prstGeom>
        </p:spPr>
      </p:pic>
      <p:sp>
        <p:nvSpPr>
          <p:cNvPr id="2" name="Title 1">
            <a:extLst>
              <a:ext uri="{FF2B5EF4-FFF2-40B4-BE49-F238E27FC236}">
                <a16:creationId xmlns:a16="http://schemas.microsoft.com/office/drawing/2014/main" id="{4426F321-D99C-EDA6-8042-DAC86C5D2ED8}"/>
              </a:ext>
            </a:extLst>
          </p:cNvPr>
          <p:cNvSpPr>
            <a:spLocks noGrp="1"/>
          </p:cNvSpPr>
          <p:nvPr>
            <p:ph type="title"/>
          </p:nvPr>
        </p:nvSpPr>
        <p:spPr>
          <a:xfrm>
            <a:off x="838200" y="557189"/>
            <a:ext cx="4155825" cy="5571898"/>
          </a:xfrm>
        </p:spPr>
        <p:txBody>
          <a:bodyPr>
            <a:normAutofit/>
          </a:bodyPr>
          <a:lstStyle/>
          <a:p>
            <a:r>
              <a:rPr lang="en-US">
                <a:solidFill>
                  <a:srgbClr val="FFFFFF"/>
                </a:solidFill>
                <a:cs typeface="Calibri Light"/>
              </a:rPr>
              <a:t>Greenhouse effect</a:t>
            </a:r>
            <a:endParaRPr lang="en-US">
              <a:solidFill>
                <a:srgbClr val="FFFFFF"/>
              </a:solidFill>
            </a:endParaRPr>
          </a:p>
        </p:txBody>
      </p:sp>
      <p:sp>
        <p:nvSpPr>
          <p:cNvPr id="3" name="Content Placeholder 2">
            <a:extLst>
              <a:ext uri="{FF2B5EF4-FFF2-40B4-BE49-F238E27FC236}">
                <a16:creationId xmlns:a16="http://schemas.microsoft.com/office/drawing/2014/main" id="{31B27542-D617-B0A8-9B31-16805CD4AA62}"/>
              </a:ext>
            </a:extLst>
          </p:cNvPr>
          <p:cNvSpPr>
            <a:spLocks noGrp="1"/>
          </p:cNvSpPr>
          <p:nvPr>
            <p:ph idx="1"/>
          </p:nvPr>
        </p:nvSpPr>
        <p:spPr>
          <a:xfrm>
            <a:off x="5186552" y="557189"/>
            <a:ext cx="6167246" cy="5571898"/>
          </a:xfrm>
        </p:spPr>
        <p:txBody>
          <a:bodyPr vert="horz" lIns="91440" tIns="45720" rIns="91440" bIns="45720" rtlCol="0" anchor="ctr">
            <a:normAutofit/>
          </a:bodyPr>
          <a:lstStyle/>
          <a:p>
            <a:r>
              <a:rPr lang="en-US" sz="2000">
                <a:solidFill>
                  <a:srgbClr val="FFFFFF"/>
                </a:solidFill>
                <a:ea typeface="+mn-lt"/>
                <a:cs typeface="+mn-lt"/>
              </a:rPr>
              <a:t>This warming may cause changes in climatic patterns, such as more frequent and severe weather events, increasing sea levels, and adjustments in ecosystems and plant and animal species distribution. As a result, controlling greenhouse gas concentrations is critical for minimizing the effects of global warming and climate change.</a:t>
            </a:r>
            <a:endParaRPr lang="en-US" sz="2000">
              <a:solidFill>
                <a:srgbClr val="FFFFFF"/>
              </a:solidFill>
            </a:endParaRPr>
          </a:p>
        </p:txBody>
      </p:sp>
    </p:spTree>
    <p:extLst>
      <p:ext uri="{BB962C8B-B14F-4D97-AF65-F5344CB8AC3E}">
        <p14:creationId xmlns:p14="http://schemas.microsoft.com/office/powerpoint/2010/main" val="155866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planet earth taken from the outer space">
            <a:extLst>
              <a:ext uri="{FF2B5EF4-FFF2-40B4-BE49-F238E27FC236}">
                <a16:creationId xmlns:a16="http://schemas.microsoft.com/office/drawing/2014/main" id="{FDE90E61-D74D-7D25-00BA-E6D32D2114B1}"/>
              </a:ext>
            </a:extLst>
          </p:cNvPr>
          <p:cNvPicPr>
            <a:picLocks noChangeAspect="1"/>
          </p:cNvPicPr>
          <p:nvPr/>
        </p:nvPicPr>
        <p:blipFill rotWithShape="1">
          <a:blip r:embed="rId2">
            <a:alphaModFix amt="40000"/>
          </a:blip>
          <a:srcRect t="3296" b="10498"/>
          <a:stretch/>
        </p:blipFill>
        <p:spPr>
          <a:xfrm>
            <a:off x="-1" y="10"/>
            <a:ext cx="12192001" cy="6857990"/>
          </a:xfrm>
          <a:prstGeom prst="rect">
            <a:avLst/>
          </a:prstGeom>
        </p:spPr>
      </p:pic>
      <p:sp>
        <p:nvSpPr>
          <p:cNvPr id="2" name="Title 1">
            <a:extLst>
              <a:ext uri="{FF2B5EF4-FFF2-40B4-BE49-F238E27FC236}">
                <a16:creationId xmlns:a16="http://schemas.microsoft.com/office/drawing/2014/main" id="{0A72AF34-E500-875E-F4D8-DB5E07D8F13B}"/>
              </a:ext>
            </a:extLst>
          </p:cNvPr>
          <p:cNvSpPr>
            <a:spLocks noGrp="1"/>
          </p:cNvSpPr>
          <p:nvPr>
            <p:ph type="title"/>
          </p:nvPr>
        </p:nvSpPr>
        <p:spPr>
          <a:xfrm>
            <a:off x="841249" y="941832"/>
            <a:ext cx="10506456" cy="2057400"/>
          </a:xfrm>
        </p:spPr>
        <p:txBody>
          <a:bodyPr anchor="b">
            <a:normAutofit/>
          </a:bodyPr>
          <a:lstStyle/>
          <a:p>
            <a:r>
              <a:rPr lang="en-US" sz="5000" dirty="0">
                <a:ea typeface="+mj-lt"/>
                <a:cs typeface="+mj-lt"/>
              </a:rPr>
              <a:t>The causes of the increased and negative greenhouse impact </a:t>
            </a:r>
            <a:endParaRPr lang="en-US"/>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8E69D4-F71C-4119-309F-EAE429D73B0D}"/>
              </a:ext>
            </a:extLst>
          </p:cNvPr>
          <p:cNvSpPr>
            <a:spLocks noGrp="1"/>
          </p:cNvSpPr>
          <p:nvPr>
            <p:ph idx="1"/>
          </p:nvPr>
        </p:nvSpPr>
        <p:spPr>
          <a:xfrm>
            <a:off x="841248" y="3502152"/>
            <a:ext cx="10506456" cy="2670048"/>
          </a:xfrm>
        </p:spPr>
        <p:txBody>
          <a:bodyPr vert="horz" lIns="91440" tIns="45720" rIns="91440" bIns="45720" rtlCol="0" anchor="t">
            <a:normAutofit/>
          </a:bodyPr>
          <a:lstStyle/>
          <a:p>
            <a:r>
              <a:rPr lang="en-US" sz="1600" dirty="0">
                <a:ea typeface="+mn-lt"/>
                <a:cs typeface="+mn-lt"/>
              </a:rPr>
              <a:t>The enhanced greenhouse effect is the</a:t>
            </a:r>
            <a:r>
              <a:rPr lang="en-US" sz="1600" dirty="0">
                <a:highlight>
                  <a:srgbClr val="0000FF"/>
                </a:highlight>
                <a:ea typeface="+mn-lt"/>
                <a:cs typeface="+mn-lt"/>
              </a:rPr>
              <a:t> increased warming of the Earth's atmosphere caused by larger concentrations of greenhouse gases, especially carbon dioxide,</a:t>
            </a:r>
            <a:r>
              <a:rPr lang="en-US" sz="1600" dirty="0">
                <a:ea typeface="+mn-lt"/>
                <a:cs typeface="+mn-lt"/>
              </a:rPr>
              <a:t> induced by human activities such as fossil fuel combustion and deforestation. </a:t>
            </a:r>
          </a:p>
          <a:p>
            <a:r>
              <a:rPr lang="en-US" sz="1600" dirty="0">
                <a:ea typeface="+mn-lt"/>
                <a:cs typeface="+mn-lt"/>
              </a:rPr>
              <a:t>Since the beginning of the industrial revolution, there has been a well-documented relationship between rising carbon dioxide concentrations in the atmosphere and average global temperatures. For the last 200 years, as people have used more and more fossil fuels, the amount of carbon dioxide in the atmosphere has increased, trapping more of the sun's energy and contributing to global warming.</a:t>
            </a:r>
            <a:endParaRPr lang="en-US" sz="1600">
              <a:cs typeface="Calibri"/>
            </a:endParaRPr>
          </a:p>
        </p:txBody>
      </p:sp>
    </p:spTree>
    <p:extLst>
      <p:ext uri="{BB962C8B-B14F-4D97-AF65-F5344CB8AC3E}">
        <p14:creationId xmlns:p14="http://schemas.microsoft.com/office/powerpoint/2010/main" val="33468777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il refinery against blue sky">
            <a:extLst>
              <a:ext uri="{FF2B5EF4-FFF2-40B4-BE49-F238E27FC236}">
                <a16:creationId xmlns:a16="http://schemas.microsoft.com/office/drawing/2014/main" id="{367E83F0-FC13-6014-330F-008BE3F538E1}"/>
              </a:ext>
            </a:extLst>
          </p:cNvPr>
          <p:cNvPicPr>
            <a:picLocks noChangeAspect="1"/>
          </p:cNvPicPr>
          <p:nvPr/>
        </p:nvPicPr>
        <p:blipFill rotWithShape="1">
          <a:blip r:embed="rId2">
            <a:alphaModFix amt="35000"/>
          </a:blip>
          <a:srcRect/>
          <a:stretch/>
        </p:blipFill>
        <p:spPr>
          <a:xfrm>
            <a:off x="1" y="1"/>
            <a:ext cx="12192000" cy="6857999"/>
          </a:xfrm>
          <a:prstGeom prst="rect">
            <a:avLst/>
          </a:prstGeom>
        </p:spPr>
      </p:pic>
      <p:sp>
        <p:nvSpPr>
          <p:cNvPr id="2" name="Title 1">
            <a:extLst>
              <a:ext uri="{FF2B5EF4-FFF2-40B4-BE49-F238E27FC236}">
                <a16:creationId xmlns:a16="http://schemas.microsoft.com/office/drawing/2014/main" id="{E2D6B179-97B7-23EE-305E-818F24E79986}"/>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Reasons for the increase carbon emissions </a:t>
            </a:r>
            <a:endParaRPr lang="en-US">
              <a:solidFill>
                <a:srgbClr val="FFFFFF"/>
              </a:solidFill>
            </a:endParaRPr>
          </a:p>
        </p:txBody>
      </p:sp>
      <p:sp>
        <p:nvSpPr>
          <p:cNvPr id="3" name="Content Placeholder 2">
            <a:extLst>
              <a:ext uri="{FF2B5EF4-FFF2-40B4-BE49-F238E27FC236}">
                <a16:creationId xmlns:a16="http://schemas.microsoft.com/office/drawing/2014/main" id="{58AE26BB-C20F-9C37-138C-7C4366C09D0C}"/>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514350" indent="-514350">
              <a:buAutoNum type="arabicPeriod"/>
            </a:pPr>
            <a:r>
              <a:rPr lang="en-US" sz="1600" b="1" dirty="0">
                <a:solidFill>
                  <a:srgbClr val="FFFFFF"/>
                </a:solidFill>
                <a:ea typeface="+mn-lt"/>
                <a:cs typeface="+mn-lt"/>
              </a:rPr>
              <a:t>Burning coal, oil and gas</a:t>
            </a:r>
            <a:r>
              <a:rPr lang="en-US" sz="1600" dirty="0">
                <a:solidFill>
                  <a:srgbClr val="FFFFFF"/>
                </a:solidFill>
                <a:ea typeface="+mn-lt"/>
                <a:cs typeface="+mn-lt"/>
              </a:rPr>
              <a:t>: Industries use coal, oil, and gas as energy sources to run their operations and manufacture goods and services. These fossil fuels are plentiful, relatively inexpensive, and have a high energy density, making them appealing sources of energy for many industrial operations. When burning them carbon dioxide is released into the atmosphere </a:t>
            </a:r>
          </a:p>
          <a:p>
            <a:pPr marL="514350" indent="-514350">
              <a:buAutoNum type="arabicPeriod"/>
            </a:pPr>
            <a:r>
              <a:rPr lang="en-US" sz="1600" b="1" dirty="0">
                <a:solidFill>
                  <a:srgbClr val="FFFFFF"/>
                </a:solidFill>
                <a:ea typeface="+mn-lt"/>
                <a:cs typeface="+mn-lt"/>
              </a:rPr>
              <a:t>Cutting down forest</a:t>
            </a:r>
            <a:r>
              <a:rPr lang="en-US" sz="1600" dirty="0">
                <a:solidFill>
                  <a:srgbClr val="FFFFFF"/>
                </a:solidFill>
                <a:ea typeface="+mn-lt"/>
                <a:cs typeface="+mn-lt"/>
              </a:rPr>
              <a:t>s: Trees supply a variety of valuable resources, including lumber for construction and paper production, and land cleared of trees can be used for farming, mining, or other economic activities. We must remember that plants (which are mostly located in forests) preform photosynthesis which is When plants, algae, and some bacteria are exposed to sunlight, a chemical process happens. Water and carbon dioxide mix during photosynthesis to generate carbohydrates (sugars) and emit oxygen.  logically when there are scarce number of plants carbon dioxide is not absorbed therefore increasing co2 concentration and emission.</a:t>
            </a:r>
          </a:p>
          <a:p>
            <a:pPr marL="514350" indent="-514350">
              <a:buAutoNum type="arabicPeriod"/>
            </a:pPr>
            <a:endParaRPr lang="en-US" sz="2200">
              <a:solidFill>
                <a:srgbClr val="FFFFFF"/>
              </a:solidFill>
              <a:cs typeface="Calibri" panose="020F0502020204030204"/>
            </a:endParaRPr>
          </a:p>
        </p:txBody>
      </p:sp>
    </p:spTree>
    <p:extLst>
      <p:ext uri="{BB962C8B-B14F-4D97-AF65-F5344CB8AC3E}">
        <p14:creationId xmlns:p14="http://schemas.microsoft.com/office/powerpoint/2010/main" val="10282006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Climate change </vt:lpstr>
      <vt:lpstr>Objectives </vt:lpstr>
      <vt:lpstr>What is climate change</vt:lpstr>
      <vt:lpstr>By which process does climate change occur?</vt:lpstr>
      <vt:lpstr>questions</vt:lpstr>
      <vt:lpstr>Greenhouse effect</vt:lpstr>
      <vt:lpstr>Greenhouse effect</vt:lpstr>
      <vt:lpstr>The causes of the increased and negative greenhouse impact </vt:lpstr>
      <vt:lpstr>Reasons for the increase carbon emissions </vt:lpstr>
      <vt:lpstr>PowerPoint Presentation</vt:lpstr>
      <vt:lpstr>PowerPoint Presentation</vt:lpstr>
      <vt:lpstr>Solutions for enhanced greenhouse effect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342</cp:revision>
  <dcterms:created xsi:type="dcterms:W3CDTF">2023-04-11T18:30:51Z</dcterms:created>
  <dcterms:modified xsi:type="dcterms:W3CDTF">2023-04-11T20:46:40Z</dcterms:modified>
</cp:coreProperties>
</file>