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4" d="100"/>
          <a:sy n="64" d="100"/>
        </p:scale>
        <p:origin x="5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8123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5064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7884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2191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946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8504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3426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7985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3096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177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4/12/2023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4826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4/12/2023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36372989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2" r:id="rId6"/>
    <p:sldLayoutId id="2147483717"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rlz=1C1GCEU_enJO946JO946&amp;q=trapping&amp;si=AMnBZoFm76bvId4K9j6r5bU9rVYrr4in16ym3D_46PakkchG7iqLTcmhWjSN0zUMQsaE_xSIRHOQrsd--ABUxTSUL88a5t5yRg%3D%3D&amp;expnd=1"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google.com/search?rlz=1C1GCEU_enJO946JO946&amp;q=emitted&amp;si=AMnBZoFHF1DJLZWpTBtQDK262RMpg3U9INev-QfYpqRXDvbaMrYInl9finHVMj_rabcIj1wcwkR-nvDvroKhIYJEu6QQdjUecA%3D%3D&amp;expnd=1" TargetMode="External"/><Relationship Id="rId4" Type="http://schemas.openxmlformats.org/officeDocument/2006/relationships/hyperlink" Target="https://www.google.com/search?rlz=1C1GCEU_enJO946JO946&amp;q=warmth&amp;si=AMnBZoEP2YukYW07_nAjizsjQPEk3jFmJgVUz-0jkU1Esd8gD2Z0qkpSASJX6CX1FClrv5Mq9NucWS0VbxNzsivyxgGzTLDPPQ%3D%3D&amp;expnd=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dirty="0">
              <a:solidFill>
                <a:schemeClr val="tx1"/>
              </a:solidFill>
            </a:endParaRPr>
          </a:p>
        </p:txBody>
      </p:sp>
      <p:sp>
        <p:nvSpPr>
          <p:cNvPr id="32"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4"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DBA72B9-7469-26ED-3AF8-4CDCF5B019DD}"/>
              </a:ext>
            </a:extLst>
          </p:cNvPr>
          <p:cNvSpPr>
            <a:spLocks noGrp="1"/>
          </p:cNvSpPr>
          <p:nvPr>
            <p:ph type="ctrTitle"/>
          </p:nvPr>
        </p:nvSpPr>
        <p:spPr>
          <a:xfrm>
            <a:off x="457200" y="676656"/>
            <a:ext cx="3277432" cy="3063240"/>
          </a:xfrm>
        </p:spPr>
        <p:txBody>
          <a:bodyPr>
            <a:normAutofit/>
          </a:bodyPr>
          <a:lstStyle/>
          <a:p>
            <a:r>
              <a:rPr lang="en-US" dirty="0"/>
              <a:t>Green House Effect </a:t>
            </a:r>
          </a:p>
        </p:txBody>
      </p:sp>
      <p:sp>
        <p:nvSpPr>
          <p:cNvPr id="3" name="Subtitle 2">
            <a:extLst>
              <a:ext uri="{FF2B5EF4-FFF2-40B4-BE49-F238E27FC236}">
                <a16:creationId xmlns:a16="http://schemas.microsoft.com/office/drawing/2014/main" id="{FA5E175D-E7F7-0D39-24BD-777E2BDA1710}"/>
              </a:ext>
            </a:extLst>
          </p:cNvPr>
          <p:cNvSpPr>
            <a:spLocks noGrp="1"/>
          </p:cNvSpPr>
          <p:nvPr>
            <p:ph type="subTitle" idx="1"/>
          </p:nvPr>
        </p:nvSpPr>
        <p:spPr>
          <a:xfrm>
            <a:off x="457200" y="3840481"/>
            <a:ext cx="3277432" cy="2347272"/>
          </a:xfrm>
        </p:spPr>
        <p:txBody>
          <a:bodyPr>
            <a:normAutofit/>
          </a:bodyPr>
          <a:lstStyle/>
          <a:p>
            <a:r>
              <a:rPr lang="en-US" dirty="0"/>
              <a:t>Done By : Farah Abu </a:t>
            </a:r>
            <a:r>
              <a:rPr lang="en-US" dirty="0" err="1"/>
              <a:t>Alzalaf</a:t>
            </a:r>
            <a:endParaRPr lang="en-US" dirty="0"/>
          </a:p>
        </p:txBody>
      </p:sp>
      <p:pic>
        <p:nvPicPr>
          <p:cNvPr id="4" name="Picture 3" descr="Cornfields with bright sky">
            <a:extLst>
              <a:ext uri="{FF2B5EF4-FFF2-40B4-BE49-F238E27FC236}">
                <a16:creationId xmlns:a16="http://schemas.microsoft.com/office/drawing/2014/main" id="{0F46836B-9E25-E35E-D45D-DA4DA06618A4}"/>
              </a:ext>
            </a:extLst>
          </p:cNvPr>
          <p:cNvPicPr>
            <a:picLocks noChangeAspect="1"/>
          </p:cNvPicPr>
          <p:nvPr/>
        </p:nvPicPr>
        <p:blipFill rotWithShape="1">
          <a:blip r:embed="rId3"/>
          <a:srcRect l="6388" r="13461" b="-1"/>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209004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686F-1715-0FCE-C5EA-CA4ABA86BCBD}"/>
              </a:ext>
            </a:extLst>
          </p:cNvPr>
          <p:cNvSpPr>
            <a:spLocks noGrp="1"/>
          </p:cNvSpPr>
          <p:nvPr>
            <p:ph type="title"/>
          </p:nvPr>
        </p:nvSpPr>
        <p:spPr>
          <a:xfrm>
            <a:off x="417444" y="1855775"/>
            <a:ext cx="7685037" cy="1325563"/>
          </a:xfrm>
        </p:spPr>
        <p:txBody>
          <a:bodyPr>
            <a:normAutofit fontScale="90000"/>
          </a:bodyPr>
          <a:lstStyle/>
          <a:p>
            <a:r>
              <a:rPr lang="en-US" dirty="0"/>
              <a:t>Explain recent increases in atmospheric carbon dioxide are largely due to increases in the combustion of fossilized organic matter.</a:t>
            </a:r>
          </a:p>
        </p:txBody>
      </p:sp>
      <p:sp>
        <p:nvSpPr>
          <p:cNvPr id="3" name="Content Placeholder 2">
            <a:extLst>
              <a:ext uri="{FF2B5EF4-FFF2-40B4-BE49-F238E27FC236}">
                <a16:creationId xmlns:a16="http://schemas.microsoft.com/office/drawing/2014/main" id="{62B1AE27-55DA-A542-0FBF-9EEA68936D45}"/>
              </a:ext>
            </a:extLst>
          </p:cNvPr>
          <p:cNvSpPr>
            <a:spLocks noGrp="1"/>
          </p:cNvSpPr>
          <p:nvPr>
            <p:ph idx="1"/>
          </p:nvPr>
        </p:nvSpPr>
        <p:spPr>
          <a:xfrm>
            <a:off x="457201" y="3299791"/>
            <a:ext cx="7176052" cy="2877172"/>
          </a:xfrm>
        </p:spPr>
        <p:txBody>
          <a:bodyPr>
            <a:normAutofit fontScale="92500" lnSpcReduction="10000"/>
          </a:bodyPr>
          <a:lstStyle/>
          <a:p>
            <a:r>
              <a:rPr lang="en-US" b="0" i="0" dirty="0">
                <a:effectLst/>
                <a:latin typeface="Söhne"/>
              </a:rPr>
              <a:t>Fossil fuels such as coal, oil, and natural gas are formed from the remains of ancient plants and animals that lived millions of years ago. When these fuels are burned to generate energy, the carbon stored in them is released into the atmosphere in the form of carbon dioxide.</a:t>
            </a:r>
          </a:p>
          <a:p>
            <a:r>
              <a:rPr lang="en-US" b="0" i="0" dirty="0">
                <a:effectLst/>
                <a:latin typeface="Söhne"/>
              </a:rPr>
              <a:t>This process has been happening at an unprecedented rate in recent years due to the widespread use of fossil fuels for transportation, electricity generation, and industrial production. As a result, atmospheric carbon dioxide concentrations have risen from preindustrial levels of around 280 parts per million (ppm) to over 400 ppm today.</a:t>
            </a:r>
            <a:endParaRPr lang="en-US" dirty="0"/>
          </a:p>
        </p:txBody>
      </p:sp>
    </p:spTree>
    <p:extLst>
      <p:ext uri="{BB962C8B-B14F-4D97-AF65-F5344CB8AC3E}">
        <p14:creationId xmlns:p14="http://schemas.microsoft.com/office/powerpoint/2010/main" val="173887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2EE8-87F3-60DA-E44B-6FE4FDFBA8C7}"/>
              </a:ext>
            </a:extLst>
          </p:cNvPr>
          <p:cNvSpPr>
            <a:spLocks noGrp="1"/>
          </p:cNvSpPr>
          <p:nvPr>
            <p:ph type="title"/>
          </p:nvPr>
        </p:nvSpPr>
        <p:spPr/>
        <p:txBody>
          <a:bodyPr/>
          <a:lstStyle/>
          <a:p>
            <a:r>
              <a:rPr lang="en-US" dirty="0"/>
              <a:t>The consequences of enhanced greenhouse effect:</a:t>
            </a:r>
          </a:p>
        </p:txBody>
      </p:sp>
      <p:sp>
        <p:nvSpPr>
          <p:cNvPr id="3" name="Content Placeholder 2">
            <a:extLst>
              <a:ext uri="{FF2B5EF4-FFF2-40B4-BE49-F238E27FC236}">
                <a16:creationId xmlns:a16="http://schemas.microsoft.com/office/drawing/2014/main" id="{97DDF7B5-4F77-C027-95DE-EFBE3F5393B9}"/>
              </a:ext>
            </a:extLst>
          </p:cNvPr>
          <p:cNvSpPr>
            <a:spLocks noGrp="1"/>
          </p:cNvSpPr>
          <p:nvPr>
            <p:ph idx="1"/>
          </p:nvPr>
        </p:nvSpPr>
        <p:spPr/>
        <p:txBody>
          <a:bodyPr/>
          <a:lstStyle/>
          <a:p>
            <a:r>
              <a:rPr lang="en-US" b="0" i="0" dirty="0">
                <a:effectLst/>
                <a:latin typeface="Helvetica Neue"/>
              </a:rPr>
              <a:t>Burning fossil fuels, cutting down forests and farming livestock are increasingly influencing the climate and the earth's temperature. This adds enormous amounts of greenhouse gases to those naturally occurring in the atmosphere, increasing the greenhouse effect and global warming</a:t>
            </a:r>
            <a:endParaRPr lang="en-US" dirty="0"/>
          </a:p>
        </p:txBody>
      </p:sp>
    </p:spTree>
    <p:extLst>
      <p:ext uri="{BB962C8B-B14F-4D97-AF65-F5344CB8AC3E}">
        <p14:creationId xmlns:p14="http://schemas.microsoft.com/office/powerpoint/2010/main" val="97092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map&#10;&#10;Description automatically generated">
            <a:extLst>
              <a:ext uri="{FF2B5EF4-FFF2-40B4-BE49-F238E27FC236}">
                <a16:creationId xmlns:a16="http://schemas.microsoft.com/office/drawing/2014/main" id="{99D7A1F7-B2A6-D923-81E5-83152F6BC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430" y="751023"/>
            <a:ext cx="6274061" cy="4714957"/>
          </a:xfrm>
          <a:prstGeom prst="rect">
            <a:avLst/>
          </a:prstGeom>
        </p:spPr>
      </p:pic>
    </p:spTree>
    <p:extLst>
      <p:ext uri="{BB962C8B-B14F-4D97-AF65-F5344CB8AC3E}">
        <p14:creationId xmlns:p14="http://schemas.microsoft.com/office/powerpoint/2010/main" val="302820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0CA9-F507-C08A-F8EC-9F2F9B81FC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CBB23A-0F05-6DAD-98DE-7EBCE7322C62}"/>
              </a:ext>
            </a:extLst>
          </p:cNvPr>
          <p:cNvSpPr>
            <a:spLocks noGrp="1"/>
          </p:cNvSpPr>
          <p:nvPr>
            <p:ph idx="1"/>
          </p:nvPr>
        </p:nvSpPr>
        <p:spPr/>
        <p:txBody>
          <a:bodyPr>
            <a:normAutofit/>
          </a:bodyPr>
          <a:lstStyle/>
          <a:p>
            <a:r>
              <a:rPr lang="en-US" sz="4000" dirty="0"/>
              <a:t>Now I will show u a green house </a:t>
            </a:r>
            <a:r>
              <a:rPr lang="en-US" sz="4000" dirty="0" err="1"/>
              <a:t>moddel</a:t>
            </a:r>
            <a:r>
              <a:rPr lang="en-US" sz="4000" dirty="0"/>
              <a:t> showing us how the green house effect really works.</a:t>
            </a:r>
          </a:p>
        </p:txBody>
      </p:sp>
    </p:spTree>
    <p:extLst>
      <p:ext uri="{BB962C8B-B14F-4D97-AF65-F5344CB8AC3E}">
        <p14:creationId xmlns:p14="http://schemas.microsoft.com/office/powerpoint/2010/main" val="406036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5A0D93FA-EF4F-4AEA-BA10-8F82B448B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39F40927-66F5-4495-B7A6-36F72B225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2143C123-182F-4635-BCE6-C8EE0F8973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0590" y="1"/>
            <a:ext cx="6388688" cy="6857999"/>
            <a:chOff x="5810590" y="1"/>
            <a:chExt cx="6388688" cy="6857999"/>
          </a:xfrm>
        </p:grpSpPr>
        <p:sp>
          <p:nvSpPr>
            <p:cNvPr id="13" name="Oval 12">
              <a:extLst>
                <a:ext uri="{FF2B5EF4-FFF2-40B4-BE49-F238E27FC236}">
                  <a16:creationId xmlns:a16="http://schemas.microsoft.com/office/drawing/2014/main" id="{BEFCE35B-895B-4177-8467-41AA96E7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30475" y="887895"/>
              <a:ext cx="851461" cy="851461"/>
            </a:xfrm>
            <a:prstGeom prst="ellipse">
              <a:avLst/>
            </a:prstGeom>
            <a:solidFill>
              <a:schemeClr val="accent4">
                <a:lumMod val="60000"/>
                <a:lumOff val="40000"/>
              </a:schemeClr>
            </a:solidFill>
            <a:ln w="9525" cap="flat">
              <a:noFill/>
              <a:prstDash val="solid"/>
              <a:miter/>
            </a:ln>
          </p:spPr>
          <p:txBody>
            <a:bodyPr rtlCol="0" anchor="ctr"/>
            <a:lstStyle/>
            <a:p>
              <a:endParaRPr lang="en-US">
                <a:solidFill>
                  <a:schemeClr val="tx1"/>
                </a:solidFill>
              </a:endParaRPr>
            </a:p>
          </p:txBody>
        </p:sp>
        <p:sp>
          <p:nvSpPr>
            <p:cNvPr id="14" name="Oval 13">
              <a:extLst>
                <a:ext uri="{FF2B5EF4-FFF2-40B4-BE49-F238E27FC236}">
                  <a16:creationId xmlns:a16="http://schemas.microsoft.com/office/drawing/2014/main" id="{9AAEEEC8-D682-4F35-B14A-D3423EFBD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54826" y="5620871"/>
              <a:ext cx="404183" cy="405897"/>
            </a:xfrm>
            <a:prstGeom prst="ellipse">
              <a:avLst/>
            </a:prstGeom>
            <a:solidFill>
              <a:schemeClr val="accent3">
                <a:lumMod val="60000"/>
                <a:lumOff val="40000"/>
              </a:schemeClr>
            </a:solidFill>
            <a:ln w="9525" cap="flat">
              <a:noFill/>
              <a:prstDash val="solid"/>
              <a:miter/>
            </a:ln>
          </p:spPr>
          <p:txBody>
            <a:bodyPr rtlCol="0" anchor="ctr"/>
            <a:lstStyle/>
            <a:p>
              <a:endParaRPr lang="en-US" dirty="0">
                <a:solidFill>
                  <a:schemeClr val="tx1"/>
                </a:solidFill>
              </a:endParaRPr>
            </a:p>
          </p:txBody>
        </p:sp>
        <p:sp>
          <p:nvSpPr>
            <p:cNvPr id="15" name="Graphic 9">
              <a:extLst>
                <a:ext uri="{FF2B5EF4-FFF2-40B4-BE49-F238E27FC236}">
                  <a16:creationId xmlns:a16="http://schemas.microsoft.com/office/drawing/2014/main" id="{1D35D2A2-62EC-49F3-95B7-990840E0AE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0590" y="1633158"/>
              <a:ext cx="3266318" cy="326631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54040A45-7EF8-470F-9F29-0C4DB641A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378758" y="2121877"/>
              <a:ext cx="2119655" cy="3230466"/>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endParaRPr lang="en-US"/>
            </a:p>
          </p:txBody>
        </p:sp>
        <p:sp>
          <p:nvSpPr>
            <p:cNvPr id="17" name="Oval 16">
              <a:extLst>
                <a:ext uri="{FF2B5EF4-FFF2-40B4-BE49-F238E27FC236}">
                  <a16:creationId xmlns:a16="http://schemas.microsoft.com/office/drawing/2014/main" id="{1B2A967F-9A41-462D-8771-218421D1D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96650" y="4665423"/>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E9C828A-EEA4-436E-815B-F551E74BC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6564" y="1"/>
              <a:ext cx="3244577" cy="1381209"/>
            </a:xfrm>
            <a:custGeom>
              <a:avLst/>
              <a:gdLst>
                <a:gd name="connsiteX0" fmla="*/ 0 w 3244577"/>
                <a:gd name="connsiteY0" fmla="*/ 0 h 1381209"/>
                <a:gd name="connsiteX1" fmla="*/ 3244577 w 3244577"/>
                <a:gd name="connsiteY1" fmla="*/ 0 h 1381209"/>
                <a:gd name="connsiteX2" fmla="*/ 3233089 w 3244577"/>
                <a:gd name="connsiteY2" fmla="*/ 75276 h 1381209"/>
                <a:gd name="connsiteX3" fmla="*/ 1630760 w 3244577"/>
                <a:gd name="connsiteY3" fmla="*/ 1381209 h 1381209"/>
                <a:gd name="connsiteX4" fmla="*/ 0 w 3244577"/>
                <a:gd name="connsiteY4" fmla="*/ 1381209 h 138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577" h="1381209">
                  <a:moveTo>
                    <a:pt x="0" y="0"/>
                  </a:moveTo>
                  <a:lnTo>
                    <a:pt x="3244577" y="0"/>
                  </a:lnTo>
                  <a:lnTo>
                    <a:pt x="3233089" y="75276"/>
                  </a:lnTo>
                  <a:cubicBezTo>
                    <a:pt x="3080581" y="820576"/>
                    <a:pt x="2421150" y="1381209"/>
                    <a:pt x="1630760" y="1381209"/>
                  </a:cubicBezTo>
                  <a:lnTo>
                    <a:pt x="0" y="1381209"/>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15054E6-04C7-4FE9-9B87-82061ACBE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74867" y="4619186"/>
              <a:ext cx="524411" cy="1433600"/>
            </a:xfrm>
            <a:custGeom>
              <a:avLst/>
              <a:gdLst>
                <a:gd name="connsiteX0" fmla="*/ 470325 w 524411"/>
                <a:gd name="connsiteY0" fmla="*/ 0 h 1433600"/>
                <a:gd name="connsiteX1" fmla="*/ 490534 w 524411"/>
                <a:gd name="connsiteY1" fmla="*/ 14563 h 1433600"/>
                <a:gd name="connsiteX2" fmla="*/ 524411 w 524411"/>
                <a:gd name="connsiteY2" fmla="*/ 41121 h 1433600"/>
                <a:gd name="connsiteX3" fmla="*/ 524411 w 524411"/>
                <a:gd name="connsiteY3" fmla="*/ 1392480 h 1433600"/>
                <a:gd name="connsiteX4" fmla="*/ 490534 w 524411"/>
                <a:gd name="connsiteY4" fmla="*/ 1419037 h 1433600"/>
                <a:gd name="connsiteX5" fmla="*/ 470325 w 524411"/>
                <a:gd name="connsiteY5" fmla="*/ 1433600 h 1433600"/>
                <a:gd name="connsiteX6" fmla="*/ 0 w 524411"/>
                <a:gd name="connsiteY6" fmla="*/ 716800 h 1433600"/>
                <a:gd name="connsiteX7" fmla="*/ 470325 w 524411"/>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411" h="1433600">
                  <a:moveTo>
                    <a:pt x="470325" y="0"/>
                  </a:moveTo>
                  <a:cubicBezTo>
                    <a:pt x="470325" y="0"/>
                    <a:pt x="477674" y="5015"/>
                    <a:pt x="490534" y="14563"/>
                  </a:cubicBezTo>
                  <a:lnTo>
                    <a:pt x="524411" y="41121"/>
                  </a:lnTo>
                  <a:lnTo>
                    <a:pt x="524411" y="1392480"/>
                  </a:lnTo>
                  <a:lnTo>
                    <a:pt x="490534" y="1419037"/>
                  </a:lnTo>
                  <a:cubicBezTo>
                    <a:pt x="477674" y="1428586"/>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4BF5489-5E59-449F-9306-17D0E27A7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6564" y="5050056"/>
              <a:ext cx="3266317" cy="1807944"/>
            </a:xfrm>
            <a:custGeom>
              <a:avLst/>
              <a:gdLst>
                <a:gd name="connsiteX0" fmla="*/ 1635557 w 3266317"/>
                <a:gd name="connsiteY0" fmla="*/ 0 h 1807944"/>
                <a:gd name="connsiteX1" fmla="*/ 3266317 w 3266317"/>
                <a:gd name="connsiteY1" fmla="*/ 0 h 1807944"/>
                <a:gd name="connsiteX2" fmla="*/ 3266317 w 3266317"/>
                <a:gd name="connsiteY2" fmla="*/ 1630760 h 1807944"/>
                <a:gd name="connsiteX3" fmla="*/ 3257873 w 3266317"/>
                <a:gd name="connsiteY3" fmla="*/ 1797988 h 1807944"/>
                <a:gd name="connsiteX4" fmla="*/ 3256353 w 3266317"/>
                <a:gd name="connsiteY4" fmla="*/ 1807944 h 1807944"/>
                <a:gd name="connsiteX5" fmla="*/ 0 w 3266317"/>
                <a:gd name="connsiteY5" fmla="*/ 1807944 h 1807944"/>
                <a:gd name="connsiteX6" fmla="*/ 0 w 3266317"/>
                <a:gd name="connsiteY6" fmla="*/ 1635558 h 1807944"/>
                <a:gd name="connsiteX7" fmla="*/ 1635557 w 3266317"/>
                <a:gd name="connsiteY7" fmla="*/ 0 h 180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1807944">
                  <a:moveTo>
                    <a:pt x="1635557" y="0"/>
                  </a:moveTo>
                  <a:lnTo>
                    <a:pt x="3266317" y="0"/>
                  </a:lnTo>
                  <a:lnTo>
                    <a:pt x="3266317" y="1630760"/>
                  </a:lnTo>
                  <a:cubicBezTo>
                    <a:pt x="3266317" y="1687217"/>
                    <a:pt x="3263457" y="1743005"/>
                    <a:pt x="3257873" y="1797988"/>
                  </a:cubicBezTo>
                  <a:lnTo>
                    <a:pt x="3256353" y="1807944"/>
                  </a:lnTo>
                  <a:lnTo>
                    <a:pt x="0" y="1807944"/>
                  </a:lnTo>
                  <a:lnTo>
                    <a:pt x="0" y="1635558"/>
                  </a:lnTo>
                  <a:cubicBezTo>
                    <a:pt x="0" y="732255"/>
                    <a:pt x="732254" y="0"/>
                    <a:pt x="1635557"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grpSp>
      <p:sp>
        <p:nvSpPr>
          <p:cNvPr id="22" name="Texture">
            <a:extLst>
              <a:ext uri="{FF2B5EF4-FFF2-40B4-BE49-F238E27FC236}">
                <a16:creationId xmlns:a16="http://schemas.microsoft.com/office/drawing/2014/main" id="{D9D5FBB6-AF1B-4CD3-9ADD-A0466C073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93797F5-51AA-A8EE-5B51-878D35ACB837}"/>
              </a:ext>
            </a:extLst>
          </p:cNvPr>
          <p:cNvSpPr>
            <a:spLocks noGrp="1"/>
          </p:cNvSpPr>
          <p:nvPr>
            <p:ph type="title"/>
          </p:nvPr>
        </p:nvSpPr>
        <p:spPr>
          <a:xfrm>
            <a:off x="457200" y="668049"/>
            <a:ext cx="5053519" cy="1325563"/>
          </a:xfrm>
        </p:spPr>
        <p:txBody>
          <a:bodyPr>
            <a:normAutofit/>
          </a:bodyPr>
          <a:lstStyle/>
          <a:p>
            <a:r>
              <a:rPr lang="en-US" dirty="0"/>
              <a:t>What is the green house effect?</a:t>
            </a:r>
          </a:p>
        </p:txBody>
      </p:sp>
      <p:sp>
        <p:nvSpPr>
          <p:cNvPr id="3" name="Content Placeholder 2">
            <a:extLst>
              <a:ext uri="{FF2B5EF4-FFF2-40B4-BE49-F238E27FC236}">
                <a16:creationId xmlns:a16="http://schemas.microsoft.com/office/drawing/2014/main" id="{DAA105C3-D80F-2B86-C021-55D62CC61B50}"/>
              </a:ext>
            </a:extLst>
          </p:cNvPr>
          <p:cNvSpPr>
            <a:spLocks noGrp="1"/>
          </p:cNvSpPr>
          <p:nvPr>
            <p:ph idx="1"/>
          </p:nvPr>
        </p:nvSpPr>
        <p:spPr>
          <a:xfrm>
            <a:off x="457200" y="2096713"/>
            <a:ext cx="5053519" cy="4080250"/>
          </a:xfrm>
        </p:spPr>
        <p:txBody>
          <a:bodyPr>
            <a:normAutofit/>
          </a:bodyPr>
          <a:lstStyle/>
          <a:p>
            <a:r>
              <a:rPr lang="en-US" b="1" dirty="0">
                <a:latin typeface="arial" panose="020B0604020202020204" pitchFamily="34" charset="0"/>
              </a:rPr>
              <a:t>T</a:t>
            </a:r>
            <a:r>
              <a:rPr lang="en-US" b="1" i="0" dirty="0">
                <a:effectLst/>
                <a:latin typeface="arial" panose="020B0604020202020204" pitchFamily="34" charset="0"/>
              </a:rPr>
              <a:t>he </a:t>
            </a:r>
            <a:r>
              <a:rPr lang="en-US" b="1"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trapping</a:t>
            </a:r>
            <a:r>
              <a:rPr lang="en-US" b="1" i="0" dirty="0">
                <a:effectLst/>
                <a:latin typeface="arial" panose="020B0604020202020204" pitchFamily="34" charset="0"/>
              </a:rPr>
              <a:t> of the sun's </a:t>
            </a:r>
            <a:r>
              <a:rPr lang="en-US" b="1" i="0"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warmth</a:t>
            </a:r>
            <a:r>
              <a:rPr lang="en-US" b="1" i="0" dirty="0">
                <a:effectLst/>
                <a:latin typeface="arial" panose="020B0604020202020204" pitchFamily="34" charset="0"/>
              </a:rPr>
              <a:t> in a planet's lower atmosphere, due to the greater transparency of the atmosphere to visible radiation from the sun than to infrared radiation </a:t>
            </a:r>
            <a:r>
              <a:rPr lang="en-US" b="1" i="0"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emitted</a:t>
            </a:r>
            <a:r>
              <a:rPr lang="en-US" b="1" i="0" dirty="0">
                <a:effectLst/>
                <a:latin typeface="arial" panose="020B0604020202020204" pitchFamily="34" charset="0"/>
              </a:rPr>
              <a:t> from the planet's surface.</a:t>
            </a:r>
          </a:p>
          <a:p>
            <a:endParaRPr lang="en-US" dirty="0"/>
          </a:p>
        </p:txBody>
      </p:sp>
    </p:spTree>
    <p:extLst>
      <p:ext uri="{BB962C8B-B14F-4D97-AF65-F5344CB8AC3E}">
        <p14:creationId xmlns:p14="http://schemas.microsoft.com/office/powerpoint/2010/main" val="3625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7757-BBD2-5EBE-F083-BD54DC023CE4}"/>
              </a:ext>
            </a:extLst>
          </p:cNvPr>
          <p:cNvSpPr>
            <a:spLocks noGrp="1"/>
          </p:cNvSpPr>
          <p:nvPr>
            <p:ph type="title"/>
          </p:nvPr>
        </p:nvSpPr>
        <p:spPr/>
        <p:txBody>
          <a:bodyPr>
            <a:normAutofit fontScale="90000"/>
          </a:bodyPr>
          <a:lstStyle/>
          <a:p>
            <a:r>
              <a:rPr lang="en-US" dirty="0"/>
              <a:t>Is carbon dioxide and water </a:t>
            </a:r>
            <a:r>
              <a:rPr lang="en-US" dirty="0" err="1"/>
              <a:t>vapour</a:t>
            </a:r>
            <a:r>
              <a:rPr lang="en-US" dirty="0"/>
              <a:t> significant green house gasses ?</a:t>
            </a:r>
          </a:p>
        </p:txBody>
      </p:sp>
      <p:sp>
        <p:nvSpPr>
          <p:cNvPr id="3" name="Content Placeholder 2">
            <a:extLst>
              <a:ext uri="{FF2B5EF4-FFF2-40B4-BE49-F238E27FC236}">
                <a16:creationId xmlns:a16="http://schemas.microsoft.com/office/drawing/2014/main" id="{3F3A58B6-2732-DA0D-3D90-9B60F71E4CA7}"/>
              </a:ext>
            </a:extLst>
          </p:cNvPr>
          <p:cNvSpPr>
            <a:spLocks noGrp="1"/>
          </p:cNvSpPr>
          <p:nvPr>
            <p:ph idx="1"/>
          </p:nvPr>
        </p:nvSpPr>
        <p:spPr/>
        <p:txBody>
          <a:bodyPr>
            <a:normAutofit/>
          </a:bodyPr>
          <a:lstStyle/>
          <a:p>
            <a:r>
              <a:rPr lang="en-US" sz="2800" b="0" i="0" dirty="0">
                <a:solidFill>
                  <a:schemeClr val="tx1">
                    <a:lumMod val="95000"/>
                  </a:schemeClr>
                </a:solidFill>
                <a:effectLst/>
                <a:latin typeface="Google Sans"/>
              </a:rPr>
              <a:t>Both water vapor and carbon dioxide are important greenhouse gases that play a crucial role in atmospheric warming. A greenhouse gas is a gas that absorbs and re-emits infrared radiation in Earth's atmosphere, thereby increasing temperatures</a:t>
            </a:r>
            <a:endParaRPr lang="en-US" sz="2800" dirty="0">
              <a:solidFill>
                <a:schemeClr val="tx1">
                  <a:lumMod val="95000"/>
                </a:schemeClr>
              </a:solidFill>
            </a:endParaRPr>
          </a:p>
        </p:txBody>
      </p:sp>
    </p:spTree>
    <p:extLst>
      <p:ext uri="{BB962C8B-B14F-4D97-AF65-F5344CB8AC3E}">
        <p14:creationId xmlns:p14="http://schemas.microsoft.com/office/powerpoint/2010/main" val="38396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026" name="Picture 2" descr="Greenhouse - Wikipedia">
            <a:extLst>
              <a:ext uri="{FF2B5EF4-FFF2-40B4-BE49-F238E27FC236}">
                <a16:creationId xmlns:a16="http://schemas.microsoft.com/office/drawing/2014/main" id="{B24CBB05-7392-074B-D43C-9D82B0C72EC0}"/>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7953" r="-1" b="17027"/>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1EFA6D-0734-E0EB-4116-4E403370E8A4}"/>
              </a:ext>
            </a:extLst>
          </p:cNvPr>
          <p:cNvSpPr>
            <a:spLocks noGrp="1"/>
          </p:cNvSpPr>
          <p:nvPr>
            <p:ph type="title"/>
          </p:nvPr>
        </p:nvSpPr>
        <p:spPr>
          <a:xfrm>
            <a:off x="457200" y="668049"/>
            <a:ext cx="7685037" cy="1325563"/>
          </a:xfrm>
        </p:spPr>
        <p:txBody>
          <a:bodyPr>
            <a:normAutofit/>
          </a:bodyPr>
          <a:lstStyle/>
          <a:p>
            <a:r>
              <a:rPr lang="en-US" sz="3400">
                <a:solidFill>
                  <a:srgbClr val="FFFFFF"/>
                </a:solidFill>
              </a:rPr>
              <a:t>Some other gasses have less impact such as methane and nitrogen oxides. Why?</a:t>
            </a:r>
          </a:p>
        </p:txBody>
      </p:sp>
      <p:sp>
        <p:nvSpPr>
          <p:cNvPr id="3" name="Content Placeholder 2">
            <a:extLst>
              <a:ext uri="{FF2B5EF4-FFF2-40B4-BE49-F238E27FC236}">
                <a16:creationId xmlns:a16="http://schemas.microsoft.com/office/drawing/2014/main" id="{FABC7637-64B3-B8DA-9911-5A077472E1AD}"/>
              </a:ext>
            </a:extLst>
          </p:cNvPr>
          <p:cNvSpPr>
            <a:spLocks noGrp="1"/>
          </p:cNvSpPr>
          <p:nvPr>
            <p:ph idx="1"/>
          </p:nvPr>
        </p:nvSpPr>
        <p:spPr>
          <a:xfrm>
            <a:off x="457200" y="2096713"/>
            <a:ext cx="7685037" cy="4080250"/>
          </a:xfrm>
        </p:spPr>
        <p:txBody>
          <a:bodyPr>
            <a:normAutofit/>
          </a:bodyPr>
          <a:lstStyle/>
          <a:p>
            <a:r>
              <a:rPr lang="en-US" b="0" i="0">
                <a:solidFill>
                  <a:srgbClr val="FFFFFF"/>
                </a:solidFill>
                <a:effectLst/>
                <a:latin typeface="Google Sans"/>
              </a:rPr>
              <a:t>The methane immediately begins to trap a lot of heat—at least 100 times as much as the CO</a:t>
            </a:r>
            <a:r>
              <a:rPr lang="en-US" b="0" i="0" baseline="-25000">
                <a:solidFill>
                  <a:srgbClr val="FFFFFF"/>
                </a:solidFill>
                <a:effectLst/>
                <a:latin typeface="Google Sans"/>
              </a:rPr>
              <a:t>2</a:t>
            </a:r>
            <a:r>
              <a:rPr lang="en-US" b="0" i="0">
                <a:solidFill>
                  <a:srgbClr val="FFFFFF"/>
                </a:solidFill>
                <a:effectLst/>
                <a:latin typeface="Google Sans"/>
              </a:rPr>
              <a:t>. But the methane starts to break down and leave the atmosphere relatively quickly. As more time goes by, and as more of that original ton of methane disappears, the steady warming effect of the CO</a:t>
            </a:r>
            <a:r>
              <a:rPr lang="en-US" b="0" i="0" baseline="-25000">
                <a:solidFill>
                  <a:srgbClr val="FFFFFF"/>
                </a:solidFill>
                <a:effectLst/>
                <a:latin typeface="Google Sans"/>
              </a:rPr>
              <a:t>2</a:t>
            </a:r>
            <a:r>
              <a:rPr lang="en-US" b="0" i="0">
                <a:solidFill>
                  <a:srgbClr val="FFFFFF"/>
                </a:solidFill>
                <a:effectLst/>
                <a:latin typeface="Google Sans"/>
              </a:rPr>
              <a:t> slowly closes the gap.</a:t>
            </a:r>
          </a:p>
          <a:p>
            <a:endParaRPr lang="en-US">
              <a:solidFill>
                <a:srgbClr val="FFFFFF"/>
              </a:solidFill>
            </a:endParaRPr>
          </a:p>
        </p:txBody>
      </p:sp>
      <p:grpSp>
        <p:nvGrpSpPr>
          <p:cNvPr id="1033" name="Group 1032">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034" name="Oval 1033">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5"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036" name="Freeform: Shape 1035">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037" name="Freeform: Shape 1036">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038"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39"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47340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685A-DDEA-B8A8-AEAC-9B7DBA6084DB}"/>
              </a:ext>
            </a:extLst>
          </p:cNvPr>
          <p:cNvSpPr>
            <a:spLocks noGrp="1"/>
          </p:cNvSpPr>
          <p:nvPr>
            <p:ph type="title"/>
          </p:nvPr>
        </p:nvSpPr>
        <p:spPr>
          <a:xfrm>
            <a:off x="457200" y="668049"/>
            <a:ext cx="7685037" cy="1841581"/>
          </a:xfrm>
        </p:spPr>
        <p:txBody>
          <a:bodyPr>
            <a:normAutofit fontScale="90000"/>
          </a:bodyPr>
          <a:lstStyle/>
          <a:p>
            <a:r>
              <a:rPr lang="en-US" dirty="0"/>
              <a:t>Explain the impact of a gas depends on its ability to absorb long wave radiation as well as on its concentration in the atmosphere</a:t>
            </a:r>
          </a:p>
        </p:txBody>
      </p:sp>
      <p:sp>
        <p:nvSpPr>
          <p:cNvPr id="3" name="Content Placeholder 2">
            <a:extLst>
              <a:ext uri="{FF2B5EF4-FFF2-40B4-BE49-F238E27FC236}">
                <a16:creationId xmlns:a16="http://schemas.microsoft.com/office/drawing/2014/main" id="{DDF17476-5F15-3486-88C8-88145C0F6060}"/>
              </a:ext>
            </a:extLst>
          </p:cNvPr>
          <p:cNvSpPr>
            <a:spLocks noGrp="1"/>
          </p:cNvSpPr>
          <p:nvPr>
            <p:ph idx="1"/>
          </p:nvPr>
        </p:nvSpPr>
        <p:spPr>
          <a:xfrm>
            <a:off x="457200" y="2782957"/>
            <a:ext cx="7685037" cy="3394006"/>
          </a:xfrm>
        </p:spPr>
        <p:txBody>
          <a:bodyPr/>
          <a:lstStyle/>
          <a:p>
            <a:r>
              <a:rPr lang="en-US" b="0" i="0" dirty="0">
                <a:effectLst/>
                <a:latin typeface="Söhne"/>
              </a:rPr>
              <a:t>The ability of a gas to absorb long wave radiation, also known as infrared radiation, is a critical factor in determining its impact on the Earth's climate. When the Earth's surface absorbs solar radiation, it re-emits the energy back into the atmosphere as long wave radiation. Some of this long wave radiation is absorbed by greenhouse gases, which causes them to vibrate and release some of the energy back into the atmosphere as heat. This process, known as the greenhouse effect, helps regulate the Earth's temperature and keep it within a range that is suitable for life.</a:t>
            </a:r>
            <a:endParaRPr lang="en-US" dirty="0"/>
          </a:p>
        </p:txBody>
      </p:sp>
    </p:spTree>
    <p:extLst>
      <p:ext uri="{BB962C8B-B14F-4D97-AF65-F5344CB8AC3E}">
        <p14:creationId xmlns:p14="http://schemas.microsoft.com/office/powerpoint/2010/main" val="393354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110E-0E8D-E40E-F99C-8FD52EB34EC5}"/>
              </a:ext>
            </a:extLst>
          </p:cNvPr>
          <p:cNvSpPr>
            <a:spLocks noGrp="1"/>
          </p:cNvSpPr>
          <p:nvPr>
            <p:ph type="title"/>
          </p:nvPr>
        </p:nvSpPr>
        <p:spPr/>
        <p:txBody>
          <a:bodyPr/>
          <a:lstStyle/>
          <a:p>
            <a:r>
              <a:rPr lang="en-US" dirty="0"/>
              <a:t>why does the warmed earth emit longwave radiation?</a:t>
            </a:r>
          </a:p>
        </p:txBody>
      </p:sp>
      <p:sp>
        <p:nvSpPr>
          <p:cNvPr id="3" name="Content Placeholder 2">
            <a:extLst>
              <a:ext uri="{FF2B5EF4-FFF2-40B4-BE49-F238E27FC236}">
                <a16:creationId xmlns:a16="http://schemas.microsoft.com/office/drawing/2014/main" id="{4AFFBB19-15F8-B440-03DA-D9D199D998B5}"/>
              </a:ext>
            </a:extLst>
          </p:cNvPr>
          <p:cNvSpPr>
            <a:spLocks noGrp="1"/>
          </p:cNvSpPr>
          <p:nvPr>
            <p:ph idx="1"/>
          </p:nvPr>
        </p:nvSpPr>
        <p:spPr/>
        <p:txBody>
          <a:bodyPr/>
          <a:lstStyle/>
          <a:p>
            <a:r>
              <a:rPr lang="en-US" b="0" i="0" dirty="0">
                <a:effectLst/>
                <a:latin typeface="Google Sans"/>
              </a:rPr>
              <a:t>Larger aerosol particles in the atmosphere interact with and absorb some of the radiation, causing the atmosphere to warm. The heat generated by this absorption is emitted as longwave infrared radiation, some of which radiates out into space.</a:t>
            </a:r>
            <a:endParaRPr lang="en-US" dirty="0"/>
          </a:p>
        </p:txBody>
      </p:sp>
    </p:spTree>
    <p:extLst>
      <p:ext uri="{BB962C8B-B14F-4D97-AF65-F5344CB8AC3E}">
        <p14:creationId xmlns:p14="http://schemas.microsoft.com/office/powerpoint/2010/main" val="246310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80CE-FD5E-EDB7-10E8-A096B63FE23B}"/>
              </a:ext>
            </a:extLst>
          </p:cNvPr>
          <p:cNvSpPr>
            <a:spLocks noGrp="1"/>
          </p:cNvSpPr>
          <p:nvPr>
            <p:ph type="title"/>
          </p:nvPr>
        </p:nvSpPr>
        <p:spPr>
          <a:xfrm>
            <a:off x="457200" y="668048"/>
            <a:ext cx="7685037" cy="2254055"/>
          </a:xfrm>
        </p:spPr>
        <p:txBody>
          <a:bodyPr>
            <a:normAutofit fontScale="90000"/>
          </a:bodyPr>
          <a:lstStyle/>
          <a:p>
            <a:r>
              <a:rPr lang="en-US" b="0" i="0" dirty="0">
                <a:effectLst/>
                <a:latin typeface="Google Sans"/>
              </a:rPr>
              <a:t>Global temperatures and climate patterns are influenced by concentrations of greenhouse gases.</a:t>
            </a:r>
            <a:endParaRPr lang="en-US" dirty="0"/>
          </a:p>
        </p:txBody>
      </p:sp>
      <p:sp>
        <p:nvSpPr>
          <p:cNvPr id="3" name="Content Placeholder 2">
            <a:extLst>
              <a:ext uri="{FF2B5EF4-FFF2-40B4-BE49-F238E27FC236}">
                <a16:creationId xmlns:a16="http://schemas.microsoft.com/office/drawing/2014/main" id="{2EF3982F-8D72-B3AA-1726-58432A12FDD4}"/>
              </a:ext>
            </a:extLst>
          </p:cNvPr>
          <p:cNvSpPr>
            <a:spLocks noGrp="1"/>
          </p:cNvSpPr>
          <p:nvPr>
            <p:ph idx="1"/>
          </p:nvPr>
        </p:nvSpPr>
        <p:spPr>
          <a:xfrm>
            <a:off x="457200" y="3071191"/>
            <a:ext cx="7685037" cy="3105772"/>
          </a:xfrm>
        </p:spPr>
        <p:txBody>
          <a:bodyPr/>
          <a:lstStyle/>
          <a:p>
            <a:r>
              <a:rPr lang="en-US" b="0" i="0" dirty="0">
                <a:effectLst/>
                <a:latin typeface="Google Sans"/>
              </a:rPr>
              <a:t>Global temperatures and climate patterns are influenced by concentrations of greenhouse gases. There is a correlation between rising atmospheric concentrations of carbon dioxide since the start of the industrial revolution 200 years ago and average global temperatures.</a:t>
            </a:r>
            <a:endParaRPr lang="en-US" dirty="0"/>
          </a:p>
        </p:txBody>
      </p:sp>
    </p:spTree>
    <p:extLst>
      <p:ext uri="{BB962C8B-B14F-4D97-AF65-F5344CB8AC3E}">
        <p14:creationId xmlns:p14="http://schemas.microsoft.com/office/powerpoint/2010/main" val="204223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1DAD-02C9-4782-07DE-2439F87D59A4}"/>
              </a:ext>
            </a:extLst>
          </p:cNvPr>
          <p:cNvSpPr>
            <a:spLocks noGrp="1"/>
          </p:cNvSpPr>
          <p:nvPr>
            <p:ph type="title"/>
          </p:nvPr>
        </p:nvSpPr>
        <p:spPr/>
        <p:txBody>
          <a:bodyPr/>
          <a:lstStyle/>
          <a:p>
            <a:r>
              <a:rPr lang="en-US" dirty="0"/>
              <a:t>What is global warming?</a:t>
            </a:r>
          </a:p>
        </p:txBody>
      </p:sp>
      <p:sp>
        <p:nvSpPr>
          <p:cNvPr id="3" name="Content Placeholder 2">
            <a:extLst>
              <a:ext uri="{FF2B5EF4-FFF2-40B4-BE49-F238E27FC236}">
                <a16:creationId xmlns:a16="http://schemas.microsoft.com/office/drawing/2014/main" id="{0E64ED5B-6808-5BA3-003C-EBB19D6188C2}"/>
              </a:ext>
            </a:extLst>
          </p:cNvPr>
          <p:cNvSpPr>
            <a:spLocks noGrp="1"/>
          </p:cNvSpPr>
          <p:nvPr>
            <p:ph idx="1"/>
          </p:nvPr>
        </p:nvSpPr>
        <p:spPr/>
        <p:txBody>
          <a:bodyPr/>
          <a:lstStyle/>
          <a:p>
            <a:r>
              <a:rPr lang="en-US" b="0" i="0" dirty="0">
                <a:effectLst/>
                <a:latin typeface="Helvetica Neue"/>
              </a:rPr>
              <a:t>global warming is the long-term heating of Earth's surface observed since the pre-industrial period (between 1850 and 1900) due to human activities, primarily fossil fuel burning, which increases heat-trapping greenhouse gas levels in Earth's atmosphere. This term is not interchangeable with the term "climate change."</a:t>
            </a:r>
            <a:endParaRPr lang="en-US" dirty="0"/>
          </a:p>
        </p:txBody>
      </p:sp>
    </p:spTree>
    <p:extLst>
      <p:ext uri="{BB962C8B-B14F-4D97-AF65-F5344CB8AC3E}">
        <p14:creationId xmlns:p14="http://schemas.microsoft.com/office/powerpoint/2010/main" val="357813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5"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6"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27"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9379AA0-1F10-564A-032F-263786E17374}"/>
              </a:ext>
            </a:extLst>
          </p:cNvPr>
          <p:cNvSpPr>
            <a:spLocks noGrp="1"/>
          </p:cNvSpPr>
          <p:nvPr>
            <p:ph type="title"/>
          </p:nvPr>
        </p:nvSpPr>
        <p:spPr>
          <a:xfrm>
            <a:off x="457200" y="758952"/>
            <a:ext cx="4640729" cy="1325563"/>
          </a:xfrm>
        </p:spPr>
        <p:txBody>
          <a:bodyPr anchor="b">
            <a:normAutofit/>
          </a:bodyPr>
          <a:lstStyle/>
          <a:p>
            <a:r>
              <a:rPr lang="en-US" sz="2800" b="0" i="0">
                <a:effectLst/>
                <a:latin typeface="Helvetica Neue"/>
              </a:rPr>
              <a:t>How much has the global temperature risen since the past 200 years?</a:t>
            </a:r>
            <a:endParaRPr lang="en-US" sz="2800"/>
          </a:p>
        </p:txBody>
      </p:sp>
      <p:sp>
        <p:nvSpPr>
          <p:cNvPr id="3" name="Content Placeholder 2">
            <a:extLst>
              <a:ext uri="{FF2B5EF4-FFF2-40B4-BE49-F238E27FC236}">
                <a16:creationId xmlns:a16="http://schemas.microsoft.com/office/drawing/2014/main" id="{78C4260E-D6F4-259D-0E8A-B2945BCDB945}"/>
              </a:ext>
            </a:extLst>
          </p:cNvPr>
          <p:cNvSpPr>
            <a:spLocks noGrp="1"/>
          </p:cNvSpPr>
          <p:nvPr>
            <p:ph idx="1"/>
          </p:nvPr>
        </p:nvSpPr>
        <p:spPr>
          <a:xfrm>
            <a:off x="457200" y="2286000"/>
            <a:ext cx="4640729" cy="3887585"/>
          </a:xfrm>
        </p:spPr>
        <p:txBody>
          <a:bodyPr>
            <a:normAutofit/>
          </a:bodyPr>
          <a:lstStyle/>
          <a:p>
            <a:r>
              <a:rPr lang="en-US" b="0" i="0" dirty="0">
                <a:effectLst/>
                <a:latin typeface="Helvetica Neue"/>
              </a:rPr>
              <a:t>According to an ongoing temperature analysis led by scientists at NASA's Goddard Institute for Space Studies (GISS), the average global temperature on Earth has increased by at least </a:t>
            </a:r>
            <a:r>
              <a:rPr lang="en-US" b="1" i="0" dirty="0">
                <a:effectLst/>
                <a:latin typeface="Helvetica Neue"/>
              </a:rPr>
              <a:t>1.1° Celsius (1.9° Fahrenheit) since 1880.</a:t>
            </a:r>
          </a:p>
          <a:p>
            <a:r>
              <a:rPr lang="en-US" b="1" dirty="0">
                <a:latin typeface="Helvetica Neue"/>
              </a:rPr>
              <a:t>This shows us how global warming increased through the past 200 years and how it will keep increasing in the future .</a:t>
            </a:r>
            <a:endParaRPr lang="en-US" dirty="0"/>
          </a:p>
        </p:txBody>
      </p:sp>
      <p:pic>
        <p:nvPicPr>
          <p:cNvPr id="6" name="Picture 5" descr="A picture containing text, screenshot, plot, font&#10;&#10;Description automatically generated">
            <a:extLst>
              <a:ext uri="{FF2B5EF4-FFF2-40B4-BE49-F238E27FC236}">
                <a16:creationId xmlns:a16="http://schemas.microsoft.com/office/drawing/2014/main" id="{D0BBDB37-28B5-BCA5-9890-98BD7577C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865" y="2007704"/>
            <a:ext cx="6206987" cy="2713916"/>
          </a:xfrm>
          <a:prstGeom prst="rect">
            <a:avLst/>
          </a:prstGeom>
        </p:spPr>
      </p:pic>
    </p:spTree>
    <p:extLst>
      <p:ext uri="{BB962C8B-B14F-4D97-AF65-F5344CB8AC3E}">
        <p14:creationId xmlns:p14="http://schemas.microsoft.com/office/powerpoint/2010/main" val="762764602"/>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64</TotalTime>
  <Words>747</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Gill Sans Nova</vt:lpstr>
      <vt:lpstr>Google Sans</vt:lpstr>
      <vt:lpstr>Helvetica Neue</vt:lpstr>
      <vt:lpstr>Söhne</vt:lpstr>
      <vt:lpstr>TropicVTI</vt:lpstr>
      <vt:lpstr>Green House Effect </vt:lpstr>
      <vt:lpstr>What is the green house effect?</vt:lpstr>
      <vt:lpstr>Is carbon dioxide and water vapour significant green house gasses ?</vt:lpstr>
      <vt:lpstr>Some other gasses have less impact such as methane and nitrogen oxides. Why?</vt:lpstr>
      <vt:lpstr>Explain the impact of a gas depends on its ability to absorb long wave radiation as well as on its concentration in the atmosphere</vt:lpstr>
      <vt:lpstr>why does the warmed earth emit longwave radiation?</vt:lpstr>
      <vt:lpstr>Global temperatures and climate patterns are influenced by concentrations of greenhouse gases.</vt:lpstr>
      <vt:lpstr>What is global warming?</vt:lpstr>
      <vt:lpstr>How much has the global temperature risen since the past 200 years?</vt:lpstr>
      <vt:lpstr>Explain recent increases in atmospheric carbon dioxide are largely due to increases in the combustion of fossilized organic matter.</vt:lpstr>
      <vt:lpstr>The consequences of enhanced greenhouse effect: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House Effect </dc:title>
  <dc:creator>Rawan Gh</dc:creator>
  <cp:lastModifiedBy>Rawan Gh</cp:lastModifiedBy>
  <cp:revision>6</cp:revision>
  <dcterms:created xsi:type="dcterms:W3CDTF">2023-04-11T07:47:37Z</dcterms:created>
  <dcterms:modified xsi:type="dcterms:W3CDTF">2023-04-12T09:40:46Z</dcterms:modified>
</cp:coreProperties>
</file>