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ar-JO"/>
        </a:p>
      </c:txPr>
    </c:title>
    <c:autoTitleDeleted val="0"/>
    <c:plotArea>
      <c:layout/>
      <c:barChart>
        <c:barDir val="col"/>
        <c:grouping val="clustered"/>
        <c:varyColors val="0"/>
        <c:ser>
          <c:idx val="0"/>
          <c:order val="0"/>
          <c:tx>
            <c:strRef>
              <c:f>Sheet1!$B$1</c:f>
              <c:strCache>
                <c:ptCount val="1"/>
                <c:pt idx="0">
                  <c:v>منتصر</c:v>
                </c:pt>
              </c:strCache>
            </c:strRef>
          </c:tx>
          <c:spPr>
            <a:solidFill>
              <a:schemeClr val="accent1"/>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Sheet1!$B$2:$B$5</c:f>
              <c:numCache>
                <c:formatCode>General</c:formatCode>
                <c:ptCount val="4"/>
                <c:pt idx="0">
                  <c:v>1000</c:v>
                </c:pt>
                <c:pt idx="1">
                  <c:v>2000</c:v>
                </c:pt>
                <c:pt idx="2">
                  <c:v>100000</c:v>
                </c:pt>
                <c:pt idx="3">
                  <c:v>7000000</c:v>
                </c:pt>
              </c:numCache>
            </c:numRef>
          </c:val>
        </c:ser>
        <c:ser>
          <c:idx val="1"/>
          <c:order val="1"/>
          <c:tx>
            <c:strRef>
              <c:f>Sheet1!$C$1</c:f>
              <c:strCache>
                <c:ptCount val="1"/>
                <c:pt idx="0">
                  <c:v>احمد مهاوش</c:v>
                </c:pt>
              </c:strCache>
            </c:strRef>
          </c:tx>
          <c:spPr>
            <a:solidFill>
              <a:schemeClr val="accent2"/>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Sheet1!$C$2:$C$5</c:f>
              <c:numCache>
                <c:formatCode>General</c:formatCode>
                <c:ptCount val="4"/>
                <c:pt idx="0">
                  <c:v>10000</c:v>
                </c:pt>
                <c:pt idx="1">
                  <c:v>20000</c:v>
                </c:pt>
                <c:pt idx="2">
                  <c:v>50000</c:v>
                </c:pt>
                <c:pt idx="3">
                  <c:v>800000</c:v>
                </c:pt>
              </c:numCache>
            </c:numRef>
          </c:val>
        </c:ser>
        <c:ser>
          <c:idx val="2"/>
          <c:order val="2"/>
          <c:tx>
            <c:strRef>
              <c:f>Sheet1!$D$1</c:f>
              <c:strCache>
                <c:ptCount val="1"/>
                <c:pt idx="0">
                  <c:v>ستيف جويز</c:v>
                </c:pt>
              </c:strCache>
            </c:strRef>
          </c:tx>
          <c:spPr>
            <a:solidFill>
              <a:schemeClr val="accent3"/>
            </a:solidFill>
            <a:ln>
              <a:noFill/>
            </a:ln>
            <a:effectLst/>
          </c:spPr>
          <c:invertIfNegative val="0"/>
          <c:cat>
            <c:numRef>
              <c:f>Sheet1!$A$2:$A$5</c:f>
              <c:numCache>
                <c:formatCode>General</c:formatCode>
                <c:ptCount val="4"/>
                <c:pt idx="0">
                  <c:v>2018</c:v>
                </c:pt>
                <c:pt idx="1">
                  <c:v>2019</c:v>
                </c:pt>
                <c:pt idx="2">
                  <c:v>2020</c:v>
                </c:pt>
                <c:pt idx="3">
                  <c:v>2021</c:v>
                </c:pt>
              </c:numCache>
            </c:numRef>
          </c:cat>
          <c:val>
            <c:numRef>
              <c:f>Sheet1!$D$2:$D$5</c:f>
              <c:numCache>
                <c:formatCode>General</c:formatCode>
                <c:ptCount val="4"/>
                <c:pt idx="0">
                  <c:v>1000000</c:v>
                </c:pt>
                <c:pt idx="1">
                  <c:v>1200000</c:v>
                </c:pt>
                <c:pt idx="2">
                  <c:v>19000000</c:v>
                </c:pt>
                <c:pt idx="3">
                  <c:v>5</c:v>
                </c:pt>
              </c:numCache>
            </c:numRef>
          </c:val>
        </c:ser>
        <c:dLbls>
          <c:showLegendKey val="0"/>
          <c:showVal val="0"/>
          <c:showCatName val="0"/>
          <c:showSerName val="0"/>
          <c:showPercent val="0"/>
          <c:showBubbleSize val="0"/>
        </c:dLbls>
        <c:gapWidth val="219"/>
        <c:overlap val="-27"/>
        <c:axId val="284925952"/>
        <c:axId val="284925168"/>
      </c:barChart>
      <c:catAx>
        <c:axId val="28492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JO"/>
          </a:p>
        </c:txPr>
        <c:crossAx val="284925168"/>
        <c:crosses val="autoZero"/>
        <c:auto val="1"/>
        <c:lblAlgn val="ctr"/>
        <c:lblOffset val="100"/>
        <c:noMultiLvlLbl val="0"/>
      </c:catAx>
      <c:valAx>
        <c:axId val="28492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JO"/>
          </a:p>
        </c:txPr>
        <c:crossAx val="284925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JO"/>
        </a:p>
      </c:txPr>
    </c:legend>
    <c:plotVisOnly val="1"/>
    <c:dispBlanksAs val="gap"/>
    <c:showDLblsOverMax val="0"/>
  </c:chart>
  <c:spPr>
    <a:noFill/>
    <a:ln>
      <a:noFill/>
    </a:ln>
    <a:effectLst/>
  </c:spPr>
  <c:txPr>
    <a:bodyPr/>
    <a:lstStyle/>
    <a:p>
      <a:pPr>
        <a:defRPr/>
      </a:pPr>
      <a:endParaRPr lang="ar-J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hyperlink" Target="https://ar.wikipedia.org/wiki/%D9%83%D9%88%D8%A8%D9%8A%D8%B1%D8%AA%D9%8A%D9%86%D9%88_(%D9%83%D8%A7%D9%84%D9%8A%D9%81%D9%88%D8%B1%D9%86%D9%8A%D8%A7)" TargetMode="External"/><Relationship Id="rId13" Type="http://schemas.openxmlformats.org/officeDocument/2006/relationships/hyperlink" Target="https://ar.wikipedia.org/w/index.php?title=%D9%82%D8%A7%D8%A6%D9%85%D8%A9_%D8%A7%D9%84%D9%87%D9%88%D8%A7%D8%AA%D9%81_%D8%A7%D9%84%D9%85%D8%AD%D9%85%D9%88%D9%84%D8%A9_%D8%A7%D9%84%D8%A3%D9%83%D8%AB%D8%B1_%D9%85%D8%A8%D9%8A%D8%B9%D9%8B%D8%A7&amp;action=edit&amp;redlink=1" TargetMode="External"/><Relationship Id="rId18" Type="http://schemas.openxmlformats.org/officeDocument/2006/relationships/hyperlink" Target="https://ar.wikipedia.org/wiki/%D9%85%D9%8A%D8%AA%D8%A7_%D8%A8%D9%84%D8%A7%D8%AA%D9%81%D9%88%D8%B1%D9%85%D8%B2" TargetMode="External"/><Relationship Id="rId3" Type="http://schemas.openxmlformats.org/officeDocument/2006/relationships/hyperlink" Target="https://ar.wikipedia.org/wiki/%D8%B4%D8%B1%D9%83%D8%A9_%D8%AA%D9%83%D9%86%D9%88%D9%84%D9%88%D8%AC%D9%8A%D8%A7" TargetMode="External"/><Relationship Id="rId7" Type="http://schemas.openxmlformats.org/officeDocument/2006/relationships/hyperlink" Target="https://ar.wikipedia.org/wiki/%D9%85%D8%B2%D9%88%D8%AF_%D8%AE%D8%AF%D9%85%D8%A9_%D8%A7%D9%84%D8%A5%D9%86%D8%AA%D8%B1%D9%86%D8%AA" TargetMode="External"/><Relationship Id="rId12" Type="http://schemas.openxmlformats.org/officeDocument/2006/relationships/hyperlink" Target="https://ar.wikipedia.org/w/index.php?title=%D8%A7%D9%84%D8%AD%D8%B5%D8%A9_%D8%A7%D9%84%D8%B3%D9%88%D9%82%D9%8A%D8%A9_%D9%84%D8%A8%D8%A7%D8%A6%D8%B9%D9%8A_%D8%A3%D8%AC%D9%87%D8%B2%D8%A9_%D8%A7%D9%84%D9%83%D9%85%D8%A8%D9%8A%D9%88%D8%AA%D8%B1_%D8%A7%D9%84%D8%B4%D8%AE%D8%B5%D9%8A%D8%A9&amp;action=edit&amp;redlink=1" TargetMode="External"/><Relationship Id="rId17" Type="http://schemas.openxmlformats.org/officeDocument/2006/relationships/hyperlink" Target="https://ar.wikipedia.org/wiki/%D8%A3%D9%85%D8%A7%D8%B2%D9%88%D9%86_(%D8%B4%D8%B1%D9%83%D8%A9)" TargetMode="External"/><Relationship Id="rId2" Type="http://schemas.openxmlformats.org/officeDocument/2006/relationships/hyperlink" Target="https://ar.wikipedia.org/wiki/%D8%A7%D9%84%D9%84%D8%BA%D8%A9_%D8%A7%D9%84%D8%A5%D9%86%D8%AC%D9%84%D9%8A%D8%B2%D9%8A%D8%A9" TargetMode="External"/><Relationship Id="rId16" Type="http://schemas.openxmlformats.org/officeDocument/2006/relationships/hyperlink" Target="https://ar.wikipedia.org/wiki/%D8%A3%D9%84%D9%81%D8%A7%D8%A8%D8%AA" TargetMode="External"/><Relationship Id="rId1" Type="http://schemas.openxmlformats.org/officeDocument/2006/relationships/slideLayout" Target="../slideLayouts/slideLayout2.xml"/><Relationship Id="rId6" Type="http://schemas.openxmlformats.org/officeDocument/2006/relationships/hyperlink" Target="https://ar.wikipedia.org/wiki/%D8%A8%D8%B1%D9%85%D8%AC%D9%8A%D8%A9" TargetMode="External"/><Relationship Id="rId11" Type="http://schemas.openxmlformats.org/officeDocument/2006/relationships/hyperlink" Target="https://ar.wikipedia.org/wiki/%D8%A3%D8%A8%D9%84#cite_note-17" TargetMode="External"/><Relationship Id="rId5" Type="http://schemas.openxmlformats.org/officeDocument/2006/relationships/hyperlink" Target="https://ar.wikipedia.org/wiki/%D8%A5%D9%84%D9%83%D8%AA%D8%B1%D9%88%D9%86%D9%8A%D8%A7%D8%AA_%D8%A7%D8%B3%D8%AA%D9%87%D9%84%D8%A7%D9%83%D9%8A%D8%A9" TargetMode="External"/><Relationship Id="rId15" Type="http://schemas.openxmlformats.org/officeDocument/2006/relationships/hyperlink" Target="https://ar.wikipedia.org/wiki/%D8%AA%D9%82%D8%A7%D9%86%D8%A9_%D8%A7%D9%84%D9%85%D8%B9%D9%84%D9%88%D9%85%D8%A7%D8%AA" TargetMode="External"/><Relationship Id="rId10" Type="http://schemas.openxmlformats.org/officeDocument/2006/relationships/hyperlink" Target="https://ar.wikipedia.org/wiki/%D9%82%D8%A7%D8%A6%D9%85%D8%A9_%D8%A7%D9%84%D8%B4%D8%B1%D9%83%D8%A7%D8%AA_%D8%AD%D8%B3%D8%A8_%D8%B1%D8%A3%D8%B3_%D8%A7%D9%84%D9%85%D8%A7%D9%84_%D8%A7%D9%84%D8%B3%D9%88%D9%82%D9%8A" TargetMode="External"/><Relationship Id="rId19" Type="http://schemas.openxmlformats.org/officeDocument/2006/relationships/hyperlink" Target="https://ar.wikipedia.org/wiki/%D9%85%D8%A7%D9%8A%D9%83%D8%B1%D9%88%D8%B3%D9%88%D9%81%D8%AA" TargetMode="External"/><Relationship Id="rId4" Type="http://schemas.openxmlformats.org/officeDocument/2006/relationships/hyperlink" Target="https://ar.wikipedia.org/wiki/%D8%B4%D8%B1%D9%83%D8%A9_%D9%85%D8%AA%D8%B9%D8%AF%D8%AF%D8%A9_%D8%A7%D9%84%D8%AC%D9%86%D8%B3%D9%8A%D8%A7%D8%AA" TargetMode="External"/><Relationship Id="rId9" Type="http://schemas.openxmlformats.org/officeDocument/2006/relationships/hyperlink" Target="https://ar.wikipedia.org/wiki/%D9%82%D8%A7%D8%A6%D9%85%D8%A9_%D8%A3%D9%83%D8%A8%D8%B1_%D8%B4%D8%B1%D9%83%D8%A7%D8%AA_%D8%A7%D9%84%D8%AA%D9%82%D9%86%D9%8A%D8%A9_%D8%A7%D9%84%D8%B9%D8%A7%D9%84%D9%85%D9%8A%D8%A9" TargetMode="External"/><Relationship Id="rId14" Type="http://schemas.openxmlformats.org/officeDocument/2006/relationships/hyperlink" Target="https://ar.wikipedia.org/wiki/%D8%B9%D9%85%D8%A7%D9%84%D9%82%D8%A9_%D8%A7%D9%84%D8%AA%D9%83%D9%86%D9%88%D9%84%D9%88%D8%AC%D9%8A%D8%A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OdjX2RUni0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b="1" dirty="0" smtClean="0">
                <a:solidFill>
                  <a:srgbClr val="00B050"/>
                </a:solidFill>
                <a:effectLst>
                  <a:glow rad="228600">
                    <a:schemeClr val="accent6">
                      <a:satMod val="175000"/>
                      <a:alpha val="40000"/>
                    </a:schemeClr>
                  </a:glow>
                </a:effectLst>
              </a:rPr>
              <a:t>مشاهير العرب والاجانب</a:t>
            </a:r>
            <a:endParaRPr lang="ar-JO" b="1" dirty="0">
              <a:solidFill>
                <a:srgbClr val="00B050"/>
              </a:solidFill>
              <a:effectLst>
                <a:glow rad="228600">
                  <a:schemeClr val="accent6">
                    <a:satMod val="175000"/>
                    <a:alpha val="40000"/>
                  </a:schemeClr>
                </a:glow>
              </a:effectLst>
            </a:endParaRPr>
          </a:p>
        </p:txBody>
      </p:sp>
      <p:sp>
        <p:nvSpPr>
          <p:cNvPr id="3" name="Subtitle 2"/>
          <p:cNvSpPr>
            <a:spLocks noGrp="1"/>
          </p:cNvSpPr>
          <p:nvPr>
            <p:ph type="subTitle" idx="1"/>
          </p:nvPr>
        </p:nvSpPr>
        <p:spPr>
          <a:xfrm>
            <a:off x="2782933" y="3503688"/>
            <a:ext cx="6815669" cy="1320802"/>
          </a:xfrm>
        </p:spPr>
        <p:style>
          <a:lnRef idx="2">
            <a:schemeClr val="dk1"/>
          </a:lnRef>
          <a:fillRef idx="1">
            <a:schemeClr val="lt1"/>
          </a:fillRef>
          <a:effectRef idx="0">
            <a:schemeClr val="dk1"/>
          </a:effectRef>
          <a:fontRef idx="minor">
            <a:schemeClr val="dk1"/>
          </a:fontRef>
        </p:style>
        <p:txBody>
          <a:bodyPr>
            <a:normAutofit/>
          </a:bodyPr>
          <a:lstStyle/>
          <a:p>
            <a:r>
              <a:rPr lang="ar-JO" sz="2800" b="1" dirty="0" smtClean="0">
                <a:solidFill>
                  <a:srgbClr val="00B050"/>
                </a:solidFill>
                <a:effectLst>
                  <a:glow rad="228600">
                    <a:schemeClr val="accent5">
                      <a:satMod val="175000"/>
                      <a:alpha val="40000"/>
                    </a:schemeClr>
                  </a:glow>
                </a:effectLst>
              </a:rPr>
              <a:t>اعداد </a:t>
            </a:r>
            <a:r>
              <a:rPr lang="ar-JO" sz="2800" b="1" dirty="0" err="1" smtClean="0">
                <a:solidFill>
                  <a:srgbClr val="00B050"/>
                </a:solidFill>
                <a:effectLst>
                  <a:glow rad="228600">
                    <a:schemeClr val="accent5">
                      <a:satMod val="175000"/>
                      <a:alpha val="40000"/>
                    </a:schemeClr>
                  </a:glow>
                </a:effectLst>
              </a:rPr>
              <a:t>الطالبة:جنى</a:t>
            </a:r>
            <a:r>
              <a:rPr lang="ar-JO" sz="2800" b="1" dirty="0" smtClean="0">
                <a:solidFill>
                  <a:srgbClr val="00B050"/>
                </a:solidFill>
                <a:effectLst>
                  <a:glow rad="228600">
                    <a:schemeClr val="accent5">
                      <a:satMod val="175000"/>
                      <a:alpha val="40000"/>
                    </a:schemeClr>
                  </a:glow>
                </a:effectLst>
              </a:rPr>
              <a:t> عمر الحنيطي</a:t>
            </a:r>
            <a:endParaRPr lang="ar-JO" sz="2800" b="1" dirty="0">
              <a:solidFill>
                <a:srgbClr val="00B050"/>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395001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6000" dirty="0" smtClean="0">
                <a:solidFill>
                  <a:srgbClr val="7030A0"/>
                </a:solidFill>
              </a:rPr>
              <a:t>مشاهير العرب</a:t>
            </a:r>
            <a:endParaRPr lang="ar-JO" sz="6000" dirty="0">
              <a:solidFill>
                <a:srgbClr val="7030A0"/>
              </a:solidFill>
            </a:endParaRPr>
          </a:p>
        </p:txBody>
      </p:sp>
      <p:sp>
        <p:nvSpPr>
          <p:cNvPr id="3" name="Content Placeholder 2"/>
          <p:cNvSpPr>
            <a:spLocks noGrp="1"/>
          </p:cNvSpPr>
          <p:nvPr>
            <p:ph idx="1"/>
          </p:nvPr>
        </p:nvSpPr>
        <p:spPr/>
        <p:txBody>
          <a:bodyPr>
            <a:normAutofit/>
          </a:bodyPr>
          <a:lstStyle/>
          <a:p>
            <a:pPr lvl="1"/>
            <a:r>
              <a:rPr lang="ar-JO" sz="1800" b="1" dirty="0" smtClean="0"/>
              <a:t>منتصر : </a:t>
            </a:r>
            <a:r>
              <a:rPr lang="ar-JO" sz="1800" b="1" dirty="0"/>
              <a:t>إنّ منتصر </a:t>
            </a:r>
            <a:r>
              <a:rPr lang="ar-JO" sz="1800" b="1" dirty="0" err="1"/>
              <a:t>الجلامدة</a:t>
            </a:r>
            <a:r>
              <a:rPr lang="ar-JO" sz="1800" b="1" dirty="0"/>
              <a:t> هو ناشط على </a:t>
            </a:r>
            <a:r>
              <a:rPr lang="ar-JO" sz="1800" b="1" dirty="0" err="1" smtClean="0"/>
              <a:t>السوشال</a:t>
            </a:r>
            <a:r>
              <a:rPr lang="ar-JO" sz="1800" b="1" dirty="0" smtClean="0"/>
              <a:t> </a:t>
            </a:r>
            <a:r>
              <a:rPr lang="ar-JO" sz="1800" b="1" dirty="0"/>
              <a:t>ميدي وصانع محتوى على منصة يوتيوب </a:t>
            </a:r>
            <a:r>
              <a:rPr lang="ar-JO" sz="1800" b="1" dirty="0" err="1" smtClean="0"/>
              <a:t>وانستجرام</a:t>
            </a:r>
            <a:r>
              <a:rPr lang="ar-JO" sz="1800" b="1" dirty="0" smtClean="0"/>
              <a:t> </a:t>
            </a:r>
            <a:r>
              <a:rPr lang="ar-JO" sz="1800" b="1" dirty="0"/>
              <a:t>وتيك توك يحمل الجنسية الأردنية، ويُعد من أبرز مشاهير منصة يوتيوب </a:t>
            </a:r>
            <a:r>
              <a:rPr lang="ar-JO" sz="1800" b="1" dirty="0" err="1" smtClean="0"/>
              <a:t>وانستجرام</a:t>
            </a:r>
            <a:r>
              <a:rPr lang="ar-JO" sz="1800" b="1" dirty="0" smtClean="0"/>
              <a:t> </a:t>
            </a:r>
            <a:r>
              <a:rPr lang="ar-JO" sz="1800" b="1" dirty="0"/>
              <a:t>في الوطن العربي والأردن بوجه خاص، بدأ بصناعة المحتوى عام 2015 بنشره تحديات على قناة يوتيوب لكن شهرته كانت مع عام 2019 بعدما قرر السفر وتصوير حياته اليومية، واستطاع خلال فترة وجيزة أن يحقق قاعدة جماهيرية </a:t>
            </a:r>
            <a:r>
              <a:rPr lang="ar-JO" sz="1800" b="1" dirty="0" smtClean="0"/>
              <a:t>واسعة</a:t>
            </a:r>
          </a:p>
          <a:p>
            <a:pPr lvl="1"/>
            <a:r>
              <a:rPr lang="ar-JO" sz="1800" b="1" dirty="0" smtClean="0"/>
              <a:t>احمد الشايب : </a:t>
            </a:r>
            <a:r>
              <a:rPr lang="ar-JO" sz="1800" b="1" dirty="0"/>
              <a:t>احمد الشايب هو إحدى مشاهير المملكة الهاشمية الأردنية وهو أحد أكثر شباب المملكة الهاشمية الأردنية نجاحا في مجال الشهرة عبر مواقع التواصل الاجتماعي حيث يبلغ من العمر في منتصف العشرينات وليس معروف كم عمره بتحديد وهو يقدم محتوى كوميدي عبر مواقع التواصل الاجتماعي وخاصة على تطبيق </a:t>
            </a:r>
            <a:r>
              <a:rPr lang="ar-JO" sz="1800" b="1" dirty="0" err="1"/>
              <a:t>الانستقرام</a:t>
            </a:r>
            <a:r>
              <a:rPr lang="ar-JO" sz="1800" b="1" dirty="0"/>
              <a:t> ينشر فيديو قصير كوميدي هو وأصدقائه كل فتره و أخرى وينشر فيديوهات كوميدية على اليوتيوب أيضا واصبح من أكثر شباب الوطن العربي و المملكة الهاشمية الأردنية شهرة بسبب المحتوى الذي يقدمه وانتشرت اخبار في الفترة الأخيرة عن خطوبته والكثير من الناس يريدون معرفة هل هذا الخبر صحيح أن لا. لهذا السؤال يطرح في الأغلب من فانز و جمهور الشاب الشهير مهاوش احمد الشايب و يتابعه على </a:t>
            </a:r>
            <a:r>
              <a:rPr lang="ar-JO" sz="1800" b="1" dirty="0" err="1"/>
              <a:t>الانستقرام</a:t>
            </a:r>
            <a:r>
              <a:rPr lang="ar-JO" sz="1800" b="1" dirty="0"/>
              <a:t> ما يقارب المليون و الثالث مئة ألف متابع</a:t>
            </a:r>
            <a:r>
              <a:rPr lang="ar-JO" sz="1800" dirty="0"/>
              <a:t>.</a:t>
            </a:r>
            <a:endParaRPr lang="ar-JO" sz="1800" b="1" dirty="0"/>
          </a:p>
        </p:txBody>
      </p:sp>
    </p:spTree>
    <p:extLst>
      <p:ext uri="{BB962C8B-B14F-4D97-AF65-F5344CB8AC3E}">
        <p14:creationId xmlns:p14="http://schemas.microsoft.com/office/powerpoint/2010/main" val="2033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3">
                                            <p:txEl>
                                              <p:pRg st="0" end="0"/>
                                            </p:txEl>
                                          </p:spTgt>
                                        </p:tgtEl>
                                        <p:attrNameLst>
                                          <p:attrName>style.color</p:attrName>
                                        </p:attrNameLst>
                                      </p:cBhvr>
                                      <p:by>
                                        <p:hsl h="7200000" s="0" l="0"/>
                                      </p:by>
                                    </p:animClr>
                                    <p:animClr clrSpc="hsl" dir="cw">
                                      <p:cBhvr>
                                        <p:cTn id="12" dur="500" fill="hold"/>
                                        <p:tgtEl>
                                          <p:spTgt spid="3">
                                            <p:txEl>
                                              <p:pRg st="0" end="0"/>
                                            </p:txEl>
                                          </p:spTgt>
                                        </p:tgtEl>
                                        <p:attrNameLst>
                                          <p:attrName>fillcolor</p:attrName>
                                        </p:attrNameLst>
                                      </p:cBhvr>
                                      <p:by>
                                        <p:hsl h="7200000" s="0" l="0"/>
                                      </p:by>
                                    </p:animClr>
                                    <p:animClr clrSpc="hsl" dir="cw">
                                      <p:cBhvr>
                                        <p:cTn id="13" dur="500" fill="hold"/>
                                        <p:tgtEl>
                                          <p:spTgt spid="3">
                                            <p:txEl>
                                              <p:pRg st="0" end="0"/>
                                            </p:txEl>
                                          </p:spTgt>
                                        </p:tgtEl>
                                        <p:attrNameLst>
                                          <p:attrName>stroke.color</p:attrName>
                                        </p:attrNameLst>
                                      </p:cBhvr>
                                      <p:by>
                                        <p:hsl h="7200000" s="0" l="0"/>
                                      </p:by>
                                    </p:animClr>
                                    <p:set>
                                      <p:cBhvr>
                                        <p:cTn id="14" dur="500" fill="hold"/>
                                        <p:tgtEl>
                                          <p:spTgt spid="3">
                                            <p:txEl>
                                              <p:pRg st="0" end="0"/>
                                            </p:txEl>
                                          </p:spTgt>
                                        </p:tgtEl>
                                        <p:attrNameLst>
                                          <p:attrName>fill.type</p:attrName>
                                        </p:attrNameLst>
                                      </p:cBhvr>
                                      <p:to>
                                        <p:strVal val="solid"/>
                                      </p:to>
                                    </p:set>
                                  </p:childTnLst>
                                </p:cTn>
                              </p:par>
                              <p:par>
                                <p:cTn id="15" presetID="21" presetClass="emph" presetSubtype="0" fill="hold" nodeType="withEffect">
                                  <p:stCondLst>
                                    <p:cond delay="0"/>
                                  </p:stCondLst>
                                  <p:childTnLst>
                                    <p:animClr clrSpc="hsl" dir="cw">
                                      <p:cBhvr override="childStyle">
                                        <p:cTn id="16" dur="500" fill="hold"/>
                                        <p:tgtEl>
                                          <p:spTgt spid="3">
                                            <p:txEl>
                                              <p:pRg st="1" end="1"/>
                                            </p:txEl>
                                          </p:spTgt>
                                        </p:tgtEl>
                                        <p:attrNameLst>
                                          <p:attrName>style.color</p:attrName>
                                        </p:attrNameLst>
                                      </p:cBhvr>
                                      <p:by>
                                        <p:hsl h="7200000" s="0" l="0"/>
                                      </p:by>
                                    </p:animClr>
                                    <p:animClr clrSpc="hsl" dir="cw">
                                      <p:cBhvr>
                                        <p:cTn id="17" dur="500" fill="hold"/>
                                        <p:tgtEl>
                                          <p:spTgt spid="3">
                                            <p:txEl>
                                              <p:pRg st="1" end="1"/>
                                            </p:txEl>
                                          </p:spTgt>
                                        </p:tgtEl>
                                        <p:attrNameLst>
                                          <p:attrName>fillcolor</p:attrName>
                                        </p:attrNameLst>
                                      </p:cBhvr>
                                      <p:by>
                                        <p:hsl h="7200000" s="0" l="0"/>
                                      </p:by>
                                    </p:animClr>
                                    <p:animClr clrSpc="hsl" dir="cw">
                                      <p:cBhvr>
                                        <p:cTn id="18" dur="500" fill="hold"/>
                                        <p:tgtEl>
                                          <p:spTgt spid="3">
                                            <p:txEl>
                                              <p:pRg st="1" end="1"/>
                                            </p:txEl>
                                          </p:spTgt>
                                        </p:tgtEl>
                                        <p:attrNameLst>
                                          <p:attrName>stroke.color</p:attrName>
                                        </p:attrNameLst>
                                      </p:cBhvr>
                                      <p:by>
                                        <p:hsl h="7200000" s="0" l="0"/>
                                      </p:by>
                                    </p:animClr>
                                    <p:set>
                                      <p:cBhvr>
                                        <p:cTn id="19"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16" y="991186"/>
            <a:ext cx="9601196" cy="1303867"/>
          </a:xfrm>
        </p:spPr>
        <p:txBody>
          <a:bodyPr/>
          <a:lstStyle/>
          <a:p>
            <a:r>
              <a:rPr lang="ar-JO" b="1" dirty="0" smtClean="0">
                <a:solidFill>
                  <a:srgbClr val="002060"/>
                </a:solidFill>
              </a:rPr>
              <a:t>بعض الصور عن احمد ومنتصر</a:t>
            </a:r>
            <a:endParaRPr lang="ar-JO" b="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515" y="2577722"/>
            <a:ext cx="2495550" cy="1828800"/>
          </a:xfrm>
          <a:prstGeom prst="rect">
            <a:avLst/>
          </a:prstGeom>
          <a:ln>
            <a:noFill/>
          </a:ln>
          <a:effectLst>
            <a:glow rad="63500">
              <a:schemeClr val="accent1">
                <a:satMod val="175000"/>
                <a:alpha val="40000"/>
              </a:schemeClr>
            </a:glow>
            <a:innerShdw blurRad="63500" dist="50800" dir="8100000">
              <a:prstClr val="black">
                <a:alpha val="50000"/>
              </a:prstClr>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015" y="3845207"/>
            <a:ext cx="1788059" cy="1828800"/>
          </a:xfrm>
          <a:prstGeom prst="rect">
            <a:avLst/>
          </a:prstGeom>
          <a:solidFill>
            <a:srgbClr val="FFFFFF">
              <a:shade val="85000"/>
            </a:srgbClr>
          </a:solidFill>
          <a:ln w="88900" cap="sq">
            <a:solidFill>
              <a:srgbClr val="FFFFFF"/>
            </a:solidFill>
            <a:miter lim="800000"/>
          </a:ln>
          <a:effectLst>
            <a:glow rad="228600">
              <a:schemeClr val="accent5">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4026" y="4406522"/>
            <a:ext cx="2857500" cy="1600200"/>
          </a:xfrm>
          <a:prstGeom prst="rect">
            <a:avLst/>
          </a:prstGeom>
          <a:ln>
            <a:solidFill>
              <a:srgbClr val="00B0F0"/>
            </a:solidFill>
          </a:ln>
          <a:effectLst>
            <a:outerShdw blurRad="190500" algn="tl" rotWithShape="0">
              <a:srgbClr val="000000">
                <a:alpha val="70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8918" y="2577721"/>
            <a:ext cx="1985963" cy="1985963"/>
          </a:xfrm>
          <a:prstGeom prst="rect">
            <a:avLst/>
          </a:prstGeom>
          <a:effectLst>
            <a:glow rad="101600">
              <a:srgbClr val="7030A0">
                <a:alpha val="60000"/>
              </a:srgbClr>
            </a:glow>
          </a:effectLst>
        </p:spPr>
      </p:pic>
    </p:spTree>
    <p:extLst>
      <p:ext uri="{BB962C8B-B14F-4D97-AF65-F5344CB8AC3E}">
        <p14:creationId xmlns:p14="http://schemas.microsoft.com/office/powerpoint/2010/main" val="157454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4800" b="1" dirty="0" smtClean="0">
                <a:solidFill>
                  <a:schemeClr val="accent2">
                    <a:lumMod val="50000"/>
                  </a:schemeClr>
                </a:solidFill>
              </a:rPr>
              <a:t>مشاهير الأجانب</a:t>
            </a:r>
            <a:endParaRPr lang="ar-JO" sz="4800" b="1" dirty="0">
              <a:solidFill>
                <a:schemeClr val="accent2">
                  <a:lumMod val="50000"/>
                </a:schemeClr>
              </a:solidFill>
            </a:endParaRPr>
          </a:p>
        </p:txBody>
      </p:sp>
      <p:sp>
        <p:nvSpPr>
          <p:cNvPr id="3" name="Content Placeholder 2"/>
          <p:cNvSpPr>
            <a:spLocks noGrp="1"/>
          </p:cNvSpPr>
          <p:nvPr>
            <p:ph idx="1"/>
          </p:nvPr>
        </p:nvSpPr>
        <p:spPr/>
        <p:txBody>
          <a:bodyPr>
            <a:scene3d>
              <a:camera prst="orthographicFront"/>
              <a:lightRig rig="threePt" dir="t"/>
            </a:scene3d>
            <a:sp3d extrusionH="57150">
              <a:bevelT w="38100" h="38100" prst="angle"/>
            </a:sp3d>
          </a:bodyPr>
          <a:lstStyle/>
          <a:p>
            <a:r>
              <a:rPr lang="ar-JO" b="1" dirty="0" smtClean="0">
                <a:solidFill>
                  <a:srgbClr val="FF0000"/>
                </a:solidFill>
              </a:rPr>
              <a:t>ستيف </a:t>
            </a:r>
            <a:r>
              <a:rPr lang="ar-JO" b="1" dirty="0" err="1" smtClean="0">
                <a:solidFill>
                  <a:srgbClr val="FF0000"/>
                </a:solidFill>
              </a:rPr>
              <a:t>جوبز</a:t>
            </a:r>
            <a:r>
              <a:rPr lang="ar-JO" b="1" dirty="0" smtClean="0">
                <a:solidFill>
                  <a:srgbClr val="FF0000"/>
                </a:solidFill>
              </a:rPr>
              <a:t>: </a:t>
            </a:r>
            <a:r>
              <a:rPr lang="ar-JO" b="1" dirty="0">
                <a:solidFill>
                  <a:srgbClr val="FF0000"/>
                </a:solidFill>
              </a:rPr>
              <a:t>أبل (</a:t>
            </a:r>
            <a:r>
              <a:rPr lang="ar-JO" b="1" dirty="0">
                <a:solidFill>
                  <a:srgbClr val="FF0000"/>
                </a:solidFill>
                <a:hlinkClick r:id="rId2" tooltip="اللغة الإنجليزية"/>
              </a:rPr>
              <a:t>بالإنجليزية</a:t>
            </a:r>
            <a:r>
              <a:rPr lang="ar-JO" b="1" dirty="0">
                <a:solidFill>
                  <a:srgbClr val="FF0000"/>
                </a:solidFill>
              </a:rPr>
              <a:t>: .</a:t>
            </a:r>
            <a:r>
              <a:rPr lang="en-US" b="1" dirty="0">
                <a:solidFill>
                  <a:srgbClr val="FF0000"/>
                </a:solidFill>
              </a:rPr>
              <a:t>Apple </a:t>
            </a:r>
            <a:r>
              <a:rPr lang="en-US" b="1" dirty="0" err="1">
                <a:solidFill>
                  <a:srgbClr val="FF0000"/>
                </a:solidFill>
              </a:rPr>
              <a:t>Inc</a:t>
            </a:r>
            <a:r>
              <a:rPr lang="en-US" b="1" dirty="0">
                <a:solidFill>
                  <a:srgbClr val="FF0000"/>
                </a:solidFill>
              </a:rPr>
              <a:t>)‏ </a:t>
            </a:r>
            <a:r>
              <a:rPr lang="ar-JO" b="1" dirty="0">
                <a:solidFill>
                  <a:srgbClr val="FF0000"/>
                </a:solidFill>
              </a:rPr>
              <a:t>أو أبل (</a:t>
            </a:r>
            <a:r>
              <a:rPr lang="en-US" b="1" dirty="0">
                <a:solidFill>
                  <a:srgbClr val="FF0000"/>
                </a:solidFill>
              </a:rPr>
              <a:t>Apple) </a:t>
            </a:r>
            <a:r>
              <a:rPr lang="ar-JO" b="1" dirty="0">
                <a:solidFill>
                  <a:srgbClr val="FF0000"/>
                </a:solidFill>
              </a:rPr>
              <a:t>هي </a:t>
            </a:r>
            <a:r>
              <a:rPr lang="ar-JO" b="1" dirty="0">
                <a:solidFill>
                  <a:srgbClr val="FF0000"/>
                </a:solidFill>
                <a:hlinkClick r:id="rId3" tooltip="شركة تكنولوجيا"/>
              </a:rPr>
              <a:t>شركة تقنية</a:t>
            </a:r>
            <a:r>
              <a:rPr lang="ar-JO" b="1" dirty="0">
                <a:solidFill>
                  <a:srgbClr val="FF0000"/>
                </a:solidFill>
              </a:rPr>
              <a:t> أمريكية </a:t>
            </a:r>
            <a:r>
              <a:rPr lang="ar-JO" b="1" dirty="0">
                <a:solidFill>
                  <a:srgbClr val="FF0000"/>
                </a:solidFill>
                <a:hlinkClick r:id="rId4" tooltip="شركة متعددة الجنسيات"/>
              </a:rPr>
              <a:t>متعددة الجنسيات</a:t>
            </a:r>
            <a:r>
              <a:rPr lang="ar-JO" b="1" dirty="0">
                <a:solidFill>
                  <a:srgbClr val="FF0000"/>
                </a:solidFill>
              </a:rPr>
              <a:t> متخصصة في </a:t>
            </a:r>
            <a:r>
              <a:rPr lang="ar-JO" b="1" dirty="0">
                <a:solidFill>
                  <a:srgbClr val="FF0000"/>
                </a:solidFill>
                <a:hlinkClick r:id="rId5" tooltip="إلكترونيات استهلاكية"/>
              </a:rPr>
              <a:t>الإلكترونيات الاستهلاكية</a:t>
            </a:r>
            <a:r>
              <a:rPr lang="ar-JO" b="1" dirty="0">
                <a:solidFill>
                  <a:srgbClr val="FF0000"/>
                </a:solidFill>
              </a:rPr>
              <a:t>، </a:t>
            </a:r>
            <a:r>
              <a:rPr lang="ar-JO" b="1" dirty="0">
                <a:solidFill>
                  <a:srgbClr val="FF0000"/>
                </a:solidFill>
                <a:hlinkClick r:id="rId6" tooltip="برمجية"/>
              </a:rPr>
              <a:t>البرامج</a:t>
            </a:r>
            <a:r>
              <a:rPr lang="ar-JO" b="1" dirty="0">
                <a:solidFill>
                  <a:srgbClr val="FF0000"/>
                </a:solidFill>
              </a:rPr>
              <a:t> </a:t>
            </a:r>
            <a:r>
              <a:rPr lang="ar-JO" b="1" dirty="0">
                <a:solidFill>
                  <a:srgbClr val="FF0000"/>
                </a:solidFill>
                <a:hlinkClick r:id="rId7" tooltip="مزود خدمة الإنترنت"/>
              </a:rPr>
              <a:t>والخدمات عبر الإنترنت</a:t>
            </a:r>
            <a:r>
              <a:rPr lang="ar-JO" b="1" dirty="0">
                <a:solidFill>
                  <a:srgbClr val="FF0000"/>
                </a:solidFill>
              </a:rPr>
              <a:t> ومقرها في </a:t>
            </a:r>
            <a:r>
              <a:rPr lang="ar-JO" b="1" dirty="0" err="1">
                <a:solidFill>
                  <a:srgbClr val="FF0000"/>
                </a:solidFill>
                <a:hlinkClick r:id="rId8" tooltip="كوبيرتينو (كاليفورنيا)"/>
              </a:rPr>
              <a:t>كوبرتينو</a:t>
            </a:r>
            <a:r>
              <a:rPr lang="ar-JO" b="1" dirty="0">
                <a:solidFill>
                  <a:srgbClr val="FF0000"/>
                </a:solidFill>
                <a:hlinkClick r:id="rId8" tooltip="كوبيرتينو (كاليفورنيا)"/>
              </a:rPr>
              <a:t>، كاليفورنيا</a:t>
            </a:r>
            <a:r>
              <a:rPr lang="ar-JO" b="1" dirty="0">
                <a:solidFill>
                  <a:srgbClr val="FF0000"/>
                </a:solidFill>
              </a:rPr>
              <a:t>، الولايات المتحدة. تعد أبل </a:t>
            </a:r>
            <a:r>
              <a:rPr lang="ar-JO" b="1" dirty="0">
                <a:solidFill>
                  <a:srgbClr val="FF0000"/>
                </a:solidFill>
                <a:hlinkClick r:id="rId9" tooltip="قائمة أكبر شركات التقنية العالمية"/>
              </a:rPr>
              <a:t>أكبر شركة لتكنولوجيا المعلومات</a:t>
            </a:r>
            <a:r>
              <a:rPr lang="ar-JO" b="1" dirty="0">
                <a:solidFill>
                  <a:srgbClr val="FF0000"/>
                </a:solidFill>
              </a:rPr>
              <a:t> من حيث الإيرادات (بإجمالي 365٫8 مليار دولار أمريكي في عام 2021) واعتبارًا من مايو 2022، </a:t>
            </a:r>
            <a:r>
              <a:rPr lang="ar-JO" b="1" dirty="0">
                <a:solidFill>
                  <a:srgbClr val="FF0000"/>
                </a:solidFill>
                <a:hlinkClick r:id="rId10" tooltip="قائمة الشركات حسب رأس المال السوقي"/>
              </a:rPr>
              <a:t>أصبحت ثاني أكبر شركة في العالم من حيث القيمة</a:t>
            </a:r>
            <a:r>
              <a:rPr lang="ar-JO" b="1" dirty="0">
                <a:solidFill>
                  <a:srgbClr val="FF0000"/>
                </a:solidFill>
              </a:rPr>
              <a:t>،</a:t>
            </a:r>
            <a:r>
              <a:rPr lang="ar-JO" b="1" baseline="30000" dirty="0">
                <a:solidFill>
                  <a:srgbClr val="FF0000"/>
                </a:solidFill>
                <a:hlinkClick r:id="rId11"/>
              </a:rPr>
              <a:t>[17]</a:t>
            </a:r>
            <a:r>
              <a:rPr lang="ar-JO" b="1" dirty="0">
                <a:solidFill>
                  <a:srgbClr val="FF0000"/>
                </a:solidFill>
              </a:rPr>
              <a:t> </a:t>
            </a:r>
            <a:r>
              <a:rPr lang="ar-JO" b="1" dirty="0">
                <a:solidFill>
                  <a:srgbClr val="FF0000"/>
                </a:solidFill>
                <a:hlinkClick r:id="rId12" tooltip="الحصة السوقية لبائعي أجهزة الكمبيوتر الشخصية (الصفحة غير موجودة)"/>
              </a:rPr>
              <a:t>رابع أكبر بائع لأجهزة الكمبيوتر الشخصية</a:t>
            </a:r>
            <a:r>
              <a:rPr lang="ar-JO" b="1" dirty="0">
                <a:solidFill>
                  <a:srgbClr val="FF0000"/>
                </a:solidFill>
              </a:rPr>
              <a:t> من حيث مبيعات الوحدات </a:t>
            </a:r>
            <a:r>
              <a:rPr lang="ar-JO" b="1" dirty="0">
                <a:solidFill>
                  <a:srgbClr val="FF0000"/>
                </a:solidFill>
                <a:hlinkClick r:id="rId13" tooltip="قائمة الهواتف المحمولة الأكثر مبيعًا (الصفحة غير موجودة)"/>
              </a:rPr>
              <a:t>وثاني أكبر شركة الشركة المصنعة للهاتف المحمول</a:t>
            </a:r>
            <a:r>
              <a:rPr lang="ar-JO" b="1" dirty="0">
                <a:solidFill>
                  <a:srgbClr val="FF0000"/>
                </a:solidFill>
              </a:rPr>
              <a:t>. إنها واحدة من </a:t>
            </a:r>
            <a:r>
              <a:rPr lang="ar-JO" b="1" dirty="0">
                <a:solidFill>
                  <a:srgbClr val="FF0000"/>
                </a:solidFill>
                <a:hlinkClick r:id="rId14" tooltip="عمالقة التكنولوجيا"/>
              </a:rPr>
              <a:t>أكبر خمس</a:t>
            </a:r>
            <a:r>
              <a:rPr lang="ar-JO" b="1" dirty="0">
                <a:solidFill>
                  <a:srgbClr val="FF0000"/>
                </a:solidFill>
              </a:rPr>
              <a:t> شركات </a:t>
            </a:r>
            <a:r>
              <a:rPr lang="ar-JO" b="1" dirty="0">
                <a:solidFill>
                  <a:srgbClr val="FF0000"/>
                </a:solidFill>
                <a:hlinkClick r:id="rId15" tooltip="تقانة المعلومات"/>
              </a:rPr>
              <a:t>تكنولوجيا المعلومات</a:t>
            </a:r>
            <a:r>
              <a:rPr lang="ar-JO" b="1" dirty="0">
                <a:solidFill>
                  <a:srgbClr val="FF0000"/>
                </a:solidFill>
              </a:rPr>
              <a:t> الأمريكية، إلى جانب </a:t>
            </a:r>
            <a:r>
              <a:rPr lang="ar-JO" b="1" dirty="0" err="1">
                <a:solidFill>
                  <a:srgbClr val="FF0000"/>
                </a:solidFill>
                <a:hlinkClick r:id="rId16" tooltip="ألفابت"/>
              </a:rPr>
              <a:t>ألفابت</a:t>
            </a:r>
            <a:r>
              <a:rPr lang="ar-JO" b="1" dirty="0">
                <a:solidFill>
                  <a:srgbClr val="FF0000"/>
                </a:solidFill>
              </a:rPr>
              <a:t>، </a:t>
            </a:r>
            <a:r>
              <a:rPr lang="ar-JO" b="1" dirty="0">
                <a:solidFill>
                  <a:srgbClr val="FF0000"/>
                </a:solidFill>
                <a:hlinkClick r:id="rId17" tooltip="أمازون (شركة)"/>
              </a:rPr>
              <a:t>أمازون</a:t>
            </a:r>
            <a:r>
              <a:rPr lang="ar-JO" b="1" dirty="0">
                <a:solidFill>
                  <a:srgbClr val="FF0000"/>
                </a:solidFill>
              </a:rPr>
              <a:t>، </a:t>
            </a:r>
            <a:r>
              <a:rPr lang="ar-JO" b="1" dirty="0">
                <a:solidFill>
                  <a:srgbClr val="FF0000"/>
                </a:solidFill>
                <a:hlinkClick r:id="rId18" tooltip="ميتا بلاتفورمز"/>
              </a:rPr>
              <a:t>ميتا</a:t>
            </a:r>
            <a:r>
              <a:rPr lang="ar-JO" b="1" dirty="0">
                <a:solidFill>
                  <a:srgbClr val="FF0000"/>
                </a:solidFill>
              </a:rPr>
              <a:t>، </a:t>
            </a:r>
            <a:r>
              <a:rPr lang="ar-JO" b="1" dirty="0">
                <a:solidFill>
                  <a:srgbClr val="FF0000"/>
                </a:solidFill>
                <a:hlinkClick r:id="rId19" tooltip="مايكروسوفت"/>
              </a:rPr>
              <a:t>ومايكروسوفت</a:t>
            </a:r>
            <a:r>
              <a:rPr lang="ar-JO" b="1" dirty="0">
                <a:solidFill>
                  <a:srgbClr val="FF0000"/>
                </a:solidFill>
              </a:rPr>
              <a:t>.</a:t>
            </a:r>
            <a:endParaRPr lang="ar-JO" b="1" dirty="0">
              <a:solidFill>
                <a:srgbClr val="FF0000"/>
              </a:solidFill>
            </a:endParaRPr>
          </a:p>
        </p:txBody>
      </p:sp>
    </p:spTree>
    <p:extLst>
      <p:ext uri="{BB962C8B-B14F-4D97-AF65-F5344CB8AC3E}">
        <p14:creationId xmlns:p14="http://schemas.microsoft.com/office/powerpoint/2010/main" val="39234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بعض الصور عن ستيف </a:t>
            </a:r>
            <a:r>
              <a:rPr lang="ar-JO" dirty="0" err="1" smtClean="0"/>
              <a:t>جوبز</a:t>
            </a:r>
            <a:r>
              <a:rPr lang="ar-JO" dirty="0" smtClean="0"/>
              <a:t> </a:t>
            </a:r>
            <a:endParaRPr lang="ar-J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0047" y="2456444"/>
            <a:ext cx="1685925" cy="2705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424" y="2558877"/>
            <a:ext cx="2705100" cy="1685925"/>
          </a:xfrm>
          <a:prstGeom prst="rect">
            <a:avLst/>
          </a:prstGeom>
          <a:ln w="38100" cap="sq">
            <a:solidFill>
              <a:srgbClr val="000000"/>
            </a:solidFill>
            <a:prstDash val="solid"/>
            <a:miter lim="800000"/>
          </a:ln>
          <a:effectLst>
            <a:glow rad="101600">
              <a:srgbClr val="002060">
                <a:alpha val="60000"/>
              </a:srgbClr>
            </a:glow>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949888"/>
            <a:ext cx="2162175" cy="2027976"/>
          </a:xfrm>
          <a:prstGeom prst="rect">
            <a:avLst/>
          </a:prstGeom>
          <a:solidFill>
            <a:srgbClr val="FFFFFF">
              <a:shade val="85000"/>
            </a:srgbClr>
          </a:solidFill>
          <a:ln w="88900" cap="sq">
            <a:solidFill>
              <a:srgbClr val="FFFFFF"/>
            </a:solidFill>
            <a:miter lim="800000"/>
          </a:ln>
          <a:effectLst>
            <a:glow rad="101600">
              <a:schemeClr val="tx1">
                <a:lumMod val="95000"/>
                <a:lumOff val="5000"/>
                <a:alpha val="6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1779" y="2606502"/>
            <a:ext cx="2284209" cy="1638300"/>
          </a:xfrm>
          <a:prstGeom prst="rect">
            <a:avLst/>
          </a:prstGeom>
          <a:ln>
            <a:noFill/>
          </a:ln>
          <a:effectLst>
            <a:glow rad="101600">
              <a:srgbClr val="CCFFCC">
                <a:alpha val="60000"/>
              </a:srgbClr>
            </a:glow>
            <a:outerShdw blurRad="190500" algn="tl" rotWithShape="0">
              <a:srgbClr val="000000">
                <a:alpha val="70000"/>
              </a:srgbClr>
            </a:outerShdw>
          </a:effectLst>
        </p:spPr>
      </p:pic>
    </p:spTree>
    <p:extLst>
      <p:ext uri="{BB962C8B-B14F-4D97-AF65-F5344CB8AC3E}">
        <p14:creationId xmlns:p14="http://schemas.microsoft.com/office/powerpoint/2010/main" val="2257662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مقارنة </a:t>
            </a:r>
            <a:endParaRPr lang="ar-JO"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4181363"/>
              </p:ext>
            </p:extLst>
          </p:nvPr>
        </p:nvGraphicFramePr>
        <p:xfrm>
          <a:off x="1295400" y="2557463"/>
          <a:ext cx="9601200" cy="1483360"/>
        </p:xfrm>
        <a:graphic>
          <a:graphicData uri="http://schemas.openxmlformats.org/drawingml/2006/table">
            <a:tbl>
              <a:tblPr rtl="1" firstRow="1" bandRow="1">
                <a:tableStyleId>{5C22544A-7EE6-4342-B048-85BDC9FD1C3A}</a:tableStyleId>
              </a:tblPr>
              <a:tblGrid>
                <a:gridCol w="4800600"/>
                <a:gridCol w="4800600"/>
              </a:tblGrid>
              <a:tr h="370840">
                <a:tc>
                  <a:txBody>
                    <a:bodyPr/>
                    <a:lstStyle/>
                    <a:p>
                      <a:pPr rtl="1"/>
                      <a:r>
                        <a:rPr lang="ar-JO" dirty="0" smtClean="0"/>
                        <a:t>منتصر</a:t>
                      </a:r>
                      <a:endParaRPr lang="ar-JO" dirty="0"/>
                    </a:p>
                  </a:txBody>
                  <a:tcPr/>
                </a:tc>
                <a:tc>
                  <a:txBody>
                    <a:bodyPr/>
                    <a:lstStyle/>
                    <a:p>
                      <a:pPr rtl="1"/>
                      <a:r>
                        <a:rPr lang="ar-JO" dirty="0" smtClean="0"/>
                        <a:t>ستيف </a:t>
                      </a:r>
                      <a:r>
                        <a:rPr lang="ar-JO" dirty="0" err="1" smtClean="0"/>
                        <a:t>جوبز</a:t>
                      </a:r>
                      <a:endParaRPr lang="ar-JO" dirty="0"/>
                    </a:p>
                  </a:txBody>
                  <a:tcPr/>
                </a:tc>
              </a:tr>
              <a:tr h="370840">
                <a:tc>
                  <a:txBody>
                    <a:bodyPr/>
                    <a:lstStyle/>
                    <a:p>
                      <a:pPr rtl="1"/>
                      <a:r>
                        <a:rPr lang="ar-JO" dirty="0" smtClean="0"/>
                        <a:t>صانع محتوى على </a:t>
                      </a:r>
                      <a:r>
                        <a:rPr lang="ar-JO" dirty="0" err="1" smtClean="0"/>
                        <a:t>السوشال</a:t>
                      </a:r>
                      <a:r>
                        <a:rPr lang="ar-JO" dirty="0" smtClean="0"/>
                        <a:t> ميديا</a:t>
                      </a:r>
                      <a:endParaRPr lang="ar-JO" dirty="0"/>
                    </a:p>
                  </a:txBody>
                  <a:tcPr/>
                </a:tc>
                <a:tc>
                  <a:txBody>
                    <a:bodyPr/>
                    <a:lstStyle/>
                    <a:p>
                      <a:pPr rtl="1"/>
                      <a:r>
                        <a:rPr lang="ar-JO" dirty="0" smtClean="0"/>
                        <a:t>مخترع </a:t>
                      </a:r>
                      <a:r>
                        <a:rPr lang="ar-JO" dirty="0" err="1" smtClean="0"/>
                        <a:t>الايفون</a:t>
                      </a:r>
                      <a:endParaRPr lang="ar-JO" dirty="0"/>
                    </a:p>
                  </a:txBody>
                  <a:tcPr/>
                </a:tc>
              </a:tr>
              <a:tr h="370840">
                <a:tc>
                  <a:txBody>
                    <a:bodyPr/>
                    <a:lstStyle/>
                    <a:p>
                      <a:pPr rtl="1"/>
                      <a:r>
                        <a:rPr lang="ar-JO" dirty="0" smtClean="0"/>
                        <a:t>عمره:22 سنة </a:t>
                      </a:r>
                      <a:endParaRPr lang="ar-JO" dirty="0"/>
                    </a:p>
                  </a:txBody>
                  <a:tcPr/>
                </a:tc>
                <a:tc>
                  <a:txBody>
                    <a:bodyPr/>
                    <a:lstStyle/>
                    <a:p>
                      <a:pPr rtl="1"/>
                      <a:r>
                        <a:rPr lang="ar-JO" dirty="0" smtClean="0"/>
                        <a:t>عمره:56 سنة </a:t>
                      </a:r>
                      <a:endParaRPr lang="ar-JO" dirty="0"/>
                    </a:p>
                  </a:txBody>
                  <a:tcPr/>
                </a:tc>
              </a:tr>
              <a:tr h="370840">
                <a:tc>
                  <a:txBody>
                    <a:bodyPr/>
                    <a:lstStyle/>
                    <a:p>
                      <a:pPr rtl="1"/>
                      <a:r>
                        <a:rPr lang="ar-JO" dirty="0" smtClean="0"/>
                        <a:t>ولد في الاردن</a:t>
                      </a:r>
                      <a:endParaRPr lang="ar-JO" dirty="0"/>
                    </a:p>
                  </a:txBody>
                  <a:tcPr/>
                </a:tc>
                <a:tc>
                  <a:txBody>
                    <a:bodyPr/>
                    <a:lstStyle/>
                    <a:p>
                      <a:pPr rtl="1"/>
                      <a:r>
                        <a:rPr lang="ar-JO" dirty="0" smtClean="0"/>
                        <a:t>ولد في</a:t>
                      </a:r>
                      <a:r>
                        <a:rPr lang="ar-JO" baseline="0" dirty="0" smtClean="0"/>
                        <a:t> سان فرانسيسكو في الولايات المتحدة</a:t>
                      </a:r>
                      <a:endParaRPr lang="ar-JO" dirty="0"/>
                    </a:p>
                  </a:txBody>
                  <a:tcPr/>
                </a:tc>
              </a:tr>
            </a:tbl>
          </a:graphicData>
        </a:graphic>
      </p:graphicFrame>
    </p:spTree>
    <p:extLst>
      <p:ext uri="{BB962C8B-B14F-4D97-AF65-F5344CB8AC3E}">
        <p14:creationId xmlns:p14="http://schemas.microsoft.com/office/powerpoint/2010/main" val="9568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7596459"/>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0716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فيديو قصير</a:t>
            </a:r>
            <a:endParaRPr lang="ar-JO" dirty="0"/>
          </a:p>
        </p:txBody>
      </p:sp>
      <p:sp>
        <p:nvSpPr>
          <p:cNvPr id="3" name="Content Placeholder 2"/>
          <p:cNvSpPr>
            <a:spLocks noGrp="1"/>
          </p:cNvSpPr>
          <p:nvPr>
            <p:ph idx="1"/>
          </p:nvPr>
        </p:nvSpPr>
        <p:spPr/>
        <p:txBody>
          <a:bodyPr>
            <a:normAutofit/>
          </a:bodyPr>
          <a:lstStyle/>
          <a:p>
            <a:pPr algn="r" rtl="0"/>
            <a:r>
              <a:rPr lang="en-US" sz="4800" b="1" dirty="0">
                <a:hlinkClick r:id="rId2"/>
              </a:rPr>
              <a:t>https://</a:t>
            </a:r>
            <a:r>
              <a:rPr lang="en-US" sz="4800" b="1" dirty="0" smtClean="0">
                <a:hlinkClick r:id="rId2"/>
              </a:rPr>
              <a:t>youtu.be/OdjX2RUni0M</a:t>
            </a:r>
            <a:endParaRPr lang="ar-JO" sz="4800" b="1" dirty="0" smtClean="0"/>
          </a:p>
          <a:p>
            <a:pPr algn="r" rtl="0"/>
            <a:r>
              <a:rPr lang="en-US" sz="4800" b="1" dirty="0"/>
              <a:t>https://youtu.be/7vxmFY3fyHE</a:t>
            </a:r>
            <a:endParaRPr lang="ar-JO" sz="4800" b="1" dirty="0"/>
          </a:p>
        </p:txBody>
      </p:sp>
    </p:spTree>
    <p:extLst>
      <p:ext uri="{BB962C8B-B14F-4D97-AF65-F5344CB8AC3E}">
        <p14:creationId xmlns:p14="http://schemas.microsoft.com/office/powerpoint/2010/main" val="19607348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83</TotalTime>
  <Words>255</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Times New Roman</vt:lpstr>
      <vt:lpstr>Organic</vt:lpstr>
      <vt:lpstr>مشاهير العرب والاجانب</vt:lpstr>
      <vt:lpstr>مشاهير العرب</vt:lpstr>
      <vt:lpstr>بعض الصور عن احمد ومنتصر</vt:lpstr>
      <vt:lpstr>مشاهير الأجانب</vt:lpstr>
      <vt:lpstr>بعض الصور عن ستيف جوبز </vt:lpstr>
      <vt:lpstr>مقارنة </vt:lpstr>
      <vt:lpstr>PowerPoint Presentation</vt:lpstr>
      <vt:lpstr>فيديو قصير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مشاهير العرب والاجانب</dc:title>
  <dc:creator>LENOVO</dc:creator>
  <cp:lastModifiedBy>LENOVO</cp:lastModifiedBy>
  <cp:revision>11</cp:revision>
  <dcterms:created xsi:type="dcterms:W3CDTF">2023-04-11T19:48:25Z</dcterms:created>
  <dcterms:modified xsi:type="dcterms:W3CDTF">2023-04-11T21:11:58Z</dcterms:modified>
</cp:coreProperties>
</file>