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59" r:id="rId6"/>
    <p:sldId id="260" r:id="rId7"/>
    <p:sldId id="261" r:id="rId8"/>
    <p:sldId id="262" r:id="rId9"/>
    <p:sldId id="266" r:id="rId10"/>
    <p:sldId id="263" r:id="rId11"/>
    <p:sldId id="265" r:id="rId12"/>
    <p:sldId id="267" r:id="rId13"/>
    <p:sldId id="264"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JO" dirty="0"/>
              <a:t>عدد الحيوانات المقدر عام 2023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عدد الحيوانات المقدر عام 2022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7B-4F9F-8381-EB5098CFC0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7B-4F9F-8381-EB5098CFC0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7B-4F9F-8381-EB5098CFC0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7B-4F9F-8381-EB5098CFC0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7B-4F9F-8381-EB5098CFC0F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07B-4F9F-8381-EB5098CFC0F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07B-4F9F-8381-EB5098CFC0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غوريلا</c:v>
                </c:pt>
                <c:pt idx="1">
                  <c:v>وحيد القرن</c:v>
                </c:pt>
                <c:pt idx="2">
                  <c:v>النحل الطنان</c:v>
                </c:pt>
                <c:pt idx="3">
                  <c:v>النمر السومطري</c:v>
                </c:pt>
                <c:pt idx="4">
                  <c:v>الفيل السومطري</c:v>
                </c:pt>
                <c:pt idx="5">
                  <c:v>سلحفاة هوكزبيل</c:v>
                </c:pt>
                <c:pt idx="6">
                  <c:v>طائر المكاو</c:v>
                </c:pt>
              </c:strCache>
            </c:strRef>
          </c:cat>
          <c:val>
            <c:numRef>
              <c:f>Sheet1!$B$2:$B$8</c:f>
              <c:numCache>
                <c:formatCode>General</c:formatCode>
                <c:ptCount val="7"/>
                <c:pt idx="0">
                  <c:v>120000</c:v>
                </c:pt>
                <c:pt idx="1">
                  <c:v>30000</c:v>
                </c:pt>
                <c:pt idx="2">
                  <c:v>2800</c:v>
                </c:pt>
                <c:pt idx="3">
                  <c:v>908</c:v>
                </c:pt>
                <c:pt idx="4">
                  <c:v>25000</c:v>
                </c:pt>
                <c:pt idx="5">
                  <c:v>10000</c:v>
                </c:pt>
                <c:pt idx="6">
                  <c:v>200</c:v>
                </c:pt>
              </c:numCache>
            </c:numRef>
          </c:val>
          <c:extLst>
            <c:ext xmlns:c16="http://schemas.microsoft.com/office/drawing/2014/chart" uri="{C3380CC4-5D6E-409C-BE32-E72D297353CC}">
              <c16:uniqueId val="{00000000-3B65-4B9A-85E5-81785A815B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hyperlink" Target="../&#1588;&#1580;&#1585;&#1577;%20&#1583;&#1605;%20&#1575;&#1604;&#1578;&#1606;&#1610;&#1606;%20__%20&#1578;&#1593;&#1585;&#1617;&#1601;%20&#1593;&#1604;&#1609;%20&#1575;&#1604;&#1581;&#1602;&#1575;&#1574;&#1602;%20&#1608;&#1575;&#1604;&#1571;&#1587;&#1591;&#1608;&#1585;&#1577;%20&#1575;&#1604;&#1605;&#1585;&#1578;&#1576;&#1591;&#1577;%20&#1576;&#1607;&#1575;%20!.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hyperlink" Target="../&#1608;&#1589;&#1601;%20&#1575;&#1604;&#1605;&#1607;&#1575;%20&#1575;&#1604;&#1593;&#1585;&#1576;&#1610;%20-%20&#1605;&#1606;%20&#1575;&#1604;&#1581;&#1610;&#1608;&#1575;&#1606;&#1575;&#1578;%20&#1575;&#1604;&#1605;&#1607;&#1583;&#1583;&#1577;%20&#1576;&#1575;&#1604;&#1575;&#1606;&#1602;&#1585;&#1575;&#1590;.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8088-CD81-4F9F-95E1-B1E4D675DB21}"/>
              </a:ext>
            </a:extLst>
          </p:cNvPr>
          <p:cNvSpPr>
            <a:spLocks noGrp="1"/>
          </p:cNvSpPr>
          <p:nvPr>
            <p:ph type="ctrTitle"/>
          </p:nvPr>
        </p:nvSpPr>
        <p:spPr>
          <a:xfrm>
            <a:off x="1815548" y="2514600"/>
            <a:ext cx="10190921" cy="2262781"/>
          </a:xfrm>
        </p:spPr>
        <p:txBody>
          <a:bodyPr>
            <a:normAutofit fontScale="90000"/>
          </a:bodyPr>
          <a:lstStyle/>
          <a:p>
            <a:pPr algn="r"/>
            <a:r>
              <a:rPr lang="ar-JO" dirty="0"/>
              <a:t> </a:t>
            </a:r>
            <a:r>
              <a:rPr lang="ar-JO" sz="8900" b="1" dirty="0">
                <a:latin typeface="Arabic Typesetting" panose="03020402040406030203" pitchFamily="66" charset="-78"/>
                <a:cs typeface="Arabic Typesetting" panose="03020402040406030203" pitchFamily="66" charset="-78"/>
              </a:rPr>
              <a:t>حماية النباتات و الحيوانات المهددة بالإنقراض</a:t>
            </a:r>
            <a:endParaRPr lang="en-US" b="1" dirty="0">
              <a:latin typeface="Arabic Typesetting" panose="03020402040406030203" pitchFamily="66" charset="-78"/>
              <a:cs typeface="Arabic Typesetting" panose="03020402040406030203" pitchFamily="66" charset="-78"/>
            </a:endParaRPr>
          </a:p>
        </p:txBody>
      </p:sp>
      <p:pic>
        <p:nvPicPr>
          <p:cNvPr id="5" name="Picture 4">
            <a:extLst>
              <a:ext uri="{FF2B5EF4-FFF2-40B4-BE49-F238E27FC236}">
                <a16:creationId xmlns:a16="http://schemas.microsoft.com/office/drawing/2014/main" id="{38000968-B067-4C75-8E6A-38FF1B9DD26B}"/>
              </a:ext>
            </a:extLst>
          </p:cNvPr>
          <p:cNvPicPr>
            <a:picLocks noChangeAspect="1"/>
          </p:cNvPicPr>
          <p:nvPr/>
        </p:nvPicPr>
        <p:blipFill>
          <a:blip r:embed="rId2"/>
          <a:stretch>
            <a:fillRect/>
          </a:stretch>
        </p:blipFill>
        <p:spPr>
          <a:xfrm>
            <a:off x="3491948" y="1"/>
            <a:ext cx="5797826" cy="1842052"/>
          </a:xfrm>
          <a:prstGeom prst="rect">
            <a:avLst/>
          </a:prstGeom>
        </p:spPr>
      </p:pic>
      <p:sp>
        <p:nvSpPr>
          <p:cNvPr id="3" name="Subtitle 2">
            <a:extLst>
              <a:ext uri="{FF2B5EF4-FFF2-40B4-BE49-F238E27FC236}">
                <a16:creationId xmlns:a16="http://schemas.microsoft.com/office/drawing/2014/main" id="{EA926E8D-F2F7-4C70-8E62-C401F4A08C8A}"/>
              </a:ext>
            </a:extLst>
          </p:cNvPr>
          <p:cNvSpPr>
            <a:spLocks noGrp="1"/>
          </p:cNvSpPr>
          <p:nvPr>
            <p:ph type="subTitle" idx="1"/>
          </p:nvPr>
        </p:nvSpPr>
        <p:spPr/>
        <p:txBody>
          <a:bodyPr>
            <a:normAutofit/>
          </a:bodyPr>
          <a:lstStyle/>
          <a:p>
            <a:pPr algn="r" rtl="1"/>
            <a:r>
              <a:rPr lang="ar-JO" sz="2800" b="1" dirty="0"/>
              <a:t>رامز الكلداني</a:t>
            </a:r>
          </a:p>
          <a:p>
            <a:pPr algn="r" rtl="1"/>
            <a:r>
              <a:rPr lang="ar-JO" sz="2800" b="1" dirty="0"/>
              <a:t>الخامس الأساسي </a:t>
            </a:r>
            <a:r>
              <a:rPr lang="ar-JO" sz="2800" b="1" dirty="0" smtClean="0"/>
              <a:t>أ</a:t>
            </a:r>
            <a:endParaRPr lang="en-US" sz="2800" b="1" dirty="0"/>
          </a:p>
        </p:txBody>
      </p:sp>
    </p:spTree>
    <p:extLst>
      <p:ext uri="{BB962C8B-B14F-4D97-AF65-F5344CB8AC3E}">
        <p14:creationId xmlns:p14="http://schemas.microsoft.com/office/powerpoint/2010/main" val="2496927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61245-54C9-4B1A-8912-E5317A521EF9}"/>
              </a:ext>
            </a:extLst>
          </p:cNvPr>
          <p:cNvSpPr>
            <a:spLocks noGrp="1"/>
          </p:cNvSpPr>
          <p:nvPr>
            <p:ph idx="1"/>
          </p:nvPr>
        </p:nvSpPr>
        <p:spPr/>
        <p:txBody>
          <a:bodyPr/>
          <a:lstStyle/>
          <a:p>
            <a:pPr algn="r" rtl="1"/>
            <a:r>
              <a:rPr lang="ar-SA" dirty="0"/>
              <a:t> </a:t>
            </a:r>
            <a:r>
              <a:rPr lang="ar-SA" sz="2400" dirty="0"/>
              <a:t>أشجار الفلين</a:t>
            </a:r>
            <a:r>
              <a:rPr lang="ar-JO" sz="2400" dirty="0"/>
              <a:t> </a:t>
            </a:r>
          </a:p>
          <a:p>
            <a:pPr algn="r" rtl="1"/>
            <a:endParaRPr lang="ar-JO" sz="2400" dirty="0"/>
          </a:p>
          <a:p>
            <a:pPr algn="r" rtl="1"/>
            <a:endParaRPr lang="ar-JO" sz="2400" dirty="0"/>
          </a:p>
          <a:p>
            <a:pPr algn="r" rtl="1"/>
            <a:endParaRPr lang="ar-JO" sz="2400" dirty="0"/>
          </a:p>
          <a:p>
            <a:pPr algn="r" rtl="1"/>
            <a:endParaRPr lang="ar-JO" sz="2400" dirty="0"/>
          </a:p>
          <a:p>
            <a:pPr algn="r" rtl="1"/>
            <a:r>
              <a:rPr lang="ar-SA" dirty="0"/>
              <a:t> </a:t>
            </a:r>
            <a:r>
              <a:rPr lang="ar-SA" sz="2400" dirty="0"/>
              <a:t>أشجار دم التنين </a:t>
            </a:r>
            <a:r>
              <a:rPr lang="ar-JO" sz="3200" dirty="0"/>
              <a:t> </a:t>
            </a:r>
            <a:endParaRPr lang="en-US" dirty="0"/>
          </a:p>
        </p:txBody>
      </p:sp>
      <p:sp>
        <p:nvSpPr>
          <p:cNvPr id="4" name="Title 1">
            <a:extLst>
              <a:ext uri="{FF2B5EF4-FFF2-40B4-BE49-F238E27FC236}">
                <a16:creationId xmlns:a16="http://schemas.microsoft.com/office/drawing/2014/main" id="{7AE8EF6E-FA9F-4568-9500-0D0E329946B8}"/>
              </a:ext>
            </a:extLst>
          </p:cNvPr>
          <p:cNvSpPr txBox="1">
            <a:spLocks/>
          </p:cNvSpPr>
          <p:nvPr/>
        </p:nvSpPr>
        <p:spPr>
          <a:xfrm>
            <a:off x="2883935" y="450128"/>
            <a:ext cx="8912225" cy="128111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SA" sz="2800" b="1" dirty="0">
                <a:solidFill>
                  <a:srgbClr val="0070C0"/>
                </a:solidFill>
              </a:rPr>
              <a:t>نماذج من الكائنات المنقرضة والتي في طور الإنقراض</a:t>
            </a:r>
            <a:endParaRPr lang="en-US" sz="2800" dirty="0">
              <a:solidFill>
                <a:srgbClr val="0070C0"/>
              </a:solidFill>
            </a:endParaRPr>
          </a:p>
        </p:txBody>
      </p:sp>
      <p:pic>
        <p:nvPicPr>
          <p:cNvPr id="5" name="Picture 4" descr="الفلين... - المركز التقني الزراعي Agricultural Technical Center | فيسبوك">
            <a:extLst>
              <a:ext uri="{FF2B5EF4-FFF2-40B4-BE49-F238E27FC236}">
                <a16:creationId xmlns:a16="http://schemas.microsoft.com/office/drawing/2014/main" id="{6DA431AE-C223-4BAB-919C-63B6543610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76870" y="1484245"/>
            <a:ext cx="4518991" cy="2610678"/>
          </a:xfrm>
          <a:prstGeom prst="rect">
            <a:avLst/>
          </a:prstGeom>
          <a:noFill/>
          <a:ln>
            <a:noFill/>
          </a:ln>
        </p:spPr>
      </p:pic>
      <p:pic>
        <p:nvPicPr>
          <p:cNvPr id="6" name="Picture 5" descr="شجرة دم التنين: من دواء إلى رمز لشجرة دم التنين اليمنية دوا ، خبراء معنيون  – شبكة المدونون العرب">
            <a:extLst>
              <a:ext uri="{FF2B5EF4-FFF2-40B4-BE49-F238E27FC236}">
                <a16:creationId xmlns:a16="http://schemas.microsoft.com/office/drawing/2014/main" id="{6D596B25-E73E-4314-A4D3-7383B6F6FE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38680" y="4276448"/>
            <a:ext cx="3037840" cy="2406650"/>
          </a:xfrm>
          <a:prstGeom prst="rect">
            <a:avLst/>
          </a:prstGeom>
          <a:noFill/>
          <a:ln>
            <a:noFill/>
          </a:ln>
        </p:spPr>
      </p:pic>
      <p:pic>
        <p:nvPicPr>
          <p:cNvPr id="7" name="Picture 6" descr="مجلة كوكب العلم - شجرة دم التنين">
            <a:extLst>
              <a:ext uri="{FF2B5EF4-FFF2-40B4-BE49-F238E27FC236}">
                <a16:creationId xmlns:a16="http://schemas.microsoft.com/office/drawing/2014/main" id="{E1EB6590-8580-4973-A49F-763860F0F2D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365" y="4217505"/>
            <a:ext cx="3567278" cy="2399665"/>
          </a:xfrm>
          <a:prstGeom prst="rect">
            <a:avLst/>
          </a:prstGeom>
          <a:noFill/>
          <a:ln>
            <a:noFill/>
          </a:ln>
        </p:spPr>
      </p:pic>
    </p:spTree>
    <p:extLst>
      <p:ext uri="{BB962C8B-B14F-4D97-AF65-F5344CB8AC3E}">
        <p14:creationId xmlns:p14="http://schemas.microsoft.com/office/powerpoint/2010/main" val="268117354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2E79-6D21-4E8C-AB97-4CA9A221AB72}"/>
              </a:ext>
            </a:extLst>
          </p:cNvPr>
          <p:cNvSpPr>
            <a:spLocks noGrp="1"/>
          </p:cNvSpPr>
          <p:nvPr>
            <p:ph type="title"/>
          </p:nvPr>
        </p:nvSpPr>
        <p:spPr/>
        <p:txBody>
          <a:bodyPr/>
          <a:lstStyle/>
          <a:p>
            <a:pPr algn="r" rtl="1"/>
            <a:r>
              <a:rPr lang="ar-JO" dirty="0">
                <a:solidFill>
                  <a:srgbClr val="0070C0"/>
                </a:solidFill>
              </a:rPr>
              <a:t>شجرة دم التنين / فيديو</a:t>
            </a:r>
            <a:endParaRPr lang="en-US" dirty="0">
              <a:solidFill>
                <a:srgbClr val="0070C0"/>
              </a:solidFill>
            </a:endParaRPr>
          </a:p>
        </p:txBody>
      </p:sp>
      <p:sp>
        <p:nvSpPr>
          <p:cNvPr id="3" name="Content Placeholder 2">
            <a:extLst>
              <a:ext uri="{FF2B5EF4-FFF2-40B4-BE49-F238E27FC236}">
                <a16:creationId xmlns:a16="http://schemas.microsoft.com/office/drawing/2014/main" id="{432571DC-B959-4B97-863F-4179F6F47F4B}"/>
              </a:ext>
            </a:extLst>
          </p:cNvPr>
          <p:cNvSpPr>
            <a:spLocks noGrp="1"/>
          </p:cNvSpPr>
          <p:nvPr>
            <p:ph idx="1"/>
          </p:nvPr>
        </p:nvSpPr>
        <p:spPr/>
        <p:txBody>
          <a:bodyPr/>
          <a:lstStyle/>
          <a:p>
            <a:pPr algn="r" rtl="1"/>
            <a:r>
              <a:rPr lang="ar-JO" dirty="0">
                <a:hlinkClick r:id="rId2" action="ppaction://hlinkfile"/>
              </a:rPr>
              <a:t>..\شجرة دم التنين __ تعرّف على الحقائق والأسطورة المرتبطة بها !.</a:t>
            </a:r>
            <a:r>
              <a:rPr lang="en-US" dirty="0">
                <a:hlinkClick r:id="rId2" action="ppaction://hlinkfile"/>
              </a:rPr>
              <a:t>mp4</a:t>
            </a:r>
            <a:endParaRPr lang="en-US" dirty="0"/>
          </a:p>
        </p:txBody>
      </p:sp>
    </p:spTree>
    <p:extLst>
      <p:ext uri="{BB962C8B-B14F-4D97-AF65-F5344CB8AC3E}">
        <p14:creationId xmlns:p14="http://schemas.microsoft.com/office/powerpoint/2010/main" val="3012365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3CD8-CC44-4DA3-A636-24C0E0E5777E}"/>
              </a:ext>
            </a:extLst>
          </p:cNvPr>
          <p:cNvSpPr>
            <a:spLocks noGrp="1"/>
          </p:cNvSpPr>
          <p:nvPr>
            <p:ph type="title"/>
          </p:nvPr>
        </p:nvSpPr>
        <p:spPr/>
        <p:txBody>
          <a:bodyPr>
            <a:normAutofit/>
          </a:bodyPr>
          <a:lstStyle/>
          <a:p>
            <a:pPr algn="r"/>
            <a:r>
              <a:rPr lang="ar-SA" sz="2400" b="1" dirty="0">
                <a:solidFill>
                  <a:srgbClr val="0070C0"/>
                </a:solidFill>
              </a:rPr>
              <a:t>الطيور المعرضة للتهديد والمهددة بالإنقراض في الأردن</a:t>
            </a:r>
            <a:endParaRPr lang="en-US" sz="2400" dirty="0">
              <a:solidFill>
                <a:srgbClr val="0070C0"/>
              </a:solidFill>
            </a:endParaRPr>
          </a:p>
        </p:txBody>
      </p:sp>
      <p:sp>
        <p:nvSpPr>
          <p:cNvPr id="3" name="Content Placeholder 2">
            <a:extLst>
              <a:ext uri="{FF2B5EF4-FFF2-40B4-BE49-F238E27FC236}">
                <a16:creationId xmlns:a16="http://schemas.microsoft.com/office/drawing/2014/main" id="{42771D3D-726B-4C2A-863E-673477B49E86}"/>
              </a:ext>
            </a:extLst>
          </p:cNvPr>
          <p:cNvSpPr>
            <a:spLocks noGrp="1"/>
          </p:cNvSpPr>
          <p:nvPr>
            <p:ph idx="1"/>
          </p:nvPr>
        </p:nvSpPr>
        <p:spPr>
          <a:xfrm>
            <a:off x="2592925" y="1441533"/>
            <a:ext cx="8915400" cy="3777622"/>
          </a:xfrm>
        </p:spPr>
        <p:txBody>
          <a:bodyPr/>
          <a:lstStyle/>
          <a:p>
            <a:pPr algn="r" rtl="1"/>
            <a:r>
              <a:rPr lang="ar-SA" dirty="0"/>
              <a:t>يبين الجدول أدناه </a:t>
            </a:r>
            <a:r>
              <a:rPr lang="ar-JO" dirty="0"/>
              <a:t> بعض </a:t>
            </a:r>
            <a:r>
              <a:rPr lang="ar-SA" dirty="0"/>
              <a:t>الطيور المعرضة للتهديد والمهددة بالإنقراض في الأردن </a:t>
            </a:r>
            <a:r>
              <a:rPr lang="ar-JO" dirty="0"/>
              <a:t>.</a:t>
            </a:r>
          </a:p>
        </p:txBody>
      </p:sp>
      <p:graphicFrame>
        <p:nvGraphicFramePr>
          <p:cNvPr id="9" name="Table 8">
            <a:extLst>
              <a:ext uri="{FF2B5EF4-FFF2-40B4-BE49-F238E27FC236}">
                <a16:creationId xmlns:a16="http://schemas.microsoft.com/office/drawing/2014/main" id="{436A2D4A-EEFA-46D8-8C45-14D28306B8EF}"/>
              </a:ext>
            </a:extLst>
          </p:cNvPr>
          <p:cNvGraphicFramePr>
            <a:graphicFrameLocks noGrp="1"/>
          </p:cNvGraphicFramePr>
          <p:nvPr>
            <p:extLst>
              <p:ext uri="{D42A27DB-BD31-4B8C-83A1-F6EECF244321}">
                <p14:modId xmlns:p14="http://schemas.microsoft.com/office/powerpoint/2010/main" val="2879466596"/>
              </p:ext>
            </p:extLst>
          </p:nvPr>
        </p:nvGraphicFramePr>
        <p:xfrm>
          <a:off x="3376613" y="2134004"/>
          <a:ext cx="8127999" cy="3505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4232681"/>
                    </a:ext>
                  </a:extLst>
                </a:gridCol>
                <a:gridCol w="2709333">
                  <a:extLst>
                    <a:ext uri="{9D8B030D-6E8A-4147-A177-3AD203B41FA5}">
                      <a16:colId xmlns:a16="http://schemas.microsoft.com/office/drawing/2014/main" val="1910239688"/>
                    </a:ext>
                  </a:extLst>
                </a:gridCol>
                <a:gridCol w="2709333">
                  <a:extLst>
                    <a:ext uri="{9D8B030D-6E8A-4147-A177-3AD203B41FA5}">
                      <a16:colId xmlns:a16="http://schemas.microsoft.com/office/drawing/2014/main" val="415647005"/>
                    </a:ext>
                  </a:extLst>
                </a:gridCol>
              </a:tblGrid>
              <a:tr h="370840">
                <a:tc>
                  <a:txBody>
                    <a:bodyPr/>
                    <a:lstStyle/>
                    <a:p>
                      <a:r>
                        <a:rPr lang="ar-JO" dirty="0"/>
                        <a:t>الاسم بالانجليزي</a:t>
                      </a:r>
                      <a:endParaRPr lang="en-US" dirty="0"/>
                    </a:p>
                  </a:txBody>
                  <a:tcPr/>
                </a:tc>
                <a:tc>
                  <a:txBody>
                    <a:bodyPr/>
                    <a:lstStyle/>
                    <a:p>
                      <a:r>
                        <a:rPr lang="ar-JO" dirty="0"/>
                        <a:t>الحالة على المستوى العالمي</a:t>
                      </a:r>
                      <a:endParaRPr lang="en-US" dirty="0"/>
                    </a:p>
                  </a:txBody>
                  <a:tcPr/>
                </a:tc>
                <a:tc>
                  <a:txBody>
                    <a:bodyPr/>
                    <a:lstStyle/>
                    <a:p>
                      <a:r>
                        <a:rPr lang="ar-JO" dirty="0"/>
                        <a:t>الاسم بالعربي</a:t>
                      </a:r>
                      <a:endParaRPr lang="en-US" dirty="0"/>
                    </a:p>
                  </a:txBody>
                  <a:tcPr/>
                </a:tc>
                <a:extLst>
                  <a:ext uri="{0D108BD9-81ED-4DB2-BD59-A6C34878D82A}">
                    <a16:rowId xmlns:a16="http://schemas.microsoft.com/office/drawing/2014/main" val="383963053"/>
                  </a:ext>
                </a:extLst>
              </a:tr>
              <a:tr h="370840">
                <a:tc>
                  <a:txBody>
                    <a:bodyPr/>
                    <a:lstStyle/>
                    <a:p>
                      <a:pPr marL="0" marR="0" algn="l" rtl="0">
                        <a:spcBef>
                          <a:spcPts val="0"/>
                        </a:spcBef>
                        <a:spcAft>
                          <a:spcPts val="0"/>
                        </a:spcAft>
                      </a:pPr>
                      <a:r>
                        <a:rPr lang="en-US" sz="1800" kern="1200" dirty="0">
                          <a:solidFill>
                            <a:schemeClr val="dk1"/>
                          </a:solidFill>
                          <a:effectLst/>
                          <a:latin typeface="+mn-lt"/>
                          <a:ea typeface="+mn-ea"/>
                          <a:cs typeface="+mn-cs"/>
                        </a:rPr>
                        <a:t>Imperial Eagle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ar-JO" dirty="0"/>
                        <a:t>معرض للتهديد</a:t>
                      </a:r>
                      <a:endParaRPr lang="en-US" dirty="0"/>
                    </a:p>
                  </a:txBody>
                  <a:tcPr/>
                </a:tc>
                <a:tc>
                  <a:txBody>
                    <a:bodyPr/>
                    <a:lstStyle/>
                    <a:p>
                      <a:r>
                        <a:rPr lang="ar-SA" sz="1800" kern="1200" dirty="0">
                          <a:solidFill>
                            <a:schemeClr val="dk1"/>
                          </a:solidFill>
                          <a:effectLst/>
                          <a:latin typeface="+mn-lt"/>
                          <a:ea typeface="+mn-ea"/>
                          <a:cs typeface="+mn-cs"/>
                        </a:rPr>
                        <a:t>النسر الملكي</a:t>
                      </a:r>
                      <a:endParaRPr lang="en-US" dirty="0"/>
                    </a:p>
                  </a:txBody>
                  <a:tcPr/>
                </a:tc>
                <a:extLst>
                  <a:ext uri="{0D108BD9-81ED-4DB2-BD59-A6C34878D82A}">
                    <a16:rowId xmlns:a16="http://schemas.microsoft.com/office/drawing/2014/main" val="2167403957"/>
                  </a:ext>
                </a:extLst>
              </a:tr>
              <a:tr h="370840">
                <a:tc>
                  <a:txBody>
                    <a:bodyPr/>
                    <a:lstStyle/>
                    <a:p>
                      <a:r>
                        <a:rPr lang="en-US" sz="1800" kern="1200" dirty="0">
                          <a:solidFill>
                            <a:schemeClr val="dk1"/>
                          </a:solidFill>
                          <a:effectLst/>
                          <a:latin typeface="+mn-lt"/>
                          <a:ea typeface="+mn-ea"/>
                          <a:cs typeface="+mn-cs"/>
                        </a:rPr>
                        <a:t>Siberian Crane</a:t>
                      </a:r>
                      <a:endParaRPr lang="en-US" dirty="0"/>
                    </a:p>
                  </a:txBody>
                  <a:tcPr/>
                </a:tc>
                <a:tc>
                  <a:txBody>
                    <a:bodyPr/>
                    <a:lstStyle/>
                    <a:p>
                      <a:r>
                        <a:rPr lang="ar-JO" dirty="0"/>
                        <a:t>مهدد بالانقراض بشدة</a:t>
                      </a:r>
                      <a:endParaRPr lang="en-US" dirty="0"/>
                    </a:p>
                  </a:txBody>
                  <a:tcPr/>
                </a:tc>
                <a:tc>
                  <a:txBody>
                    <a:bodyPr/>
                    <a:lstStyle/>
                    <a:p>
                      <a:r>
                        <a:rPr lang="ar-SA" sz="1800" kern="1200" dirty="0">
                          <a:solidFill>
                            <a:schemeClr val="dk1"/>
                          </a:solidFill>
                          <a:effectLst/>
                          <a:latin typeface="+mn-lt"/>
                          <a:ea typeface="+mn-ea"/>
                          <a:cs typeface="+mn-cs"/>
                        </a:rPr>
                        <a:t>الكركي</a:t>
                      </a:r>
                      <a:endParaRPr lang="en-US" dirty="0"/>
                    </a:p>
                  </a:txBody>
                  <a:tcPr/>
                </a:tc>
                <a:extLst>
                  <a:ext uri="{0D108BD9-81ED-4DB2-BD59-A6C34878D82A}">
                    <a16:rowId xmlns:a16="http://schemas.microsoft.com/office/drawing/2014/main" val="2838474412"/>
                  </a:ext>
                </a:extLst>
              </a:tr>
              <a:tr h="370840">
                <a:tc>
                  <a:txBody>
                    <a:bodyPr/>
                    <a:lstStyle/>
                    <a:p>
                      <a:r>
                        <a:rPr lang="en-US" sz="1800" kern="1200" dirty="0">
                          <a:solidFill>
                            <a:schemeClr val="dk1"/>
                          </a:solidFill>
                          <a:effectLst/>
                          <a:latin typeface="+mn-lt"/>
                          <a:ea typeface="+mn-ea"/>
                          <a:cs typeface="+mn-cs"/>
                        </a:rPr>
                        <a:t>White stork</a:t>
                      </a:r>
                      <a:endParaRPr lang="en-US" dirty="0"/>
                    </a:p>
                  </a:txBody>
                  <a:tcPr/>
                </a:tc>
                <a:tc>
                  <a:txBody>
                    <a:bodyPr/>
                    <a:lstStyle/>
                    <a:p>
                      <a:r>
                        <a:rPr lang="ar-SA" sz="1800" kern="1200" dirty="0">
                          <a:solidFill>
                            <a:schemeClr val="dk1"/>
                          </a:solidFill>
                          <a:effectLst/>
                          <a:latin typeface="+mn-lt"/>
                          <a:ea typeface="+mn-ea"/>
                          <a:cs typeface="+mn-cs"/>
                        </a:rPr>
                        <a:t>معرض للتهديد</a:t>
                      </a:r>
                      <a:endParaRPr lang="en-US" dirty="0"/>
                    </a:p>
                  </a:txBody>
                  <a:tcPr/>
                </a:tc>
                <a:tc>
                  <a:txBody>
                    <a:bodyPr/>
                    <a:lstStyle/>
                    <a:p>
                      <a:r>
                        <a:rPr lang="ar-SA" sz="1800" kern="1200" dirty="0">
                          <a:solidFill>
                            <a:schemeClr val="dk1"/>
                          </a:solidFill>
                          <a:effectLst/>
                          <a:latin typeface="+mn-lt"/>
                          <a:ea typeface="+mn-ea"/>
                          <a:cs typeface="+mn-cs"/>
                        </a:rPr>
                        <a:t>ابو سعد</a:t>
                      </a:r>
                      <a:endParaRPr lang="en-US" dirty="0"/>
                    </a:p>
                  </a:txBody>
                  <a:tcPr/>
                </a:tc>
                <a:extLst>
                  <a:ext uri="{0D108BD9-81ED-4DB2-BD59-A6C34878D82A}">
                    <a16:rowId xmlns:a16="http://schemas.microsoft.com/office/drawing/2014/main" val="2180770361"/>
                  </a:ext>
                </a:extLst>
              </a:tr>
              <a:tr h="370840">
                <a:tc>
                  <a:txBody>
                    <a:bodyPr/>
                    <a:lstStyle/>
                    <a:p>
                      <a:r>
                        <a:rPr lang="en-US" sz="1800" kern="1200" dirty="0">
                          <a:solidFill>
                            <a:schemeClr val="dk1"/>
                          </a:solidFill>
                          <a:effectLst/>
                          <a:latin typeface="+mn-lt"/>
                          <a:ea typeface="+mn-ea"/>
                          <a:cs typeface="+mn-cs"/>
                        </a:rPr>
                        <a:t>Peregrine falcon</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mn-cs"/>
                        </a:rPr>
                        <a:t>معرض للتهديد</a:t>
                      </a:r>
                      <a:endParaRPr lang="en-US" dirty="0"/>
                    </a:p>
                  </a:txBody>
                  <a:tcPr/>
                </a:tc>
                <a:tc>
                  <a:txBody>
                    <a:bodyPr/>
                    <a:lstStyle/>
                    <a:p>
                      <a:r>
                        <a:rPr lang="ar-SA" sz="1800" kern="1200" dirty="0">
                          <a:solidFill>
                            <a:schemeClr val="dk1"/>
                          </a:solidFill>
                          <a:effectLst/>
                          <a:latin typeface="+mn-lt"/>
                          <a:ea typeface="+mn-ea"/>
                          <a:cs typeface="+mn-cs"/>
                        </a:rPr>
                        <a:t>الشاهين</a:t>
                      </a:r>
                      <a:endParaRPr lang="en-US" dirty="0"/>
                    </a:p>
                  </a:txBody>
                  <a:tcPr/>
                </a:tc>
                <a:extLst>
                  <a:ext uri="{0D108BD9-81ED-4DB2-BD59-A6C34878D82A}">
                    <a16:rowId xmlns:a16="http://schemas.microsoft.com/office/drawing/2014/main" val="1764651089"/>
                  </a:ext>
                </a:extLst>
              </a:tr>
              <a:tr h="370840">
                <a:tc>
                  <a:txBody>
                    <a:bodyPr/>
                    <a:lstStyle/>
                    <a:p>
                      <a:r>
                        <a:rPr lang="en-US" sz="1800" kern="1200" dirty="0">
                          <a:solidFill>
                            <a:schemeClr val="dk1"/>
                          </a:solidFill>
                          <a:effectLst/>
                          <a:latin typeface="+mn-lt"/>
                          <a:ea typeface="+mn-ea"/>
                          <a:cs typeface="+mn-cs"/>
                        </a:rPr>
                        <a:t>Griffon vulture</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mn-cs"/>
                        </a:rPr>
                        <a:t>معرض للتهديد</a:t>
                      </a:r>
                      <a:endParaRPr lang="en-US" dirty="0"/>
                    </a:p>
                  </a:txBody>
                  <a:tcPr/>
                </a:tc>
                <a:tc>
                  <a:txBody>
                    <a:bodyPr/>
                    <a:lstStyle/>
                    <a:p>
                      <a:r>
                        <a:rPr lang="ar-SA" sz="1800" kern="1200" dirty="0">
                          <a:solidFill>
                            <a:schemeClr val="dk1"/>
                          </a:solidFill>
                          <a:effectLst/>
                          <a:latin typeface="+mn-lt"/>
                          <a:ea typeface="+mn-ea"/>
                          <a:cs typeface="+mn-cs"/>
                        </a:rPr>
                        <a:t>العقاب ( النسر الأسمر)</a:t>
                      </a:r>
                      <a:endParaRPr lang="en-US" dirty="0"/>
                    </a:p>
                  </a:txBody>
                  <a:tcPr/>
                </a:tc>
                <a:extLst>
                  <a:ext uri="{0D108BD9-81ED-4DB2-BD59-A6C34878D82A}">
                    <a16:rowId xmlns:a16="http://schemas.microsoft.com/office/drawing/2014/main" val="721933420"/>
                  </a:ext>
                </a:extLst>
              </a:tr>
              <a:tr h="370840">
                <a:tc>
                  <a:txBody>
                    <a:bodyPr/>
                    <a:lstStyle/>
                    <a:p>
                      <a:r>
                        <a:rPr lang="en-US" sz="1800" kern="1200" dirty="0">
                          <a:solidFill>
                            <a:schemeClr val="dk1"/>
                          </a:solidFill>
                          <a:effectLst/>
                          <a:latin typeface="+mn-lt"/>
                          <a:ea typeface="+mn-ea"/>
                          <a:cs typeface="+mn-cs"/>
                        </a:rPr>
                        <a:t>Sociable Lapwing</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JO" dirty="0"/>
                        <a:t>مهدد بالانقراض بشدة</a:t>
                      </a:r>
                      <a:endParaRPr lang="en-US" dirty="0"/>
                    </a:p>
                  </a:txBody>
                  <a:tcPr/>
                </a:tc>
                <a:tc>
                  <a:txBody>
                    <a:bodyPr/>
                    <a:lstStyle/>
                    <a:p>
                      <a:r>
                        <a:rPr lang="ar-SA" sz="1800" kern="1200" dirty="0">
                          <a:solidFill>
                            <a:schemeClr val="dk1"/>
                          </a:solidFill>
                          <a:effectLst/>
                          <a:latin typeface="+mn-lt"/>
                          <a:ea typeface="+mn-ea"/>
                          <a:cs typeface="+mn-cs"/>
                        </a:rPr>
                        <a:t>ابو طيط</a:t>
                      </a:r>
                      <a:endParaRPr lang="en-US" dirty="0"/>
                    </a:p>
                  </a:txBody>
                  <a:tcPr/>
                </a:tc>
                <a:extLst>
                  <a:ext uri="{0D108BD9-81ED-4DB2-BD59-A6C34878D82A}">
                    <a16:rowId xmlns:a16="http://schemas.microsoft.com/office/drawing/2014/main" val="1598856193"/>
                  </a:ext>
                </a:extLst>
              </a:tr>
              <a:tr h="370840">
                <a:tc>
                  <a:txBody>
                    <a:bodyPr/>
                    <a:lstStyle/>
                    <a:p>
                      <a:r>
                        <a:rPr lang="en-US" sz="1800" kern="1200" dirty="0">
                          <a:solidFill>
                            <a:schemeClr val="dk1"/>
                          </a:solidFill>
                          <a:effectLst/>
                          <a:latin typeface="+mn-lt"/>
                          <a:ea typeface="+mn-ea"/>
                          <a:cs typeface="+mn-cs"/>
                        </a:rPr>
                        <a:t>Black francolin</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mn-cs"/>
                        </a:rPr>
                        <a:t>معرض للتهديد</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ar-SA" sz="1800" kern="1200" dirty="0">
                          <a:solidFill>
                            <a:schemeClr val="dk1"/>
                          </a:solidFill>
                          <a:effectLst/>
                          <a:latin typeface="+mn-lt"/>
                          <a:ea typeface="+mn-ea"/>
                          <a:cs typeface="+mn-cs"/>
                        </a:rPr>
                        <a:t>الحجلة السوداء</a:t>
                      </a:r>
                      <a:endParaRPr lang="en-US" dirty="0"/>
                    </a:p>
                  </a:txBody>
                  <a:tcPr/>
                </a:tc>
                <a:extLst>
                  <a:ext uri="{0D108BD9-81ED-4DB2-BD59-A6C34878D82A}">
                    <a16:rowId xmlns:a16="http://schemas.microsoft.com/office/drawing/2014/main" val="3171438110"/>
                  </a:ext>
                </a:extLst>
              </a:tr>
            </a:tbl>
          </a:graphicData>
        </a:graphic>
      </p:graphicFrame>
    </p:spTree>
    <p:extLst>
      <p:ext uri="{BB962C8B-B14F-4D97-AF65-F5344CB8AC3E}">
        <p14:creationId xmlns:p14="http://schemas.microsoft.com/office/powerpoint/2010/main" val="74081856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100D-1AB8-4752-8165-1047D354A9A4}"/>
              </a:ext>
            </a:extLst>
          </p:cNvPr>
          <p:cNvSpPr>
            <a:spLocks noGrp="1"/>
          </p:cNvSpPr>
          <p:nvPr>
            <p:ph type="title"/>
          </p:nvPr>
        </p:nvSpPr>
        <p:spPr/>
        <p:txBody>
          <a:bodyPr>
            <a:normAutofit/>
          </a:bodyPr>
          <a:lstStyle/>
          <a:p>
            <a:pPr algn="r"/>
            <a:r>
              <a:rPr lang="ar-SA" b="1" dirty="0">
                <a:solidFill>
                  <a:srgbClr val="0070C0"/>
                </a:solidFill>
                <a:effectLst>
                  <a:outerShdw blurRad="38100" dist="38100" dir="2700000" algn="tl">
                    <a:srgbClr val="000000">
                      <a:alpha val="43137"/>
                    </a:srgbClr>
                  </a:outerShdw>
                </a:effectLst>
              </a:rPr>
              <a:t>الحلول المقترحة لمعالجة الإنقراض</a:t>
            </a:r>
            <a:r>
              <a:rPr lang="en-US" b="1" dirty="0">
                <a:solidFill>
                  <a:srgbClr val="0070C0"/>
                </a:solidFill>
              </a:rPr>
              <a:t/>
            </a:r>
            <a:br>
              <a:rPr lang="en-US" b="1" dirty="0">
                <a:solidFill>
                  <a:srgbClr val="0070C0"/>
                </a:solidFill>
              </a:rPr>
            </a:br>
            <a:endParaRPr lang="en-US" dirty="0">
              <a:solidFill>
                <a:srgbClr val="0070C0"/>
              </a:solidFill>
            </a:endParaRPr>
          </a:p>
        </p:txBody>
      </p:sp>
      <p:sp>
        <p:nvSpPr>
          <p:cNvPr id="3" name="Content Placeholder 2">
            <a:extLst>
              <a:ext uri="{FF2B5EF4-FFF2-40B4-BE49-F238E27FC236}">
                <a16:creationId xmlns:a16="http://schemas.microsoft.com/office/drawing/2014/main" id="{9FB9146A-32DF-4709-9CF7-2AE02960B96A}"/>
              </a:ext>
            </a:extLst>
          </p:cNvPr>
          <p:cNvSpPr>
            <a:spLocks noGrp="1"/>
          </p:cNvSpPr>
          <p:nvPr>
            <p:ph idx="1"/>
          </p:nvPr>
        </p:nvSpPr>
        <p:spPr>
          <a:xfrm>
            <a:off x="1908313" y="2133600"/>
            <a:ext cx="9596299" cy="3777622"/>
          </a:xfrm>
        </p:spPr>
        <p:txBody>
          <a:bodyPr>
            <a:normAutofit fontScale="92500"/>
          </a:bodyPr>
          <a:lstStyle/>
          <a:p>
            <a:pPr algn="r" rtl="1"/>
            <a:r>
              <a:rPr lang="ar-JO" dirty="0"/>
              <a:t>1- </a:t>
            </a:r>
            <a:r>
              <a:rPr lang="ar-SA" sz="2400" dirty="0"/>
              <a:t>التوسع في إنشاء المحميات الطبيعية لحماية الكائنات المهددة بالانقراض</a:t>
            </a:r>
            <a:r>
              <a:rPr lang="ar-JO" sz="2400" dirty="0"/>
              <a:t>.</a:t>
            </a:r>
            <a:r>
              <a:rPr lang="ar-SA" sz="2400" dirty="0"/>
              <a:t> </a:t>
            </a:r>
            <a:endParaRPr lang="ar-JO" sz="2400" dirty="0"/>
          </a:p>
          <a:p>
            <a:pPr algn="r" rtl="1"/>
            <a:r>
              <a:rPr lang="ar-JO" sz="2400" dirty="0"/>
              <a:t>2- </a:t>
            </a:r>
            <a:r>
              <a:rPr lang="ar-SA" sz="2400" dirty="0"/>
              <a:t>نشر الوعي بين الناس عن الكائنات المهددة بالانقراض</a:t>
            </a:r>
            <a:r>
              <a:rPr lang="ar-JO" sz="2400" dirty="0"/>
              <a:t>.</a:t>
            </a:r>
          </a:p>
          <a:p>
            <a:pPr algn="r" rtl="1"/>
            <a:r>
              <a:rPr lang="ar-JO" sz="2400" dirty="0"/>
              <a:t>3- </a:t>
            </a:r>
            <a:r>
              <a:rPr lang="ar-SA" sz="2400" dirty="0"/>
              <a:t>ضرورة المحافظة على البيئة من التلوث</a:t>
            </a:r>
            <a:r>
              <a:rPr lang="ar-LY" sz="2400" dirty="0"/>
              <a:t> و على وجه الخصوص التلوث المائي والهوائي لينعكس إيجابا على حماية الكائنات الحية و منع انقراضها.</a:t>
            </a:r>
            <a:endParaRPr lang="en-US" sz="2400" dirty="0"/>
          </a:p>
          <a:p>
            <a:pPr algn="r" rtl="1"/>
            <a:r>
              <a:rPr lang="ar-JO" sz="2400" dirty="0"/>
              <a:t>4</a:t>
            </a:r>
            <a:r>
              <a:rPr lang="ar-LY" sz="2400" dirty="0"/>
              <a:t>- </a:t>
            </a:r>
            <a:r>
              <a:rPr lang="ar-SA" sz="2400" dirty="0"/>
              <a:t>منع القطع المفرط للأشجار </a:t>
            </a:r>
            <a:r>
              <a:rPr lang="ar-LY" sz="2400" dirty="0"/>
              <a:t>لا</a:t>
            </a:r>
            <a:r>
              <a:rPr lang="ar-SA" sz="2400" dirty="0"/>
              <a:t>سيما مناطق الغابات التي تحتوي على أشجار ونباتات وحيوانات و حشرات نادرة ، و مراقبة فعاليات صيد الحيوانات البرية والبحرية.</a:t>
            </a:r>
            <a:endParaRPr lang="en-US" sz="2400" dirty="0"/>
          </a:p>
          <a:p>
            <a:pPr algn="r" rtl="1"/>
            <a:r>
              <a:rPr lang="ar-JO" sz="2400" dirty="0"/>
              <a:t>5</a:t>
            </a:r>
            <a:r>
              <a:rPr lang="ar-SA" sz="2400" dirty="0"/>
              <a:t>- توفير العناية الصحية اللازمة من كادر بيطري وعلاج للأمراض التي تعاني منھا الحيوانات.</a:t>
            </a:r>
            <a:endParaRPr lang="en-US" sz="2400" dirty="0"/>
          </a:p>
          <a:p>
            <a:pPr algn="r" rtl="1"/>
            <a:endParaRPr lang="en-US" dirty="0"/>
          </a:p>
        </p:txBody>
      </p:sp>
    </p:spTree>
    <p:extLst>
      <p:ext uri="{BB962C8B-B14F-4D97-AF65-F5344CB8AC3E}">
        <p14:creationId xmlns:p14="http://schemas.microsoft.com/office/powerpoint/2010/main" val="2608706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a3 (faa38480) - Profile | Pinterest">
            <a:extLst>
              <a:ext uri="{FF2B5EF4-FFF2-40B4-BE49-F238E27FC236}">
                <a16:creationId xmlns:a16="http://schemas.microsoft.com/office/drawing/2014/main" id="{7C8C4BA0-123F-492E-913D-443FBD526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087" y="185938"/>
            <a:ext cx="8878550" cy="609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94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nodeType="clickEffect">
                                  <p:stCondLst>
                                    <p:cond delay="0"/>
                                  </p:stCondLst>
                                  <p:childTnLst>
                                    <p:animClr clrSpc="rgb" dir="cw">
                                      <p:cBhvr override="childStyle">
                                        <p:cTn id="16" dur="250" autoRev="1" fill="remove"/>
                                        <p:tgtEl>
                                          <p:spTgt spid="4"/>
                                        </p:tgtEl>
                                        <p:attrNameLst>
                                          <p:attrName>style.color</p:attrName>
                                        </p:attrNameLst>
                                      </p:cBhvr>
                                      <p:to>
                                        <a:schemeClr val="bg1"/>
                                      </p:to>
                                    </p:animClr>
                                    <p:animClr clrSpc="rgb" dir="cw">
                                      <p:cBhvr>
                                        <p:cTn id="17" dur="250" autoRev="1" fill="remove"/>
                                        <p:tgtEl>
                                          <p:spTgt spid="4"/>
                                        </p:tgtEl>
                                        <p:attrNameLst>
                                          <p:attrName>fillcolor</p:attrName>
                                        </p:attrNameLst>
                                      </p:cBhvr>
                                      <p:to>
                                        <a:schemeClr val="bg1"/>
                                      </p:to>
                                    </p:animClr>
                                    <p:set>
                                      <p:cBhvr>
                                        <p:cTn id="18" dur="250" autoRev="1" fill="remove"/>
                                        <p:tgtEl>
                                          <p:spTgt spid="4"/>
                                        </p:tgtEl>
                                        <p:attrNameLst>
                                          <p:attrName>fill.type</p:attrName>
                                        </p:attrNameLst>
                                      </p:cBhvr>
                                      <p:to>
                                        <p:strVal val="solid"/>
                                      </p:to>
                                    </p:set>
                                    <p:set>
                                      <p:cBhvr>
                                        <p:cTn id="19" dur="250" autoRev="1" fill="remove"/>
                                        <p:tgtEl>
                                          <p:spTgt spid="4"/>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nodeType="clickEffect">
                                  <p:stCondLst>
                                    <p:cond delay="0"/>
                                  </p:stCondLst>
                                  <p:childTnLst>
                                    <p:animClr clrSpc="hsl" dir="cw">
                                      <p:cBhvr override="childStyle">
                                        <p:cTn id="23" dur="500" fill="hold"/>
                                        <p:tgtEl>
                                          <p:spTgt spid="4"/>
                                        </p:tgtEl>
                                        <p:attrNameLst>
                                          <p:attrName>style.color</p:attrName>
                                        </p:attrNameLst>
                                      </p:cBhvr>
                                      <p:by>
                                        <p:hsl h="0" s="-12549" l="-25098"/>
                                      </p:by>
                                    </p:animClr>
                                    <p:animClr clrSpc="hsl" dir="cw">
                                      <p:cBhvr>
                                        <p:cTn id="24" dur="500" fill="hold"/>
                                        <p:tgtEl>
                                          <p:spTgt spid="4"/>
                                        </p:tgtEl>
                                        <p:attrNameLst>
                                          <p:attrName>fillcolor</p:attrName>
                                        </p:attrNameLst>
                                      </p:cBhvr>
                                      <p:by>
                                        <p:hsl h="0" s="-12549" l="-25098"/>
                                      </p:by>
                                    </p:animClr>
                                    <p:animClr clrSpc="hsl" dir="cw">
                                      <p:cBhvr>
                                        <p:cTn id="25" dur="500" fill="hold"/>
                                        <p:tgtEl>
                                          <p:spTgt spid="4"/>
                                        </p:tgtEl>
                                        <p:attrNameLst>
                                          <p:attrName>stroke.color</p:attrName>
                                        </p:attrNameLst>
                                      </p:cBhvr>
                                      <p:by>
                                        <p:hsl h="0" s="-12549" l="-25098"/>
                                      </p:by>
                                    </p:animClr>
                                    <p:set>
                                      <p:cBhvr>
                                        <p:cTn id="26" dur="500" fill="hold"/>
                                        <p:tgtEl>
                                          <p:spTgt spid="4"/>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F7C8C-210F-4FDF-9D5F-2285433DC9D4}"/>
              </a:ext>
            </a:extLst>
          </p:cNvPr>
          <p:cNvSpPr>
            <a:spLocks noGrp="1"/>
          </p:cNvSpPr>
          <p:nvPr>
            <p:ph idx="1"/>
          </p:nvPr>
        </p:nvSpPr>
        <p:spPr>
          <a:xfrm>
            <a:off x="2642221" y="2835590"/>
            <a:ext cx="8915400" cy="3777622"/>
          </a:xfrm>
        </p:spPr>
        <p:txBody>
          <a:bodyPr>
            <a:normAutofit/>
          </a:bodyPr>
          <a:lstStyle/>
          <a:p>
            <a:pPr algn="r" rtl="1"/>
            <a:r>
              <a:rPr lang="ar-JO" sz="2400" dirty="0"/>
              <a:t>يعتبر انقراض الكائنات الحية أزمة خفــية ترسم وجه شكل الحياة على كوكبنا. فالفرضيات التي وضعت تبين أن انقراض الحياة النباتية و الحيوانية  حدث لأسباب طبيعية  </a:t>
            </a:r>
            <a:r>
              <a:rPr lang="ar-SA" sz="2400" dirty="0"/>
              <a:t>كالبراكين وسقوط النيازك أو التنافس بين الكائنات أو الأوبئة أو الكوارث الطبيعية كالفيضانات والتغيرات المناخية الفجائية.</a:t>
            </a:r>
            <a:endParaRPr lang="en-US" sz="2400" dirty="0"/>
          </a:p>
          <a:p>
            <a:pPr algn="r" rtl="1"/>
            <a:r>
              <a:rPr lang="ar-JO" sz="2400" dirty="0"/>
              <a:t>أما اليوم فقد أصبح الإنسان المحرك الأساسي في هذه القضية المهمة، </a:t>
            </a:r>
            <a:r>
              <a:rPr lang="ar-SA" sz="2400" dirty="0"/>
              <a:t>فللإنسان تأثير سلبي على الكائنات الحية، بحيث ساهم في القـضاء على نحـو 60 ألــف نوع من النباتات </a:t>
            </a:r>
            <a:r>
              <a:rPr lang="ar-JO" sz="2400" dirty="0"/>
              <a:t> </a:t>
            </a:r>
            <a:r>
              <a:rPr lang="ar-SA" sz="2400" dirty="0"/>
              <a:t>و 6 آلاف نوع من الحيوانات.</a:t>
            </a:r>
            <a:endParaRPr lang="en-US" sz="2400" dirty="0"/>
          </a:p>
        </p:txBody>
      </p:sp>
      <p:pic>
        <p:nvPicPr>
          <p:cNvPr id="4" name="Picture 3" descr="https://cdn.al-ain.com/lg/images/2021/10/11/173-170631-biodiversity-summit-united-nations-earth-6.jpeg">
            <a:extLst>
              <a:ext uri="{FF2B5EF4-FFF2-40B4-BE49-F238E27FC236}">
                <a16:creationId xmlns:a16="http://schemas.microsoft.com/office/drawing/2014/main" id="{DB9CBE69-497E-4B7A-B69A-8BB52AC3F4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3599" y="-39756"/>
            <a:ext cx="9250017" cy="2875346"/>
          </a:xfrm>
          <a:prstGeom prst="rect">
            <a:avLst/>
          </a:prstGeom>
          <a:noFill/>
          <a:ln>
            <a:noFill/>
          </a:ln>
        </p:spPr>
      </p:pic>
    </p:spTree>
    <p:extLst>
      <p:ext uri="{BB962C8B-B14F-4D97-AF65-F5344CB8AC3E}">
        <p14:creationId xmlns:p14="http://schemas.microsoft.com/office/powerpoint/2010/main" val="22228264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BF24-DB7D-447F-AEFE-3BED8E967CDA}"/>
              </a:ext>
            </a:extLst>
          </p:cNvPr>
          <p:cNvSpPr>
            <a:spLocks noGrp="1"/>
          </p:cNvSpPr>
          <p:nvPr>
            <p:ph type="title"/>
          </p:nvPr>
        </p:nvSpPr>
        <p:spPr/>
        <p:txBody>
          <a:bodyPr/>
          <a:lstStyle/>
          <a:p>
            <a:pPr algn="r" rtl="1"/>
            <a:r>
              <a:rPr lang="ar-JO" b="1" dirty="0">
                <a:solidFill>
                  <a:srgbClr val="0070C0"/>
                </a:solidFill>
              </a:rPr>
              <a:t>ما هو الإنقراض؟</a:t>
            </a:r>
            <a:endParaRPr lang="en-US" b="1" dirty="0">
              <a:solidFill>
                <a:srgbClr val="0070C0"/>
              </a:solidFill>
            </a:endParaRPr>
          </a:p>
        </p:txBody>
      </p:sp>
      <p:sp>
        <p:nvSpPr>
          <p:cNvPr id="3" name="Content Placeholder 2">
            <a:extLst>
              <a:ext uri="{FF2B5EF4-FFF2-40B4-BE49-F238E27FC236}">
                <a16:creationId xmlns:a16="http://schemas.microsoft.com/office/drawing/2014/main" id="{ED7064C8-3C7F-4DD5-B2ED-028A9CE6D1B4}"/>
              </a:ext>
            </a:extLst>
          </p:cNvPr>
          <p:cNvSpPr>
            <a:spLocks noGrp="1"/>
          </p:cNvSpPr>
          <p:nvPr>
            <p:ph idx="1"/>
          </p:nvPr>
        </p:nvSpPr>
        <p:spPr>
          <a:xfrm>
            <a:off x="2589212" y="3578087"/>
            <a:ext cx="8915400" cy="3777622"/>
          </a:xfrm>
        </p:spPr>
        <p:txBody>
          <a:bodyPr/>
          <a:lstStyle/>
          <a:p>
            <a:pPr algn="r" rtl="1">
              <a:lnSpc>
                <a:spcPct val="150000"/>
              </a:lnSpc>
            </a:pPr>
            <a:r>
              <a:rPr lang="en-US" dirty="0"/>
              <a:t> </a:t>
            </a:r>
            <a:r>
              <a:rPr lang="ar-SA" sz="2400" dirty="0"/>
              <a:t>انقراض الحيوانات يقصد به اختفاء نوع أو أكثر من الكائنات الحية، وهذه الكائنات الحية لها خصائص مختلفة وطرق معيشة مختلفة عن غيرها من الحيوانات ولكل منها دوره في الحفاظ على النظام البيئي، وأي انقراض وفناء لبعض الكائنات يهدد بحدوث خلل كبير في النظام البيئي</a:t>
            </a:r>
            <a:r>
              <a:rPr lang="en-US" sz="2400" dirty="0"/>
              <a:t>.</a:t>
            </a:r>
          </a:p>
          <a:p>
            <a:endParaRPr lang="en-US" b="1" dirty="0"/>
          </a:p>
        </p:txBody>
      </p:sp>
      <p:pic>
        <p:nvPicPr>
          <p:cNvPr id="3074" name="Picture 2" descr="الحياة النباتية والحيوانية المهددة بالانقراض في مصر ودور الدولة في حمايتها">
            <a:extLst>
              <a:ext uri="{FF2B5EF4-FFF2-40B4-BE49-F238E27FC236}">
                <a16:creationId xmlns:a16="http://schemas.microsoft.com/office/drawing/2014/main" id="{807A3A32-3DE4-428E-80DD-DE2E8310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91" y="57149"/>
            <a:ext cx="5658679" cy="352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5254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A755-704D-48E9-93F8-0451FCED5759}"/>
              </a:ext>
            </a:extLst>
          </p:cNvPr>
          <p:cNvSpPr>
            <a:spLocks noGrp="1"/>
          </p:cNvSpPr>
          <p:nvPr>
            <p:ph type="title"/>
          </p:nvPr>
        </p:nvSpPr>
        <p:spPr>
          <a:xfrm>
            <a:off x="1617785" y="624110"/>
            <a:ext cx="10574215" cy="1280890"/>
          </a:xfrm>
        </p:spPr>
        <p:txBody>
          <a:bodyPr>
            <a:normAutofit/>
          </a:bodyPr>
          <a:lstStyle/>
          <a:p>
            <a:pPr algn="r" rtl="1"/>
            <a:r>
              <a:rPr lang="ar-JO" sz="3200" dirty="0">
                <a:solidFill>
                  <a:srgbClr val="7030A0"/>
                </a:solidFill>
              </a:rPr>
              <a:t>بعض أبرز الأنواع المهددة بالانقراض وفق اللائحة الحمراء لـ(</a:t>
            </a:r>
            <a:r>
              <a:rPr lang="en-US" sz="3200" dirty="0">
                <a:solidFill>
                  <a:srgbClr val="7030A0"/>
                </a:solidFill>
              </a:rPr>
              <a:t>(IUCN</a:t>
            </a:r>
          </a:p>
        </p:txBody>
      </p:sp>
      <p:graphicFrame>
        <p:nvGraphicFramePr>
          <p:cNvPr id="12" name="Content Placeholder 11">
            <a:extLst>
              <a:ext uri="{FF2B5EF4-FFF2-40B4-BE49-F238E27FC236}">
                <a16:creationId xmlns:a16="http://schemas.microsoft.com/office/drawing/2014/main" id="{E6DC8F5A-0FE8-4B7D-BB96-C04B4F0D099A}"/>
              </a:ext>
            </a:extLst>
          </p:cNvPr>
          <p:cNvGraphicFramePr>
            <a:graphicFrameLocks noGrp="1"/>
          </p:cNvGraphicFramePr>
          <p:nvPr>
            <p:ph idx="1"/>
            <p:extLst>
              <p:ext uri="{D42A27DB-BD31-4B8C-83A1-F6EECF244321}">
                <p14:modId xmlns:p14="http://schemas.microsoft.com/office/powerpoint/2010/main" val="4192100751"/>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8496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EA35-6BDD-4E4A-94D3-BB1F860B2F75}"/>
              </a:ext>
            </a:extLst>
          </p:cNvPr>
          <p:cNvSpPr>
            <a:spLocks noGrp="1"/>
          </p:cNvSpPr>
          <p:nvPr>
            <p:ph type="title"/>
          </p:nvPr>
        </p:nvSpPr>
        <p:spPr/>
        <p:txBody>
          <a:bodyPr>
            <a:normAutofit fontScale="90000"/>
          </a:bodyPr>
          <a:lstStyle/>
          <a:p>
            <a:pPr algn="r" rtl="1"/>
            <a:r>
              <a:rPr lang="ar-SA" b="1" dirty="0">
                <a:solidFill>
                  <a:srgbClr val="0070C0"/>
                </a:solidFill>
                <a:effectLst>
                  <a:outerShdw blurRad="38100" dist="38100" dir="2700000" algn="tl">
                    <a:srgbClr val="000000">
                      <a:alpha val="43137"/>
                    </a:srgbClr>
                  </a:outerShdw>
                </a:effectLst>
              </a:rPr>
              <a:t>أس</a:t>
            </a:r>
            <a:r>
              <a:rPr lang="ar-JO" b="1" dirty="0">
                <a:solidFill>
                  <a:srgbClr val="0070C0"/>
                </a:solidFill>
                <a:effectLst>
                  <a:outerShdw blurRad="38100" dist="38100" dir="2700000" algn="tl">
                    <a:srgbClr val="000000">
                      <a:alpha val="43137"/>
                    </a:srgbClr>
                  </a:outerShdw>
                </a:effectLst>
              </a:rPr>
              <a:t>باب </a:t>
            </a:r>
            <a:r>
              <a:rPr lang="ar-SA" sz="3100" b="1" dirty="0">
                <a:solidFill>
                  <a:srgbClr val="0070C0"/>
                </a:solidFill>
                <a:effectLst>
                  <a:outerShdw blurRad="38100" dist="38100" dir="2700000" algn="tl">
                    <a:srgbClr val="000000">
                      <a:alpha val="43137"/>
                    </a:srgbClr>
                  </a:outerShdw>
                </a:effectLst>
              </a:rPr>
              <a:t>انقراض الكائنات الحية ( النباتية و الحيوانية)</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309AF99F-6AB0-485D-8C46-74C9D056E094}"/>
              </a:ext>
            </a:extLst>
          </p:cNvPr>
          <p:cNvSpPr>
            <a:spLocks noGrp="1"/>
          </p:cNvSpPr>
          <p:nvPr>
            <p:ph idx="1"/>
          </p:nvPr>
        </p:nvSpPr>
        <p:spPr>
          <a:xfrm>
            <a:off x="2589212" y="1456988"/>
            <a:ext cx="8915400" cy="3777622"/>
          </a:xfrm>
        </p:spPr>
        <p:txBody>
          <a:bodyPr>
            <a:normAutofit/>
          </a:bodyPr>
          <a:lstStyle/>
          <a:p>
            <a:pPr algn="r" rtl="1"/>
            <a:r>
              <a:rPr lang="ar-SA" sz="2400" dirty="0"/>
              <a:t>يمكن تقسيم أسباب انقراض الكائنات الحية إلى طبيعية و بشرية.</a:t>
            </a:r>
            <a:endParaRPr lang="ar-JO" sz="2400" dirty="0"/>
          </a:p>
          <a:p>
            <a:pPr algn="r" rtl="1"/>
            <a:r>
              <a:rPr lang="ar-SA" b="1" u="sng" dirty="0">
                <a:solidFill>
                  <a:srgbClr val="FF0000"/>
                </a:solidFill>
              </a:rPr>
              <a:t>أسباب الانقراض الطبيعية</a:t>
            </a:r>
            <a:r>
              <a:rPr lang="ar-JO" b="1" u="sng" dirty="0">
                <a:solidFill>
                  <a:srgbClr val="FF0000"/>
                </a:solidFill>
              </a:rPr>
              <a:t>:</a:t>
            </a:r>
          </a:p>
          <a:p>
            <a:pPr algn="r" rtl="1"/>
            <a:endParaRPr lang="ar-JO" b="1" u="sng" dirty="0">
              <a:solidFill>
                <a:srgbClr val="FF0000"/>
              </a:solidFill>
            </a:endParaRPr>
          </a:p>
          <a:p>
            <a:pPr marL="0" indent="0" algn="r" rtl="1">
              <a:buNone/>
            </a:pPr>
            <a:r>
              <a:rPr lang="ar-SA" b="1" dirty="0"/>
              <a:t> </a:t>
            </a:r>
            <a:r>
              <a:rPr lang="ar-JO" dirty="0"/>
              <a:t>1</a:t>
            </a:r>
            <a:r>
              <a:rPr lang="ar-JO" b="1" dirty="0"/>
              <a:t>- </a:t>
            </a:r>
            <a:r>
              <a:rPr lang="ar-SA" dirty="0"/>
              <a:t>التغيرات</a:t>
            </a:r>
            <a:r>
              <a:rPr lang="ar-SA" b="1" dirty="0"/>
              <a:t> </a:t>
            </a:r>
            <a:r>
              <a:rPr lang="ar-SA" dirty="0"/>
              <a:t>المناخية</a:t>
            </a:r>
            <a:r>
              <a:rPr lang="ar-SA" b="1" dirty="0"/>
              <a:t>:</a:t>
            </a:r>
            <a:r>
              <a:rPr lang="ar-SA" dirty="0"/>
              <a:t> يعد المناخ من أكثر العوامل تأثيرا في انقراض الحياة النباتية و الحيوانية، فالعديد من الكائنات الحية لا يمكنها التأقلم مع الظروف المناخية القاسية. </a:t>
            </a:r>
            <a:endParaRPr lang="ar-JO" dirty="0"/>
          </a:p>
          <a:p>
            <a:pPr marL="0" indent="0" algn="r" rtl="1">
              <a:buNone/>
            </a:pPr>
            <a:r>
              <a:rPr lang="ar-JO" dirty="0"/>
              <a:t>2 - </a:t>
            </a:r>
            <a:r>
              <a:rPr lang="ar-SA" dirty="0"/>
              <a:t> النشاط البركاني : حيث يشير العلماء في دراساتھم إلى  أن النشاط البركاني كان وراء انقراض كائنات عديدة في العالم، مثل انقراض الديناصورات .</a:t>
            </a:r>
            <a:endParaRPr lang="ar-JO" dirty="0"/>
          </a:p>
          <a:p>
            <a:pPr marL="0" indent="0" algn="r" rtl="1">
              <a:buNone/>
            </a:pPr>
            <a:r>
              <a:rPr lang="ar-JO" dirty="0"/>
              <a:t>3- </a:t>
            </a:r>
            <a:r>
              <a:rPr lang="ar-SA" dirty="0"/>
              <a:t>انتشار أمراض وبائية: تسبب الأمراض المختلفة التي تصيب الكائنات الحية في انقراض بعضھا، </a:t>
            </a:r>
            <a:r>
              <a:rPr lang="ar-JO" dirty="0"/>
              <a:t>مثل مرض </a:t>
            </a:r>
            <a:r>
              <a:rPr lang="ar-SA" dirty="0"/>
              <a:t>جنون البقر و مرض انفلونزا الطيور .</a:t>
            </a:r>
            <a:endParaRPr lang="en-US" dirty="0"/>
          </a:p>
          <a:p>
            <a:pPr marL="0" indent="0" algn="r" rtl="1">
              <a:buNone/>
            </a:pPr>
            <a:r>
              <a:rPr lang="ar-SA" dirty="0"/>
              <a:t> </a:t>
            </a:r>
            <a:endParaRPr lang="ar-JO" dirty="0"/>
          </a:p>
          <a:p>
            <a:pPr algn="r" rtl="1"/>
            <a:endParaRPr lang="en-US" sz="2400" dirty="0"/>
          </a:p>
        </p:txBody>
      </p:sp>
      <p:pic>
        <p:nvPicPr>
          <p:cNvPr id="9" name="Picture 8">
            <a:extLst>
              <a:ext uri="{FF2B5EF4-FFF2-40B4-BE49-F238E27FC236}">
                <a16:creationId xmlns:a16="http://schemas.microsoft.com/office/drawing/2014/main" id="{E702E75E-AA8F-4E0B-B320-E52BC1B61584}"/>
              </a:ext>
            </a:extLst>
          </p:cNvPr>
          <p:cNvPicPr>
            <a:picLocks noChangeAspect="1"/>
          </p:cNvPicPr>
          <p:nvPr/>
        </p:nvPicPr>
        <p:blipFill>
          <a:blip r:embed="rId2"/>
          <a:stretch>
            <a:fillRect/>
          </a:stretch>
        </p:blipFill>
        <p:spPr>
          <a:xfrm>
            <a:off x="834888" y="4545496"/>
            <a:ext cx="5817704" cy="2312504"/>
          </a:xfrm>
          <a:prstGeom prst="rect">
            <a:avLst/>
          </a:prstGeom>
        </p:spPr>
      </p:pic>
    </p:spTree>
    <p:extLst>
      <p:ext uri="{BB962C8B-B14F-4D97-AF65-F5344CB8AC3E}">
        <p14:creationId xmlns:p14="http://schemas.microsoft.com/office/powerpoint/2010/main" val="4035981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6EED-5318-49EF-9986-2212F0354815}"/>
              </a:ext>
            </a:extLst>
          </p:cNvPr>
          <p:cNvSpPr>
            <a:spLocks noGrp="1"/>
          </p:cNvSpPr>
          <p:nvPr>
            <p:ph type="title"/>
          </p:nvPr>
        </p:nvSpPr>
        <p:spPr>
          <a:xfrm>
            <a:off x="1948070" y="624110"/>
            <a:ext cx="9793355" cy="1280890"/>
          </a:xfrm>
        </p:spPr>
        <p:txBody>
          <a:bodyPr>
            <a:normAutofit fontScale="90000"/>
          </a:bodyPr>
          <a:lstStyle/>
          <a:p>
            <a:pPr algn="r" rtl="1"/>
            <a:r>
              <a:rPr lang="ar-SA" b="1" dirty="0">
                <a:solidFill>
                  <a:srgbClr val="0070C0"/>
                </a:solidFill>
                <a:effectLst>
                  <a:outerShdw blurRad="38100" dist="38100" dir="2700000" algn="tl">
                    <a:srgbClr val="000000">
                      <a:alpha val="43137"/>
                    </a:srgbClr>
                  </a:outerShdw>
                </a:effectLst>
              </a:rPr>
              <a:t>أس</a:t>
            </a:r>
            <a:r>
              <a:rPr lang="ar-JO" b="1" dirty="0">
                <a:solidFill>
                  <a:srgbClr val="0070C0"/>
                </a:solidFill>
                <a:effectLst>
                  <a:outerShdw blurRad="38100" dist="38100" dir="2700000" algn="tl">
                    <a:srgbClr val="000000">
                      <a:alpha val="43137"/>
                    </a:srgbClr>
                  </a:outerShdw>
                </a:effectLst>
              </a:rPr>
              <a:t>باب </a:t>
            </a:r>
            <a:r>
              <a:rPr lang="ar-SA" b="1" dirty="0">
                <a:solidFill>
                  <a:srgbClr val="0070C0"/>
                </a:solidFill>
                <a:effectLst>
                  <a:outerShdw blurRad="38100" dist="38100" dir="2700000" algn="tl">
                    <a:srgbClr val="000000">
                      <a:alpha val="43137"/>
                    </a:srgbClr>
                  </a:outerShdw>
                </a:effectLst>
              </a:rPr>
              <a:t>انقراض الكائنات الحية ( النباتية و الحيوانية</a:t>
            </a:r>
            <a:r>
              <a:rPr lang="ar-SA" b="1" dirty="0">
                <a:solidFill>
                  <a:srgbClr val="0070C0"/>
                </a:solidFill>
              </a:rPr>
              <a:t>)</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4DEFDD5F-8E06-4D00-B7A7-6E653D9DD0F0}"/>
              </a:ext>
            </a:extLst>
          </p:cNvPr>
          <p:cNvSpPr>
            <a:spLocks noGrp="1"/>
          </p:cNvSpPr>
          <p:nvPr>
            <p:ph idx="1"/>
          </p:nvPr>
        </p:nvSpPr>
        <p:spPr/>
        <p:txBody>
          <a:bodyPr>
            <a:normAutofit/>
          </a:bodyPr>
          <a:lstStyle/>
          <a:p>
            <a:pPr algn="r" rtl="1"/>
            <a:r>
              <a:rPr lang="ar-SA" b="1" u="sng" dirty="0">
                <a:solidFill>
                  <a:srgbClr val="FF0000"/>
                </a:solidFill>
              </a:rPr>
              <a:t>أسباب الانقراض البشرية</a:t>
            </a:r>
            <a:endParaRPr lang="en-US" b="1" dirty="0">
              <a:solidFill>
                <a:srgbClr val="FF0000"/>
              </a:solidFill>
            </a:endParaRPr>
          </a:p>
          <a:p>
            <a:pPr marL="0" indent="0" algn="r" rtl="1">
              <a:buNone/>
            </a:pPr>
            <a:r>
              <a:rPr lang="ar-JO" dirty="0"/>
              <a:t>1</a:t>
            </a:r>
            <a:r>
              <a:rPr lang="ar-SA" dirty="0"/>
              <a:t>- القطع المفرط للأشجار والغابات: و هذا  يتسبب في تدمير البيئات الحيوية للحيوانات البرية نتيجة التوسع في إنشاء المدن ومشروعات الإسكان وبناء الموانئ والمصانع واستغلال الأراضي الزراعية لرعي الحيوانات  و كل هذا يكون على حساب النباتات الطبيعية.</a:t>
            </a:r>
            <a:endParaRPr lang="ar-JO" dirty="0"/>
          </a:p>
          <a:p>
            <a:pPr marL="0" indent="0" algn="r" rtl="1">
              <a:buNone/>
            </a:pPr>
            <a:r>
              <a:rPr lang="ar-SA" dirty="0"/>
              <a:t>2-الصيد المفرط للحيوانات:  يعد الصيد من الأسباب المؤدية إلى انقراض مختلف أنواع الحيوانات.   </a:t>
            </a:r>
            <a:endParaRPr lang="en-US" dirty="0"/>
          </a:p>
          <a:p>
            <a:pPr marL="0" indent="0" algn="r" rtl="1">
              <a:buNone/>
            </a:pPr>
            <a:r>
              <a:rPr lang="ar-JO" dirty="0"/>
              <a:t>3</a:t>
            </a:r>
            <a:r>
              <a:rPr lang="ar-SA" dirty="0"/>
              <a:t>-الحروب ونتائجھا: للحروب تأثيراتھا المباشرة وغير المباشرة في القضاء على البيئات الطبيعية للإنسان، فبالنسبة لتأثيراتھا المباشرة فإنھا تتمثل بالقذائف وموادھا السامة وما تفعله من أضرار تلك البيئات،أما تأثيراتھا غير مباشرة فتتمثل بالتلوث الناتج عن تلك الأسلحة .</a:t>
            </a:r>
            <a:endParaRPr lang="en-US" dirty="0"/>
          </a:p>
          <a:p>
            <a:pPr marL="0" indent="0" algn="r" rtl="1">
              <a:buNone/>
            </a:pPr>
            <a:r>
              <a:rPr lang="ar-SA" dirty="0"/>
              <a:t>4- محاولة الإنسان للقضاء على الآفات والحيوانات المفترسة</a:t>
            </a:r>
            <a:r>
              <a:rPr lang="ar-JO" dirty="0"/>
              <a:t>.</a:t>
            </a:r>
          </a:p>
          <a:p>
            <a:pPr marL="0" indent="0" algn="r" rtl="1">
              <a:buNone/>
            </a:pPr>
            <a:r>
              <a:rPr lang="ar-JO" dirty="0"/>
              <a:t>5-</a:t>
            </a:r>
            <a:r>
              <a:rPr lang="ar-SA" dirty="0"/>
              <a:t>التلوث</a:t>
            </a:r>
            <a:r>
              <a:rPr lang="ar-SA" b="1" dirty="0"/>
              <a:t>:</a:t>
            </a:r>
            <a:r>
              <a:rPr lang="ar-SA" dirty="0"/>
              <a:t> التلوث البشري يمكن ان يتخذ اشكالا عديدة ، ولكن الاكثر انتشارا هو التلوث الذي يحدث نتيجة التخلص من المواد السامة سواء بسكبها في مصبات البحار </a:t>
            </a:r>
            <a:r>
              <a:rPr lang="ar-JO" dirty="0"/>
              <a:t>.</a:t>
            </a:r>
            <a:endParaRPr lang="en-US" dirty="0"/>
          </a:p>
          <a:p>
            <a:pPr algn="r" rtl="1"/>
            <a:endParaRPr lang="en-US" dirty="0"/>
          </a:p>
        </p:txBody>
      </p:sp>
      <p:pic>
        <p:nvPicPr>
          <p:cNvPr id="4" name="Picture 3">
            <a:extLst>
              <a:ext uri="{FF2B5EF4-FFF2-40B4-BE49-F238E27FC236}">
                <a16:creationId xmlns:a16="http://schemas.microsoft.com/office/drawing/2014/main" id="{65388659-C518-412C-A092-66FD1ADB48FB}"/>
              </a:ext>
            </a:extLst>
          </p:cNvPr>
          <p:cNvPicPr>
            <a:picLocks noChangeAspect="1"/>
          </p:cNvPicPr>
          <p:nvPr/>
        </p:nvPicPr>
        <p:blipFill>
          <a:blip r:embed="rId2"/>
          <a:stretch>
            <a:fillRect/>
          </a:stretch>
        </p:blipFill>
        <p:spPr>
          <a:xfrm>
            <a:off x="132107" y="1264555"/>
            <a:ext cx="2571750" cy="4261602"/>
          </a:xfrm>
          <a:prstGeom prst="rect">
            <a:avLst/>
          </a:prstGeom>
        </p:spPr>
      </p:pic>
    </p:spTree>
    <p:extLst>
      <p:ext uri="{BB962C8B-B14F-4D97-AF65-F5344CB8AC3E}">
        <p14:creationId xmlns:p14="http://schemas.microsoft.com/office/powerpoint/2010/main" val="626262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E3A3-5CB5-452F-B9CD-1525645D14A5}"/>
              </a:ext>
            </a:extLst>
          </p:cNvPr>
          <p:cNvSpPr>
            <a:spLocks noGrp="1"/>
          </p:cNvSpPr>
          <p:nvPr>
            <p:ph type="title"/>
          </p:nvPr>
        </p:nvSpPr>
        <p:spPr>
          <a:xfrm>
            <a:off x="2592925" y="618512"/>
            <a:ext cx="8911687" cy="1280890"/>
          </a:xfrm>
        </p:spPr>
        <p:txBody>
          <a:bodyPr>
            <a:normAutofit/>
          </a:bodyPr>
          <a:lstStyle/>
          <a:p>
            <a:r>
              <a:rPr lang="ar-SA" sz="2800" b="1" dirty="0">
                <a:solidFill>
                  <a:srgbClr val="0070C0"/>
                </a:solidFill>
                <a:effectLst>
                  <a:outerShdw blurRad="38100" dist="38100" dir="2700000" algn="tl">
                    <a:srgbClr val="000000">
                      <a:alpha val="43137"/>
                    </a:srgbClr>
                  </a:outerShdw>
                </a:effectLst>
              </a:rPr>
              <a:t>نماذج من الكائنات المنقرضة والتي في طور الإنقراض</a:t>
            </a:r>
            <a:endParaRPr lang="en-US" sz="2800" dirty="0">
              <a:solidFill>
                <a:srgbClr val="0070C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15E1F7-FD8D-420C-B1B8-971F09312B17}"/>
              </a:ext>
            </a:extLst>
          </p:cNvPr>
          <p:cNvSpPr>
            <a:spLocks noGrp="1"/>
          </p:cNvSpPr>
          <p:nvPr>
            <p:ph idx="1"/>
          </p:nvPr>
        </p:nvSpPr>
        <p:spPr>
          <a:xfrm>
            <a:off x="2589212" y="1258957"/>
            <a:ext cx="8915400" cy="5817704"/>
          </a:xfrm>
        </p:spPr>
        <p:txBody>
          <a:bodyPr/>
          <a:lstStyle/>
          <a:p>
            <a:pPr algn="r" rtl="1">
              <a:buFontTx/>
              <a:buChar char="-"/>
            </a:pPr>
            <a:r>
              <a:rPr lang="ar-SA" sz="2400" dirty="0"/>
              <a:t>الديناصورات المنقرضة</a:t>
            </a:r>
            <a:endParaRPr lang="ar-JO" sz="2400" dirty="0"/>
          </a:p>
          <a:p>
            <a:pPr algn="r" rtl="1">
              <a:buFontTx/>
              <a:buChar char="-"/>
            </a:pPr>
            <a:endParaRPr lang="ar-JO" sz="2400" dirty="0"/>
          </a:p>
          <a:p>
            <a:pPr algn="r" rtl="1">
              <a:buFontTx/>
              <a:buChar char="-"/>
            </a:pPr>
            <a:endParaRPr lang="ar-JO" sz="2400" dirty="0"/>
          </a:p>
          <a:p>
            <a:pPr algn="r" rtl="1">
              <a:buFontTx/>
              <a:buChar char="-"/>
            </a:pPr>
            <a:endParaRPr lang="ar-JO" sz="2400" dirty="0"/>
          </a:p>
          <a:p>
            <a:pPr algn="r" rtl="1">
              <a:buFontTx/>
              <a:buChar char="-"/>
            </a:pPr>
            <a:endParaRPr lang="ar-JO" sz="2400" dirty="0"/>
          </a:p>
          <a:p>
            <a:pPr algn="r" rtl="1">
              <a:buFontTx/>
              <a:buChar char="-"/>
            </a:pPr>
            <a:r>
              <a:rPr lang="ar-JO" sz="2400" dirty="0"/>
              <a:t>- </a:t>
            </a:r>
            <a:r>
              <a:rPr lang="ar-JO" dirty="0"/>
              <a:t>الحمام الزاجل </a:t>
            </a:r>
          </a:p>
          <a:p>
            <a:pPr algn="r" rtl="1">
              <a:buFontTx/>
              <a:buChar char="-"/>
            </a:pPr>
            <a:endParaRPr lang="ar-JO" dirty="0"/>
          </a:p>
          <a:p>
            <a:pPr algn="r" rtl="1">
              <a:buFontTx/>
              <a:buChar char="-"/>
            </a:pPr>
            <a:endParaRPr lang="ar-JO" dirty="0"/>
          </a:p>
          <a:p>
            <a:pPr algn="r" rtl="1">
              <a:buFontTx/>
              <a:buChar char="-"/>
            </a:pPr>
            <a:endParaRPr lang="ar-JO" dirty="0"/>
          </a:p>
          <a:p>
            <a:pPr algn="r" rtl="1">
              <a:buFontTx/>
              <a:buChar char="-"/>
            </a:pPr>
            <a:endParaRPr lang="ar-JO" dirty="0"/>
          </a:p>
          <a:p>
            <a:pPr algn="r" rtl="1">
              <a:buFontTx/>
              <a:buChar char="-"/>
            </a:pPr>
            <a:r>
              <a:rPr lang="ar-JO" dirty="0"/>
              <a:t>- </a:t>
            </a:r>
            <a:r>
              <a:rPr lang="ar-SA" dirty="0"/>
              <a:t>الثعلب الأحمر النادر</a:t>
            </a:r>
            <a:endParaRPr lang="ar-JO" dirty="0"/>
          </a:p>
          <a:p>
            <a:pPr algn="r" rtl="1">
              <a:buFontTx/>
              <a:buChar char="-"/>
            </a:pPr>
            <a:r>
              <a:rPr lang="ar-JO" dirty="0"/>
              <a:t> </a:t>
            </a:r>
            <a:endParaRPr lang="en-US" dirty="0"/>
          </a:p>
        </p:txBody>
      </p:sp>
      <p:pic>
        <p:nvPicPr>
          <p:cNvPr id="4" name="Picture 3" descr="كيف انقرضت الديناصورات - موضوع">
            <a:extLst>
              <a:ext uri="{FF2B5EF4-FFF2-40B4-BE49-F238E27FC236}">
                <a16:creationId xmlns:a16="http://schemas.microsoft.com/office/drawing/2014/main" id="{E812DBBE-C7A8-429E-9653-D01F649E9A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2782" y="1242392"/>
            <a:ext cx="6332675" cy="1620078"/>
          </a:xfrm>
          <a:prstGeom prst="rect">
            <a:avLst/>
          </a:prstGeom>
          <a:noFill/>
          <a:ln>
            <a:noFill/>
          </a:ln>
        </p:spPr>
      </p:pic>
      <p:pic>
        <p:nvPicPr>
          <p:cNvPr id="5" name="Picture 4" descr="https://www.almrsal.com/wp-content/uploads/2018/04/%D8%A7%D9%86%D9%82%D8%B1%D8%A7%D8%B6-%D8%A7%D9%84%D8%AD%D9%85%D8%A7%D9%85-%D8%A7%D9%84%D8%B2%D8%A7%D8%AC%D9%84.jpg">
            <a:extLst>
              <a:ext uri="{FF2B5EF4-FFF2-40B4-BE49-F238E27FC236}">
                <a16:creationId xmlns:a16="http://schemas.microsoft.com/office/drawing/2014/main" id="{A332852D-ECCB-43DB-92F9-C72A5A8D41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2782" y="3243901"/>
            <a:ext cx="5934075" cy="2030464"/>
          </a:xfrm>
          <a:prstGeom prst="rect">
            <a:avLst/>
          </a:prstGeom>
          <a:noFill/>
          <a:ln>
            <a:noFill/>
          </a:ln>
        </p:spPr>
      </p:pic>
      <p:pic>
        <p:nvPicPr>
          <p:cNvPr id="6" name="Picture 5" descr="https://upload.wikimedia.org/wikipedia/commons/thumb/e/ef/R%C3%B8d_r%C3%A6v_%28Vulpes_vulpes%29.jpg/800px-R%C3%B8d_r%C3%A6v_%28Vulpes_vulpes%29.jpg">
            <a:extLst>
              <a:ext uri="{FF2B5EF4-FFF2-40B4-BE49-F238E27FC236}">
                <a16:creationId xmlns:a16="http://schemas.microsoft.com/office/drawing/2014/main" id="{E4631EB0-D8B0-4FA4-B8B7-D4BB827175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782" y="5284111"/>
            <a:ext cx="6663967" cy="1809115"/>
          </a:xfrm>
          <a:prstGeom prst="rect">
            <a:avLst/>
          </a:prstGeom>
          <a:noFill/>
          <a:ln>
            <a:noFill/>
          </a:ln>
        </p:spPr>
      </p:pic>
    </p:spTree>
    <p:extLst>
      <p:ext uri="{BB962C8B-B14F-4D97-AF65-F5344CB8AC3E}">
        <p14:creationId xmlns:p14="http://schemas.microsoft.com/office/powerpoint/2010/main" val="4082977408"/>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9C14F-B687-4CD1-98EE-FFAAAEDA0D7E}"/>
              </a:ext>
            </a:extLst>
          </p:cNvPr>
          <p:cNvSpPr>
            <a:spLocks noGrp="1"/>
          </p:cNvSpPr>
          <p:nvPr>
            <p:ph idx="1"/>
          </p:nvPr>
        </p:nvSpPr>
        <p:spPr>
          <a:xfrm>
            <a:off x="2589212" y="1477783"/>
            <a:ext cx="8915400" cy="5287335"/>
          </a:xfrm>
        </p:spPr>
        <p:txBody>
          <a:bodyPr/>
          <a:lstStyle/>
          <a:p>
            <a:pPr algn="r" rtl="1"/>
            <a:r>
              <a:rPr lang="ar-JO" dirty="0"/>
              <a:t>- </a:t>
            </a:r>
            <a:r>
              <a:rPr lang="ar-SA" sz="2000" dirty="0"/>
              <a:t>ببغاء البراكيت الصغي</a:t>
            </a:r>
            <a:r>
              <a:rPr lang="ar-JO" sz="2000" dirty="0"/>
              <a:t>ر</a:t>
            </a:r>
          </a:p>
          <a:p>
            <a:pPr algn="r" rtl="1"/>
            <a:endParaRPr lang="ar-JO" sz="2000" dirty="0"/>
          </a:p>
          <a:p>
            <a:pPr algn="r" rtl="1"/>
            <a:endParaRPr lang="ar-JO" sz="2000" dirty="0"/>
          </a:p>
          <a:p>
            <a:pPr algn="r" rtl="1"/>
            <a:endParaRPr lang="ar-JO" sz="2000" dirty="0"/>
          </a:p>
          <a:p>
            <a:pPr algn="r" rtl="1"/>
            <a:endParaRPr lang="ar-JO" sz="2000" dirty="0"/>
          </a:p>
          <a:p>
            <a:pPr algn="r" rtl="1"/>
            <a:r>
              <a:rPr lang="ar-JO" sz="2000" dirty="0"/>
              <a:t> </a:t>
            </a:r>
            <a:r>
              <a:rPr lang="ar-JO" dirty="0"/>
              <a:t>- ب</a:t>
            </a:r>
            <a:r>
              <a:rPr lang="ar-SA" dirty="0"/>
              <a:t>ط الماندرين البري</a:t>
            </a:r>
            <a:endParaRPr lang="ar-JO" dirty="0"/>
          </a:p>
          <a:p>
            <a:pPr algn="r" rtl="1"/>
            <a:endParaRPr lang="ar-JO" dirty="0"/>
          </a:p>
          <a:p>
            <a:pPr algn="r" rtl="1"/>
            <a:endParaRPr lang="ar-JO" dirty="0"/>
          </a:p>
          <a:p>
            <a:pPr algn="r" rtl="1"/>
            <a:endParaRPr lang="ar-JO" dirty="0"/>
          </a:p>
          <a:p>
            <a:pPr algn="r" rtl="1"/>
            <a:r>
              <a:rPr lang="ar-SA" dirty="0"/>
              <a:t>المھا العربي </a:t>
            </a:r>
            <a:endParaRPr lang="en-US" dirty="0"/>
          </a:p>
        </p:txBody>
      </p:sp>
      <p:sp>
        <p:nvSpPr>
          <p:cNvPr id="4" name="Title 1">
            <a:extLst>
              <a:ext uri="{FF2B5EF4-FFF2-40B4-BE49-F238E27FC236}">
                <a16:creationId xmlns:a16="http://schemas.microsoft.com/office/drawing/2014/main" id="{75A15F70-E4B6-4709-9FA4-04E3B95853C8}"/>
              </a:ext>
            </a:extLst>
          </p:cNvPr>
          <p:cNvSpPr>
            <a:spLocks noGrp="1"/>
          </p:cNvSpPr>
          <p:nvPr>
            <p:ph type="title"/>
          </p:nvPr>
        </p:nvSpPr>
        <p:spPr>
          <a:xfrm>
            <a:off x="2592388" y="623888"/>
            <a:ext cx="8912225" cy="1281112"/>
          </a:xfrm>
        </p:spPr>
        <p:txBody>
          <a:bodyPr>
            <a:normAutofit/>
          </a:bodyPr>
          <a:lstStyle/>
          <a:p>
            <a:r>
              <a:rPr lang="ar-SA" sz="2800" b="1" dirty="0">
                <a:solidFill>
                  <a:srgbClr val="0070C0"/>
                </a:solidFill>
                <a:effectLst>
                  <a:outerShdw blurRad="38100" dist="38100" dir="2700000" algn="tl">
                    <a:srgbClr val="000000">
                      <a:alpha val="43137"/>
                    </a:srgbClr>
                  </a:outerShdw>
                </a:effectLst>
              </a:rPr>
              <a:t>نماذج من الكائنات المنقرضة والتي في طور الإنقراض</a:t>
            </a:r>
            <a:endParaRPr lang="en-US" sz="2800" dirty="0">
              <a:solidFill>
                <a:srgbClr val="0070C0"/>
              </a:solidFill>
              <a:effectLst>
                <a:outerShdw blurRad="38100" dist="38100" dir="2700000" algn="tl">
                  <a:srgbClr val="000000">
                    <a:alpha val="43137"/>
                  </a:srgbClr>
                </a:outerShdw>
              </a:effectLst>
            </a:endParaRPr>
          </a:p>
        </p:txBody>
      </p:sp>
      <p:pic>
        <p:nvPicPr>
          <p:cNvPr id="5" name="Picture 4" descr="C:\Users\d.alazrai\AppData\Local\Microsoft\Windows\INetCache\Content.MSO\6EAE5FE2.tmp">
            <a:extLst>
              <a:ext uri="{FF2B5EF4-FFF2-40B4-BE49-F238E27FC236}">
                <a16:creationId xmlns:a16="http://schemas.microsoft.com/office/drawing/2014/main" id="{1F3ECA0A-DBB9-4519-AA4C-8080C9E0B2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98987" y="1345263"/>
            <a:ext cx="3948665" cy="1623060"/>
          </a:xfrm>
          <a:prstGeom prst="rect">
            <a:avLst/>
          </a:prstGeom>
          <a:noFill/>
          <a:ln>
            <a:noFill/>
          </a:ln>
        </p:spPr>
      </p:pic>
      <p:pic>
        <p:nvPicPr>
          <p:cNvPr id="6" name="Picture 5" descr="C:\Users\d.alazrai\AppData\Local\Microsoft\Windows\INetCache\Content.MSO\28006541.tmp">
            <a:extLst>
              <a:ext uri="{FF2B5EF4-FFF2-40B4-BE49-F238E27FC236}">
                <a16:creationId xmlns:a16="http://schemas.microsoft.com/office/drawing/2014/main" id="{DAE67755-FE46-4941-AB80-02FA6762BB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59965" y="3100843"/>
            <a:ext cx="4187687" cy="1699260"/>
          </a:xfrm>
          <a:prstGeom prst="rect">
            <a:avLst/>
          </a:prstGeom>
          <a:noFill/>
          <a:ln>
            <a:noFill/>
          </a:ln>
        </p:spPr>
      </p:pic>
      <p:pic>
        <p:nvPicPr>
          <p:cNvPr id="7" name="Picture 6" descr="C:\Users\d.alazrai\AppData\Local\Microsoft\Windows\INetCache\Content.MSO\7C05E12.tmp">
            <a:extLst>
              <a:ext uri="{FF2B5EF4-FFF2-40B4-BE49-F238E27FC236}">
                <a16:creationId xmlns:a16="http://schemas.microsoft.com/office/drawing/2014/main" id="{8C270924-29E8-4E5A-A457-A21C92D5BE7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59965" y="4953002"/>
            <a:ext cx="4704522" cy="1812116"/>
          </a:xfrm>
          <a:prstGeom prst="rect">
            <a:avLst/>
          </a:prstGeom>
          <a:noFill/>
          <a:ln>
            <a:noFill/>
          </a:ln>
        </p:spPr>
      </p:pic>
    </p:spTree>
    <p:extLst>
      <p:ext uri="{BB962C8B-B14F-4D97-AF65-F5344CB8AC3E}">
        <p14:creationId xmlns:p14="http://schemas.microsoft.com/office/powerpoint/2010/main" val="29540822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50B5-264B-4078-A0DE-F3845FFE9AEF}"/>
              </a:ext>
            </a:extLst>
          </p:cNvPr>
          <p:cNvSpPr>
            <a:spLocks noGrp="1"/>
          </p:cNvSpPr>
          <p:nvPr>
            <p:ph type="title"/>
          </p:nvPr>
        </p:nvSpPr>
        <p:spPr/>
        <p:txBody>
          <a:bodyPr/>
          <a:lstStyle/>
          <a:p>
            <a:pPr algn="r" rtl="1"/>
            <a:r>
              <a:rPr lang="ar-JO" dirty="0">
                <a:solidFill>
                  <a:srgbClr val="0070C0"/>
                </a:solidFill>
              </a:rPr>
              <a:t>المها العربي/ فيديو</a:t>
            </a:r>
            <a:endParaRPr lang="en-US" dirty="0">
              <a:solidFill>
                <a:srgbClr val="0070C0"/>
              </a:solidFill>
            </a:endParaRPr>
          </a:p>
        </p:txBody>
      </p:sp>
      <p:sp>
        <p:nvSpPr>
          <p:cNvPr id="3" name="Content Placeholder 2">
            <a:extLst>
              <a:ext uri="{FF2B5EF4-FFF2-40B4-BE49-F238E27FC236}">
                <a16:creationId xmlns:a16="http://schemas.microsoft.com/office/drawing/2014/main" id="{4C7F36F2-BD4F-4F8D-9199-E7DA63B66C9F}"/>
              </a:ext>
            </a:extLst>
          </p:cNvPr>
          <p:cNvSpPr>
            <a:spLocks noGrp="1"/>
          </p:cNvSpPr>
          <p:nvPr>
            <p:ph idx="1"/>
          </p:nvPr>
        </p:nvSpPr>
        <p:spPr/>
        <p:txBody>
          <a:bodyPr/>
          <a:lstStyle/>
          <a:p>
            <a:pPr algn="r" rtl="1"/>
            <a:r>
              <a:rPr lang="ar-JO" dirty="0">
                <a:hlinkClick r:id="rId2" action="ppaction://hlinkfile"/>
              </a:rPr>
              <a:t>..\وصف المها العربي - من الحيوانات المهددة بالانقراض.</a:t>
            </a:r>
            <a:r>
              <a:rPr lang="en-US" dirty="0">
                <a:hlinkClick r:id="rId2" action="ppaction://hlinkfile"/>
              </a:rPr>
              <a:t>mp4</a:t>
            </a:r>
            <a:endParaRPr lang="en-US" dirty="0"/>
          </a:p>
        </p:txBody>
      </p:sp>
    </p:spTree>
    <p:extLst>
      <p:ext uri="{BB962C8B-B14F-4D97-AF65-F5344CB8AC3E}">
        <p14:creationId xmlns:p14="http://schemas.microsoft.com/office/powerpoint/2010/main" val="2665288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TotalTime>
  <Words>665</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Arabic Typesetting</vt:lpstr>
      <vt:lpstr>Arial</vt:lpstr>
      <vt:lpstr>Century Gothic</vt:lpstr>
      <vt:lpstr>Tahoma</vt:lpstr>
      <vt:lpstr>Times New Roman</vt:lpstr>
      <vt:lpstr>Wingdings 3</vt:lpstr>
      <vt:lpstr>Wisp</vt:lpstr>
      <vt:lpstr> حماية النباتات و الحيوانات المهددة بالإنقراض</vt:lpstr>
      <vt:lpstr>PowerPoint Presentation</vt:lpstr>
      <vt:lpstr>ما هو الإنقراض؟</vt:lpstr>
      <vt:lpstr>بعض أبرز الأنواع المهددة بالانقراض وفق اللائحة الحمراء لـ((IUCN</vt:lpstr>
      <vt:lpstr>أسباب انقراض الكائنات الحية ( النباتية و الحيوانية) </vt:lpstr>
      <vt:lpstr>أسباب انقراض الكائنات الحية ( النباتية و الحيوانية) </vt:lpstr>
      <vt:lpstr>نماذج من الكائنات المنقرضة والتي في طور الإنقراض</vt:lpstr>
      <vt:lpstr>نماذج من الكائنات المنقرضة والتي في طور الإنقراض</vt:lpstr>
      <vt:lpstr>المها العربي/ فيديو</vt:lpstr>
      <vt:lpstr>PowerPoint Presentation</vt:lpstr>
      <vt:lpstr>شجرة دم التنين / فيديو</vt:lpstr>
      <vt:lpstr>الطيور المعرضة للتهديد والمهددة بالإنقراض في الأردن</vt:lpstr>
      <vt:lpstr>الحلول المقترحة لمعالجة الإنقراض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حماية النباتات و الحيوانات المهددة بالإنقراض</dc:title>
  <dc:creator>d.alazrai</dc:creator>
  <cp:lastModifiedBy>lenovo </cp:lastModifiedBy>
  <cp:revision>18</cp:revision>
  <dcterms:created xsi:type="dcterms:W3CDTF">2023-04-07T19:27:09Z</dcterms:created>
  <dcterms:modified xsi:type="dcterms:W3CDTF">2023-04-11T14:45:19Z</dcterms:modified>
</cp:coreProperties>
</file>