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Ex1.xml" ContentType="application/vnd.ms-office.chartex+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
  </p:notes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57" d="100"/>
          <a:sy n="57" d="100"/>
        </p:scale>
        <p:origin x="72" y="6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Sheet1!$A$2:$A$51</cx:f>
        <cx:lvl ptCount="50">
          <cx:pt idx="0">2021</cx:pt>
          <cx:pt idx="1">2022</cx:pt>
          <cx:pt idx="2">2023</cx:pt>
          <cx:pt idx="25">Category 4</cx:pt>
          <cx:pt idx="26">Category 1</cx:pt>
          <cx:pt idx="27">Category 4</cx:pt>
          <cx:pt idx="28">Category 4</cx:pt>
          <cx:pt idx="46">Category 1</cx:pt>
          <cx:pt idx="47">Category 2</cx:pt>
          <cx:pt idx="48">Category 4</cx:pt>
          <cx:pt idx="49">Category 4</cx:pt>
        </cx:lvl>
      </cx:strDim>
      <cx:numDim type="val">
        <cx:f>Sheet1!$B$2:$B$51</cx:f>
        <cx:lvl ptCount="50" formatCode="General">
          <cx:pt idx="0">300</cx:pt>
          <cx:pt idx="1">2000</cx:pt>
          <cx:pt idx="2">100000</cx:pt>
          <cx:pt idx="3">1</cx:pt>
          <cx:pt idx="4">1</cx:pt>
          <cx:pt idx="5">1</cx:pt>
          <cx:pt idx="6">1</cx:pt>
          <cx:pt idx="7">1</cx:pt>
          <cx:pt idx="8">1</cx:pt>
          <cx:pt idx="9">1</cx:pt>
          <cx:pt idx="10">1</cx:pt>
          <cx:pt idx="11">1</cx:pt>
          <cx:pt idx="12">1</cx:pt>
          <cx:pt idx="13">1</cx:pt>
          <cx:pt idx="14">1</cx:pt>
          <cx:pt idx="15">1</cx:pt>
          <cx:pt idx="16">1</cx:pt>
          <cx:pt idx="17">1</cx:pt>
          <cx:pt idx="18">1</cx:pt>
          <cx:pt idx="19">1</cx:pt>
          <cx:pt idx="20">1</cx:pt>
          <cx:pt idx="21">1</cx:pt>
          <cx:pt idx="22">1</cx:pt>
          <cx:pt idx="23">1</cx:pt>
          <cx:pt idx="24">1</cx:pt>
          <cx:pt idx="25">1</cx:pt>
          <cx:pt idx="26">1</cx:pt>
          <cx:pt idx="27">1</cx:pt>
          <cx:pt idx="28">1</cx:pt>
          <cx:pt idx="29">1</cx:pt>
          <cx:pt idx="30">1</cx:pt>
          <cx:pt idx="31">1</cx:pt>
          <cx:pt idx="32">1</cx:pt>
          <cx:pt idx="33">1</cx:pt>
          <cx:pt idx="34">1</cx:pt>
          <cx:pt idx="35">1</cx:pt>
          <cx:pt idx="36">1</cx:pt>
          <cx:pt idx="37">1</cx:pt>
          <cx:pt idx="38">1</cx:pt>
          <cx:pt idx="39">1</cx:pt>
          <cx:pt idx="40">1</cx:pt>
          <cx:pt idx="41">1</cx:pt>
          <cx:pt idx="42">1</cx:pt>
          <cx:pt idx="43">1</cx:pt>
          <cx:pt idx="44">1</cx:pt>
          <cx:pt idx="45">1</cx:pt>
          <cx:pt idx="46">1</cx:pt>
          <cx:pt idx="47">1</cx:pt>
          <cx:pt idx="48">1</cx:pt>
          <cx:pt idx="49">1</cx:pt>
        </cx:lvl>
      </cx:numDim>
    </cx:data>
  </cx:chartData>
  <cx:chart>
    <cx:title pos="t" align="ctr" overlay="0">
      <cx:tx>
        <cx:rich>
          <a:bodyPr spcFirstLastPara="1" vertOverflow="ellipsis" horzOverflow="overflow" wrap="square" lIns="0" tIns="0" rIns="0" bIns="0" anchor="ctr" anchorCtr="1"/>
          <a:lstStyle/>
          <a:p>
            <a:pPr algn="ctr" rtl="0">
              <a:defRPr/>
            </a:pPr>
            <a:r>
              <a:rPr lang="ar-JO" sz="2128" b="1" i="0" u="none" strike="noStrike" spc="100" baseline="0" dirty="0">
                <a:solidFill>
                  <a:prstClr val="white">
                    <a:lumMod val="95000"/>
                  </a:prstClr>
                </a:solidFill>
                <a:effectLst>
                  <a:outerShdw blurRad="50800" dist="38100" dir="5400000" algn="t" rotWithShape="0">
                    <a:prstClr val="black">
                      <a:alpha val="40000"/>
                    </a:prstClr>
                  </a:outerShdw>
                </a:effectLst>
                <a:latin typeface="Palatino Linotype" panose="02040502050505030304"/>
              </a:rPr>
              <a:t>اسهم شركة تويتر </a:t>
            </a:r>
            <a:endParaRPr lang="en-US" sz="2128" b="1" i="0" u="none" strike="noStrike" spc="100" baseline="0" dirty="0">
              <a:solidFill>
                <a:prstClr val="white">
                  <a:lumMod val="95000"/>
                </a:prstClr>
              </a:solidFill>
              <a:effectLst>
                <a:outerShdw blurRad="50800" dist="38100" dir="5400000" algn="t" rotWithShape="0">
                  <a:prstClr val="black">
                    <a:alpha val="40000"/>
                  </a:prstClr>
                </a:outerShdw>
              </a:effectLst>
              <a:latin typeface="Palatino Linotype" panose="02040502050505030304"/>
            </a:endParaRPr>
          </a:p>
        </cx:rich>
      </cx:tx>
    </cx:title>
    <cx:plotArea>
      <cx:plotAreaRegion>
        <cx:series layoutId="clusteredColumn" uniqueId="{D8CE59AD-D1AE-4365-9065-553BE5F5960C}">
          <cx:tx>
            <cx:txData>
              <cx:f>Sheet1!$B$1</cx:f>
              <cx:v>Series1</cx:v>
            </cx:txData>
          </cx:tx>
          <cx:dataId val="0"/>
          <cx:layoutPr>
            <cx:aggregation/>
          </cx:layoutPr>
          <cx:axisId val="1"/>
        </cx:series>
        <cx:series layoutId="paretoLine" ownerIdx="0" uniqueId="{5D91D574-A5A8-48E0-A262-832463173EBB}">
          <cx:axisId val="2"/>
        </cx:series>
      </cx:plotAreaRegion>
      <cx:axis id="0">
        <cx:catScaling gapWidth="0"/>
        <cx:tickLabels/>
      </cx:axis>
      <cx:axis id="1">
        <cx:valScaling/>
        <cx:majorGridlines/>
        <cx:tickLabels/>
      </cx:axis>
      <cx:axis id="2">
        <cx:valScaling max="1" min="0"/>
        <cx:units unit="percentage"/>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70">
  <cs:axisTitle>
    <cs:lnRef idx="0"/>
    <cs:fillRef idx="0"/>
    <cs:effectRef idx="0"/>
    <cs:fontRef idx="minor">
      <a:schemeClr val="lt1">
        <a:lumMod val="95000"/>
      </a:schemeClr>
    </cs:fontRef>
    <cs:defRPr sz="1197"/>
  </cs:axisTitle>
  <cs:category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1197"/>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cs:chartArea>
  <cs:dataLabel>
    <cs:lnRef idx="0"/>
    <cs:fillRef idx="0"/>
    <cs:effectRef idx="0"/>
    <cs:fontRef idx="minor">
      <a:schemeClr val="lt1">
        <a:lumMod val="9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lt1"/>
    </cs:fontRef>
    <cs:spPr>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ln>
        <a:solidFill>
          <a:schemeClr val="tx1"/>
        </a:solidFill>
      </a:ln>
    </cs:spPr>
  </cs:dataPoint>
  <cs:dataPoint3D>
    <cs:lnRef idx="0"/>
    <cs:fillRef idx="0">
      <cs:styleClr val="auto"/>
    </cs:fillRef>
    <cs:effectRef idx="0"/>
    <cs:fontRef idx="minor">
      <a:schemeClr val="lt1"/>
    </cs:fontRef>
    <cs:spPr>
      <a:solidFill>
        <a:schemeClr val="phClr"/>
      </a:solidFill>
    </cs:spPr>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fillRef idx="0">
      <cs:styleClr val="auto"/>
    </cs:fillRef>
    <cs:effectRef idx="0"/>
    <cs:fontRef idx="minor">
      <a:schemeClr val="lt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lt1"/>
    </cs:fontRef>
    <cs:spPr>
      <a:ln w="28575" cap="rnd">
        <a:solidFill>
          <a:schemeClr val="phClr"/>
        </a:solidFill>
        <a:round/>
      </a:ln>
    </cs:spPr>
  </cs:dataPointWireframe>
  <cs:dataTable>
    <cs:lnRef idx="0"/>
    <cs:fillRef idx="0"/>
    <cs:effectRef idx="0"/>
    <cs:fontRef idx="minor">
      <a:schemeClr val="lt1">
        <a:lumMod val="95000"/>
      </a:schemeClr>
    </cs:fontRef>
    <cs:spPr>
      <a:ln w="9525">
        <a:solidFill>
          <a:schemeClr val="lt1">
            <a:lumMod val="95000"/>
            <a:alpha val="54000"/>
          </a:schemeClr>
        </a:solidFill>
      </a:ln>
    </cs:spPr>
    <cs:defRPr sz="1197"/>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10000"/>
            <a:lumOff val="1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95000"/>
      </a:schemeClr>
    </cs:fontRef>
    <cs:defRPr sz="1197"/>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95000"/>
      </a:schemeClr>
    </cs:fontRef>
    <cs:spPr>
      <a:ln w="12700" cap="flat" cmpd="sng" algn="ctr">
        <a:solidFill>
          <a:schemeClr val="lt1">
            <a:lumMod val="95000"/>
            <a:alpha val="54000"/>
          </a:schemeClr>
        </a:solidFill>
        <a:round/>
      </a:ln>
    </cs:spPr>
    <cs:defRPr sz="1197"/>
  </cs:seriesAxis>
  <cs:seriesLine>
    <cs:lnRef idx="0"/>
    <cs:fillRef idx="0"/>
    <cs:effectRef idx="0"/>
    <cs:fontRef idx="minor">
      <a:schemeClr val="lt1"/>
    </cs:fontRef>
    <cs:spPr>
      <a:ln w="9525" cap="flat">
        <a:solidFill>
          <a:srgbClr val="D9D9D9"/>
        </a:solidFill>
        <a:round/>
      </a:ln>
    </cs:spPr>
  </cs:seriesLine>
  <cs:title>
    <cs:lnRef idx="0"/>
    <cs:fillRef idx="0"/>
    <cs:effectRef idx="0"/>
    <cs:fontRef idx="minor">
      <a:schemeClr val="lt1">
        <a:lumMod val="95000"/>
      </a:schemeClr>
    </cs:fontRef>
    <cs:defRPr sz="2128" b="1" spc="10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prstDash val="sysDash"/>
      </a:ln>
    </cs:spPr>
  </cs:trendline>
  <cs:trendlineLabel>
    <cs:lnRef idx="0"/>
    <cs:fillRef idx="0"/>
    <cs:effectRef idx="0"/>
    <cs:fontRef idx="minor">
      <a:schemeClr val="lt1">
        <a:lumMod val="95000"/>
      </a:schemeClr>
    </cs:fontRef>
    <cs:defRPr sz="1197"/>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95000"/>
      </a:schemeClr>
    </cs:fontRef>
    <cs:defRPr sz="1197"/>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A20EC-03E1-490C-A5E1-73821D5A0B62}"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809AA-69F2-47DA-AD14-387505F11365}" type="slidenum">
              <a:rPr lang="en-US" smtClean="0"/>
              <a:t>‹#›</a:t>
            </a:fld>
            <a:endParaRPr lang="en-US"/>
          </a:p>
        </p:txBody>
      </p:sp>
    </p:spTree>
    <p:extLst>
      <p:ext uri="{BB962C8B-B14F-4D97-AF65-F5344CB8AC3E}">
        <p14:creationId xmlns:p14="http://schemas.microsoft.com/office/powerpoint/2010/main" val="3986439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423BF71-38B7-8642-BFCE-EDAE9BD0CBAF}" type="datetimeFigureOut">
              <a:rPr lang="en-US" dirty="0"/>
              <a:t>4/11/2023</a:t>
            </a:fld>
            <a:endParaRPr lang="en-US" dirty="0"/>
          </a:p>
        </p:txBody>
      </p:sp>
      <p:sp>
        <p:nvSpPr>
          <p:cNvPr id="5" name="Footer Placeholder 4"/>
          <p:cNvSpPr>
            <a:spLocks noGrp="1"/>
          </p:cNvSpPr>
          <p:nvPr>
            <p:ph type="ftr" sz="quarter" idx="11"/>
          </p:nvPr>
        </p:nvSpPr>
        <p:spPr>
          <a:xfrm>
            <a:off x="2493105" y="329307"/>
            <a:ext cx="4897310"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B025CB-9D18-264E-A945-2D020344C9DA}" type="datetimeFigureOut">
              <a:rPr lang="en-US" dirty="0"/>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EFB6C-7E96-8F41-8872-189CA1C59F84}" type="datetimeFigureOut">
              <a:rPr lang="en-US" dirty="0"/>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81CDE-9BE7-C544-8ACB-7077DFC4270F}" type="datetimeFigureOut">
              <a:rPr lang="en-US" dirty="0"/>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5BA285-9698-1B45-8319-D90A8C63F150}" type="datetimeFigureOut">
              <a:rPr lang="en-US" dirty="0"/>
              <a:t>4/11/2023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86CD42-43FF-B740-998F-DCC3802C4CE3}" type="datetimeFigureOut">
              <a:rPr lang="en-US" dirty="0"/>
              <a:t>4/11/2023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34695" y="2824269"/>
            <a:ext cx="460857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54792" y="2821491"/>
            <a:ext cx="4608576"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A0FFBD-2EE4-8547-BBAE-A1AC91C8D77E}" type="datetimeFigureOut">
              <a:rPr lang="en-US" dirty="0"/>
              <a:t>4/11/2023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5A2352-D7AC-F242-9256-A4477BCBF354}" type="datetimeFigureOut">
              <a:rPr lang="en-US" dirty="0"/>
              <a:t>4/11/2023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CFC6A-9AE6-404D-9FDD-168B477B9C90}" type="datetimeFigureOut">
              <a:rPr lang="en-US" dirty="0"/>
              <a:t>4/11/2023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1CFCDFD-B4CF-A241-8D71-E814B10BEAF4}" type="datetimeFigureOut">
              <a:rPr lang="en-US" dirty="0"/>
              <a:t>4/11/2023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26A7B589-FD4B-7E46-869A-CBADC5FC564E}" type="datetimeFigureOut">
              <a:rPr lang="en-US" dirty="0"/>
              <a:t>4/11/2023</a:t>
            </a:fld>
            <a:endParaRPr lang="en-US" dirty="0"/>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CD8A92E-5FF9-8143-81B3-CCB531513398}" type="datetimeFigureOut">
              <a:rPr lang="en-US" dirty="0"/>
              <a:t>4/11/2023</a:t>
            </a:fld>
            <a:endParaRPr lang="en-US" dirty="0"/>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4/relationships/chartEx" Target="../charts/chartEx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إيلون ماسك - ويكيبيديا">
            <a:extLst>
              <a:ext uri="{FF2B5EF4-FFF2-40B4-BE49-F238E27FC236}">
                <a16:creationId xmlns:a16="http://schemas.microsoft.com/office/drawing/2014/main" id="{B8036338-3484-4529-ADA2-68C7C6F7B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4" y="558799"/>
            <a:ext cx="4331982" cy="52760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FB7C374-A90B-4B68-A7EE-F43644E05FA4}"/>
              </a:ext>
            </a:extLst>
          </p:cNvPr>
          <p:cNvSpPr/>
          <p:nvPr/>
        </p:nvSpPr>
        <p:spPr>
          <a:xfrm>
            <a:off x="7493306" y="2637135"/>
            <a:ext cx="3002746" cy="923330"/>
          </a:xfrm>
          <a:prstGeom prst="rect">
            <a:avLst/>
          </a:prstGeom>
          <a:noFill/>
        </p:spPr>
        <p:txBody>
          <a:bodyPr wrap="none" lIns="91440" tIns="45720" rIns="91440" bIns="45720">
            <a:spAutoFit/>
          </a:bodyPr>
          <a:lstStyle/>
          <a:p>
            <a:pPr algn="ctr" rtl="1"/>
            <a:r>
              <a:rPr lang="ar-JO"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ايلون ماسك </a:t>
            </a:r>
            <a:endParaRPr lang="en-US" sz="5400" b="1" cap="none" spc="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2" name="TextBox 1">
            <a:extLst>
              <a:ext uri="{FF2B5EF4-FFF2-40B4-BE49-F238E27FC236}">
                <a16:creationId xmlns:a16="http://schemas.microsoft.com/office/drawing/2014/main" id="{FA0760BE-D6BF-46C3-B0B1-DC3631D23842}"/>
              </a:ext>
            </a:extLst>
          </p:cNvPr>
          <p:cNvSpPr txBox="1"/>
          <p:nvPr/>
        </p:nvSpPr>
        <p:spPr>
          <a:xfrm>
            <a:off x="6562629" y="4140200"/>
            <a:ext cx="4864100" cy="923330"/>
          </a:xfrm>
          <a:prstGeom prst="rect">
            <a:avLst/>
          </a:prstGeom>
          <a:noFill/>
        </p:spPr>
        <p:txBody>
          <a:bodyPr wrap="square" rtlCol="0">
            <a:spAutoFit/>
          </a:bodyPr>
          <a:lstStyle/>
          <a:p>
            <a:pPr algn="r" rtl="1"/>
            <a:r>
              <a:rPr lang="ar-JO" b="1" dirty="0">
                <a:ln w="9525">
                  <a:solidFill>
                    <a:schemeClr val="bg1"/>
                  </a:solidFill>
                  <a:prstDash val="solid"/>
                </a:ln>
                <a:effectLst>
                  <a:outerShdw blurRad="12700" dist="38100" dir="2700000" algn="tl" rotWithShape="0">
                    <a:schemeClr val="bg1">
                      <a:lumMod val="50000"/>
                    </a:schemeClr>
                  </a:outerShdw>
                </a:effectLst>
              </a:rPr>
              <a:t>اسم : رائدة الحلبي </a:t>
            </a:r>
          </a:p>
          <a:p>
            <a:pPr algn="r" rtl="1"/>
            <a:r>
              <a:rPr lang="ar-JO" b="1" dirty="0">
                <a:ln w="9525">
                  <a:solidFill>
                    <a:schemeClr val="bg1"/>
                  </a:solidFill>
                  <a:prstDash val="solid"/>
                </a:ln>
                <a:effectLst>
                  <a:outerShdw blurRad="12700" dist="38100" dir="2700000" algn="tl" rotWithShape="0">
                    <a:schemeClr val="bg1">
                      <a:lumMod val="50000"/>
                    </a:schemeClr>
                  </a:outerShdw>
                </a:effectLst>
              </a:rPr>
              <a:t>الصف:الخامس (ب)</a:t>
            </a:r>
          </a:p>
          <a:p>
            <a:pPr algn="r" rtl="1"/>
            <a:r>
              <a:rPr lang="ar-JO" b="1" dirty="0">
                <a:ln w="9525">
                  <a:solidFill>
                    <a:schemeClr val="bg1"/>
                  </a:solidFill>
                  <a:prstDash val="solid"/>
                </a:ln>
                <a:effectLst>
                  <a:outerShdw blurRad="12700" dist="38100" dir="2700000" algn="tl" rotWithShape="0">
                    <a:schemeClr val="bg1">
                      <a:lumMod val="50000"/>
                    </a:schemeClr>
                  </a:outerShdw>
                </a:effectLst>
              </a:rPr>
              <a:t>المعلمة :ميساء العوطة </a:t>
            </a:r>
            <a:endParaRPr lang="en-US" b="1" dirty="0">
              <a:ln w="9525">
                <a:solidFill>
                  <a:schemeClr val="bg1"/>
                </a:solidFill>
                <a:prstDash val="solid"/>
              </a:ln>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239811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7736BB0-2EDA-445E-9770-A5BB46A40650}"/>
              </a:ext>
            </a:extLst>
          </p:cNvPr>
          <p:cNvSpPr txBox="1"/>
          <p:nvPr/>
        </p:nvSpPr>
        <p:spPr>
          <a:xfrm>
            <a:off x="6457950" y="1524000"/>
            <a:ext cx="5302250" cy="3441700"/>
          </a:xfrm>
          <a:prstGeom prst="rect">
            <a:avLst/>
          </a:prstGeom>
          <a:noFill/>
        </p:spPr>
        <p:txBody>
          <a:bodyPr wrap="square" rtlCol="0">
            <a:spAutoFit/>
          </a:bodyPr>
          <a:lstStyle/>
          <a:p>
            <a:pPr algn="r" rtl="1"/>
            <a:r>
              <a:rPr lang="ar-JO" dirty="0">
                <a:ln w="0"/>
                <a:effectLst>
                  <a:outerShdw blurRad="38100" dist="19050" dir="2700000" algn="tl" rotWithShape="0">
                    <a:schemeClr val="dk1">
                      <a:alpha val="40000"/>
                    </a:schemeClr>
                  </a:outerShdw>
                </a:effectLst>
              </a:rPr>
              <a:t>يلون ماسك (28 يونيو 1971 -) (بالإنجليزية: </a:t>
            </a:r>
            <a:r>
              <a:rPr lang="en-US" dirty="0">
                <a:ln w="0"/>
                <a:effectLst>
                  <a:outerShdw blurRad="38100" dist="19050" dir="2700000" algn="tl" rotWithShape="0">
                    <a:schemeClr val="dk1">
                      <a:alpha val="40000"/>
                    </a:schemeClr>
                  </a:outerShdw>
                </a:effectLst>
              </a:rPr>
              <a:t>Elon Musk)‏ </a:t>
            </a:r>
            <a:r>
              <a:rPr lang="ar-JO" dirty="0">
                <a:ln w="0"/>
                <a:effectLst>
                  <a:outerShdw blurRad="38100" dist="19050" dir="2700000" algn="tl" rotWithShape="0">
                    <a:schemeClr val="dk1">
                      <a:alpha val="40000"/>
                    </a:schemeClr>
                  </a:outerShdw>
                </a:effectLst>
              </a:rPr>
              <a:t>رجل أعمال كندي، حاصل على الجنسية الأمريكية ولد في جنوب أفريقيا، ومستثمر، ومهندس ومخترع. مؤسس شركة سبيس إكس ورئيسها التنفيذي، والمصمم الأول فيها. المؤسس المساعد لمصانع تيسلا موتورز ومديرها التنفيذي والمهندس المنتج فيها. كما شارك بتأسيس شركة التداول النقدي الشهيرة باي بال، ورئيس مجلس إدارة شركة سولار سيتي. يطمح ماسك إلى تجسيد فكرة نظام النقل فائق السرعة المسمى بالهايبرلوب.</a:t>
            </a:r>
          </a:p>
          <a:p>
            <a:pPr algn="r" rtl="1"/>
            <a:r>
              <a:rPr lang="ar-JO" dirty="0">
                <a:ln w="0"/>
                <a:effectLst>
                  <a:outerShdw blurRad="38100" dist="19050" dir="2700000" algn="tl" rotWithShape="0">
                    <a:schemeClr val="dk1">
                      <a:alpha val="40000"/>
                    </a:schemeClr>
                  </a:outerShdw>
                </a:effectLst>
              </a:rPr>
              <a:t>في ديسمبر 2016، اختارته مجلة فوربس ليكون في المرتبة 21 في قائمة أكثر الرجال نفوذا في العالم. بأكتوبر 2021، قدر صافي ثروته ب 320,9 مليار دولار ليكون أغنى رجل في العالم وأول شخص تتخطى ثروته 300 مليار دولار في التاريخ.</a:t>
            </a:r>
            <a:endParaRPr lang="en-US" dirty="0">
              <a:ln w="0"/>
              <a:effectLst>
                <a:outerShdw blurRad="38100" dist="19050" dir="2700000" algn="tl" rotWithShape="0">
                  <a:schemeClr val="dk1">
                    <a:alpha val="40000"/>
                  </a:schemeClr>
                </a:outerShdw>
              </a:effectLst>
            </a:endParaRPr>
          </a:p>
        </p:txBody>
      </p:sp>
      <p:pic>
        <p:nvPicPr>
          <p:cNvPr id="2050" name="Picture 2" descr="إيلون ماسك ينفي صحة تقرير عن حديثه مع بوتين بشأن أوكرانيا ...">
            <a:extLst>
              <a:ext uri="{FF2B5EF4-FFF2-40B4-BE49-F238E27FC236}">
                <a16:creationId xmlns:a16="http://schemas.microsoft.com/office/drawing/2014/main" id="{15E574A4-044F-4641-9C76-BA723CEB2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412" y="981075"/>
            <a:ext cx="5228039" cy="48958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79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7" presetClass="emph" presetSubtype="2" fill="hold" nodeType="clickEffect">
                                  <p:stCondLst>
                                    <p:cond delay="0"/>
                                  </p:stCondLst>
                                  <p:childTnLst>
                                    <p:animClr clrSpc="rgb" dir="cw">
                                      <p:cBhvr>
                                        <p:cTn id="12" dur="2000" fill="hold"/>
                                        <p:tgtEl>
                                          <p:spTgt spid="2050"/>
                                        </p:tgtEl>
                                        <p:attrNameLst>
                                          <p:attrName>stroke.color</p:attrName>
                                        </p:attrNameLst>
                                      </p:cBhvr>
                                      <p:to>
                                        <a:schemeClr val="accent2"/>
                                      </p:to>
                                    </p:animClr>
                                    <p:set>
                                      <p:cBhvr>
                                        <p:cTn id="13" dur="2000" fill="hold"/>
                                        <p:tgtEl>
                                          <p:spTgt spid="2050"/>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5B036-1870-43FB-B2E7-344E03B937AA}"/>
              </a:ext>
            </a:extLst>
          </p:cNvPr>
          <p:cNvSpPr/>
          <p:nvPr/>
        </p:nvSpPr>
        <p:spPr>
          <a:xfrm>
            <a:off x="6366519" y="198735"/>
            <a:ext cx="5580374" cy="769441"/>
          </a:xfrm>
          <a:prstGeom prst="rect">
            <a:avLst/>
          </a:prstGeom>
          <a:noFill/>
        </p:spPr>
        <p:txBody>
          <a:bodyPr wrap="none" lIns="91440" tIns="45720" rIns="91440" bIns="45720">
            <a:spAutoFit/>
          </a:bodyPr>
          <a:lstStyle/>
          <a:p>
            <a:pPr algn="ctr"/>
            <a:r>
              <a:rPr lang="ar-JO"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ايضا يمتلك ايلون ماسك تويتر</a:t>
            </a:r>
            <a:endParaRPr lang="en-US" sz="4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E012A442-8BB3-4BCA-93E1-64C31977843A}"/>
                  </a:ext>
                </a:extLst>
              </p:cNvPr>
              <p:cNvGraphicFramePr/>
              <p:nvPr>
                <p:extLst>
                  <p:ext uri="{D42A27DB-BD31-4B8C-83A1-F6EECF244321}">
                    <p14:modId xmlns:p14="http://schemas.microsoft.com/office/powerpoint/2010/main" val="1572361757"/>
                  </p:ext>
                </p:extLst>
              </p:nvPr>
            </p:nvGraphicFramePr>
            <p:xfrm>
              <a:off x="2032000" y="968176"/>
              <a:ext cx="8128000" cy="5170157"/>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Chart 5">
                <a:extLst>
                  <a:ext uri="{FF2B5EF4-FFF2-40B4-BE49-F238E27FC236}">
                    <a16:creationId xmlns:a16="http://schemas.microsoft.com/office/drawing/2014/main" id="{E012A442-8BB3-4BCA-93E1-64C31977843A}"/>
                  </a:ext>
                </a:extLst>
              </p:cNvPr>
              <p:cNvPicPr>
                <a:picLocks noGrp="1" noRot="1" noChangeAspect="1" noMove="1" noResize="1" noEditPoints="1" noAdjustHandles="1" noChangeArrowheads="1" noChangeShapeType="1"/>
              </p:cNvPicPr>
              <p:nvPr/>
            </p:nvPicPr>
            <p:blipFill>
              <a:blip r:embed="rId3"/>
              <a:stretch>
                <a:fillRect/>
              </a:stretch>
            </p:blipFill>
            <p:spPr>
              <a:xfrm>
                <a:off x="2032000" y="968176"/>
                <a:ext cx="8128000" cy="5170157"/>
              </a:xfrm>
              <a:prstGeom prst="rect">
                <a:avLst/>
              </a:prstGeom>
            </p:spPr>
          </p:pic>
        </mc:Fallback>
      </mc:AlternateContent>
    </p:spTree>
    <p:extLst>
      <p:ext uri="{BB962C8B-B14F-4D97-AF65-F5344CB8AC3E}">
        <p14:creationId xmlns:p14="http://schemas.microsoft.com/office/powerpoint/2010/main" val="257392743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تسارع و صوت سيارة لامبورجيني أفينتادور- Lamborghini Aventador Sound &amp; Acceleration">
            <a:hlinkClick r:id="" action="ppaction://media"/>
            <a:extLst>
              <a:ext uri="{FF2B5EF4-FFF2-40B4-BE49-F238E27FC236}">
                <a16:creationId xmlns:a16="http://schemas.microsoft.com/office/drawing/2014/main" id="{D43B18B4-1E72-4382-912E-1CA10F5AB97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7368" y="1080871"/>
            <a:ext cx="8348663" cy="4696258"/>
          </a:xfrm>
        </p:spPr>
      </p:pic>
      <p:sp>
        <p:nvSpPr>
          <p:cNvPr id="5" name="Rectangle 4">
            <a:extLst>
              <a:ext uri="{FF2B5EF4-FFF2-40B4-BE49-F238E27FC236}">
                <a16:creationId xmlns:a16="http://schemas.microsoft.com/office/drawing/2014/main" id="{1B1B0AB6-82A6-45EA-B514-A17E753D6458}"/>
              </a:ext>
            </a:extLst>
          </p:cNvPr>
          <p:cNvSpPr/>
          <p:nvPr/>
        </p:nvSpPr>
        <p:spPr>
          <a:xfrm>
            <a:off x="2172141" y="157541"/>
            <a:ext cx="7263527"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rtl="1"/>
            <a:r>
              <a:rPr lang="ar-JO" sz="5400" b="1" cap="none" spc="0" dirty="0">
                <a:ln/>
                <a:solidFill>
                  <a:schemeClr val="accent4"/>
                </a:solidFill>
                <a:effectLst/>
              </a:rPr>
              <a:t>فيديو عن السيارات الون ماسك </a:t>
            </a:r>
            <a:endParaRPr lang="en-US" sz="5400" b="1" cap="none" spc="0" dirty="0">
              <a:ln/>
              <a:solidFill>
                <a:schemeClr val="accent4"/>
              </a:solidFill>
              <a:effectLst/>
            </a:endParaRPr>
          </a:p>
        </p:txBody>
      </p:sp>
    </p:spTree>
    <p:extLst>
      <p:ext uri="{BB962C8B-B14F-4D97-AF65-F5344CB8AC3E}">
        <p14:creationId xmlns:p14="http://schemas.microsoft.com/office/powerpoint/2010/main" val="24444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2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A8B07-3F17-4BCC-9810-D30C9B7BACC5}"/>
              </a:ext>
            </a:extLst>
          </p:cNvPr>
          <p:cNvSpPr>
            <a:spLocks noGrp="1"/>
          </p:cNvSpPr>
          <p:nvPr>
            <p:ph type="title"/>
          </p:nvPr>
        </p:nvSpPr>
        <p:spPr/>
        <p:txBody>
          <a:bodyPr/>
          <a:lstStyle/>
          <a:p>
            <a:pPr algn="r" rtl="1"/>
            <a:r>
              <a:rPr lang="ar-JO" dirty="0"/>
              <a:t>جدول الون ماسك الاسبوعي </a:t>
            </a:r>
            <a:endParaRPr lang="en-US" dirty="0"/>
          </a:p>
        </p:txBody>
      </p:sp>
      <p:graphicFrame>
        <p:nvGraphicFramePr>
          <p:cNvPr id="4" name="Content Placeholder 3">
            <a:extLst>
              <a:ext uri="{FF2B5EF4-FFF2-40B4-BE49-F238E27FC236}">
                <a16:creationId xmlns:a16="http://schemas.microsoft.com/office/drawing/2014/main" id="{B867F752-5CE4-44E5-B1E6-1B72304A32C0}"/>
              </a:ext>
            </a:extLst>
          </p:cNvPr>
          <p:cNvGraphicFramePr>
            <a:graphicFrameLocks noGrp="1"/>
          </p:cNvGraphicFramePr>
          <p:nvPr>
            <p:ph idx="1"/>
            <p:extLst>
              <p:ext uri="{D42A27DB-BD31-4B8C-83A1-F6EECF244321}">
                <p14:modId xmlns:p14="http://schemas.microsoft.com/office/powerpoint/2010/main" val="331419745"/>
              </p:ext>
            </p:extLst>
          </p:nvPr>
        </p:nvGraphicFramePr>
        <p:xfrm>
          <a:off x="1535113" y="2016124"/>
          <a:ext cx="9520238" cy="3343277"/>
        </p:xfrm>
        <a:graphic>
          <a:graphicData uri="http://schemas.openxmlformats.org/drawingml/2006/table">
            <a:tbl>
              <a:tblPr firstRow="1" bandRow="1">
                <a:tableStyleId>{5C22544A-7EE6-4342-B048-85BDC9FD1C3A}</a:tableStyleId>
              </a:tblPr>
              <a:tblGrid>
                <a:gridCol w="1360034">
                  <a:extLst>
                    <a:ext uri="{9D8B030D-6E8A-4147-A177-3AD203B41FA5}">
                      <a16:colId xmlns:a16="http://schemas.microsoft.com/office/drawing/2014/main" val="3534466984"/>
                    </a:ext>
                  </a:extLst>
                </a:gridCol>
                <a:gridCol w="1360034">
                  <a:extLst>
                    <a:ext uri="{9D8B030D-6E8A-4147-A177-3AD203B41FA5}">
                      <a16:colId xmlns:a16="http://schemas.microsoft.com/office/drawing/2014/main" val="920815595"/>
                    </a:ext>
                  </a:extLst>
                </a:gridCol>
                <a:gridCol w="1360034">
                  <a:extLst>
                    <a:ext uri="{9D8B030D-6E8A-4147-A177-3AD203B41FA5}">
                      <a16:colId xmlns:a16="http://schemas.microsoft.com/office/drawing/2014/main" val="4207242414"/>
                    </a:ext>
                  </a:extLst>
                </a:gridCol>
                <a:gridCol w="1360034">
                  <a:extLst>
                    <a:ext uri="{9D8B030D-6E8A-4147-A177-3AD203B41FA5}">
                      <a16:colId xmlns:a16="http://schemas.microsoft.com/office/drawing/2014/main" val="2618316281"/>
                    </a:ext>
                  </a:extLst>
                </a:gridCol>
                <a:gridCol w="1360034">
                  <a:extLst>
                    <a:ext uri="{9D8B030D-6E8A-4147-A177-3AD203B41FA5}">
                      <a16:colId xmlns:a16="http://schemas.microsoft.com/office/drawing/2014/main" val="4229319966"/>
                    </a:ext>
                  </a:extLst>
                </a:gridCol>
                <a:gridCol w="1360034">
                  <a:extLst>
                    <a:ext uri="{9D8B030D-6E8A-4147-A177-3AD203B41FA5}">
                      <a16:colId xmlns:a16="http://schemas.microsoft.com/office/drawing/2014/main" val="3687165071"/>
                    </a:ext>
                  </a:extLst>
                </a:gridCol>
                <a:gridCol w="1360034">
                  <a:extLst>
                    <a:ext uri="{9D8B030D-6E8A-4147-A177-3AD203B41FA5}">
                      <a16:colId xmlns:a16="http://schemas.microsoft.com/office/drawing/2014/main" val="2205978948"/>
                    </a:ext>
                  </a:extLst>
                </a:gridCol>
              </a:tblGrid>
              <a:tr h="477611">
                <a:tc>
                  <a:txBody>
                    <a:bodyPr/>
                    <a:lstStyle/>
                    <a:p>
                      <a:pPr algn="r" rtl="1"/>
                      <a:r>
                        <a:rPr lang="ar-JO" dirty="0"/>
                        <a:t>السبت </a:t>
                      </a:r>
                      <a:endParaRPr lang="en-US" dirty="0"/>
                    </a:p>
                  </a:txBody>
                  <a:tcPr/>
                </a:tc>
                <a:tc>
                  <a:txBody>
                    <a:bodyPr/>
                    <a:lstStyle/>
                    <a:p>
                      <a:pPr algn="r" rtl="1"/>
                      <a:r>
                        <a:rPr lang="ar-JO" dirty="0"/>
                        <a:t>الجمعة </a:t>
                      </a:r>
                      <a:endParaRPr lang="en-US" dirty="0"/>
                    </a:p>
                  </a:txBody>
                  <a:tcPr/>
                </a:tc>
                <a:tc>
                  <a:txBody>
                    <a:bodyPr/>
                    <a:lstStyle/>
                    <a:p>
                      <a:pPr algn="r" rtl="1"/>
                      <a:r>
                        <a:rPr lang="ar-JO" dirty="0"/>
                        <a:t>الخميس </a:t>
                      </a:r>
                      <a:endParaRPr lang="en-US" dirty="0"/>
                    </a:p>
                  </a:txBody>
                  <a:tcPr/>
                </a:tc>
                <a:tc>
                  <a:txBody>
                    <a:bodyPr/>
                    <a:lstStyle/>
                    <a:p>
                      <a:pPr algn="r" rtl="1"/>
                      <a:r>
                        <a:rPr lang="ar-JO" dirty="0"/>
                        <a:t>الاربعاء</a:t>
                      </a:r>
                      <a:endParaRPr lang="en-US" dirty="0"/>
                    </a:p>
                  </a:txBody>
                  <a:tcPr/>
                </a:tc>
                <a:tc>
                  <a:txBody>
                    <a:bodyPr/>
                    <a:lstStyle/>
                    <a:p>
                      <a:pPr algn="r" rtl="1"/>
                      <a:r>
                        <a:rPr lang="ar-JO" dirty="0"/>
                        <a:t>الثلاثة </a:t>
                      </a:r>
                      <a:endParaRPr lang="en-US" dirty="0"/>
                    </a:p>
                  </a:txBody>
                  <a:tcPr/>
                </a:tc>
                <a:tc>
                  <a:txBody>
                    <a:bodyPr/>
                    <a:lstStyle/>
                    <a:p>
                      <a:pPr algn="r" rtl="1"/>
                      <a:r>
                        <a:rPr lang="ar-JO" dirty="0"/>
                        <a:t>الاثنين </a:t>
                      </a:r>
                      <a:endParaRPr lang="en-US" dirty="0"/>
                    </a:p>
                  </a:txBody>
                  <a:tcPr/>
                </a:tc>
                <a:tc>
                  <a:txBody>
                    <a:bodyPr/>
                    <a:lstStyle/>
                    <a:p>
                      <a:pPr algn="r" rtl="1"/>
                      <a:r>
                        <a:rPr lang="ar-JO" dirty="0"/>
                        <a:t>الاحد </a:t>
                      </a:r>
                      <a:endParaRPr lang="en-US" dirty="0"/>
                    </a:p>
                  </a:txBody>
                  <a:tcPr/>
                </a:tc>
                <a:extLst>
                  <a:ext uri="{0D108BD9-81ED-4DB2-BD59-A6C34878D82A}">
                    <a16:rowId xmlns:a16="http://schemas.microsoft.com/office/drawing/2014/main" val="2551730548"/>
                  </a:ext>
                </a:extLst>
              </a:tr>
              <a:tr h="477611">
                <a:tc>
                  <a:txBody>
                    <a:bodyPr/>
                    <a:lstStyle/>
                    <a:p>
                      <a:pPr algn="r" rtl="1"/>
                      <a:r>
                        <a:rPr lang="ar-JO" dirty="0"/>
                        <a:t>شغل </a:t>
                      </a:r>
                      <a:endParaRPr lang="en-US" dirty="0"/>
                    </a:p>
                  </a:txBody>
                  <a:tcPr/>
                </a:tc>
                <a:tc>
                  <a:txBody>
                    <a:bodyPr/>
                    <a:lstStyle/>
                    <a:p>
                      <a:pPr algn="r" rtl="1"/>
                      <a:r>
                        <a:rPr lang="ar-JO" dirty="0"/>
                        <a:t>العطلة </a:t>
                      </a:r>
                      <a:endParaRPr lang="en-US" dirty="0"/>
                    </a:p>
                  </a:txBody>
                  <a:tcPr/>
                </a:tc>
                <a:tc>
                  <a:txBody>
                    <a:bodyPr/>
                    <a:lstStyle/>
                    <a:p>
                      <a:pPr algn="r" rtl="1"/>
                      <a:r>
                        <a:rPr lang="ar-JO" dirty="0"/>
                        <a:t>شغل </a:t>
                      </a:r>
                      <a:endParaRPr lang="en-US" dirty="0"/>
                    </a:p>
                  </a:txBody>
                  <a:tcPr/>
                </a:tc>
                <a:tc>
                  <a:txBody>
                    <a:bodyPr/>
                    <a:lstStyle/>
                    <a:p>
                      <a:pPr algn="r" rtl="1"/>
                      <a:r>
                        <a:rPr lang="ar-JO" dirty="0"/>
                        <a:t>شغل </a:t>
                      </a:r>
                      <a:endParaRPr lang="en-US" dirty="0"/>
                    </a:p>
                  </a:txBody>
                  <a:tcPr/>
                </a:tc>
                <a:tc>
                  <a:txBody>
                    <a:bodyPr/>
                    <a:lstStyle/>
                    <a:p>
                      <a:pPr algn="r" rtl="1"/>
                      <a:r>
                        <a:rPr lang="ar-JO" dirty="0"/>
                        <a:t>شغل </a:t>
                      </a:r>
                      <a:endParaRPr lang="en-US" dirty="0"/>
                    </a:p>
                  </a:txBody>
                  <a:tcPr/>
                </a:tc>
                <a:tc>
                  <a:txBody>
                    <a:bodyPr/>
                    <a:lstStyle/>
                    <a:p>
                      <a:pPr algn="r" rtl="1"/>
                      <a:r>
                        <a:rPr lang="ar-JO" dirty="0"/>
                        <a:t>شغل</a:t>
                      </a:r>
                    </a:p>
                  </a:txBody>
                  <a:tcPr/>
                </a:tc>
                <a:tc>
                  <a:txBody>
                    <a:bodyPr/>
                    <a:lstStyle/>
                    <a:p>
                      <a:pPr algn="r" rtl="1"/>
                      <a:r>
                        <a:rPr lang="ar-JO" dirty="0"/>
                        <a:t>شغل </a:t>
                      </a:r>
                      <a:endParaRPr lang="en-US" dirty="0"/>
                    </a:p>
                  </a:txBody>
                  <a:tcPr/>
                </a:tc>
                <a:extLst>
                  <a:ext uri="{0D108BD9-81ED-4DB2-BD59-A6C34878D82A}">
                    <a16:rowId xmlns:a16="http://schemas.microsoft.com/office/drawing/2014/main" val="2818112874"/>
                  </a:ext>
                </a:extLst>
              </a:tr>
              <a:tr h="477611">
                <a:tc>
                  <a:txBody>
                    <a:bodyPr/>
                    <a:lstStyle/>
                    <a:p>
                      <a:pPr algn="r" rtl="1"/>
                      <a:r>
                        <a:rPr lang="ar-JO" dirty="0"/>
                        <a:t>شغل </a:t>
                      </a:r>
                      <a:endParaRPr lang="en-US" dirty="0"/>
                    </a:p>
                  </a:txBody>
                  <a:tcPr/>
                </a:tc>
                <a:tc>
                  <a:txBody>
                    <a:bodyPr/>
                    <a:lstStyle/>
                    <a:p>
                      <a:pPr algn="r" rtl="1"/>
                      <a:r>
                        <a:rPr lang="ar-JO" dirty="0"/>
                        <a:t>العطلة </a:t>
                      </a:r>
                      <a:endParaRPr lang="en-US" dirty="0"/>
                    </a:p>
                  </a:txBody>
                  <a:tcPr/>
                </a:tc>
                <a:tc>
                  <a:txBody>
                    <a:bodyPr/>
                    <a:lstStyle/>
                    <a:p>
                      <a:pPr algn="r" rtl="1"/>
                      <a:r>
                        <a:rPr lang="ar-JO" dirty="0"/>
                        <a:t>شغل </a:t>
                      </a:r>
                      <a:endParaRPr lang="en-US" dirty="0"/>
                    </a:p>
                  </a:txBody>
                  <a:tcPr/>
                </a:tc>
                <a:tc>
                  <a:txBody>
                    <a:bodyPr/>
                    <a:lstStyle/>
                    <a:p>
                      <a:pPr algn="r" rtl="1"/>
                      <a:r>
                        <a:rPr lang="ar-JO" dirty="0"/>
                        <a:t>شغل </a:t>
                      </a:r>
                      <a:endParaRPr lang="en-US" dirty="0"/>
                    </a:p>
                  </a:txBody>
                  <a:tcPr/>
                </a:tc>
                <a:tc>
                  <a:txBody>
                    <a:bodyPr/>
                    <a:lstStyle/>
                    <a:p>
                      <a:pPr algn="r" rtl="1"/>
                      <a:r>
                        <a:rPr lang="ar-JO" dirty="0"/>
                        <a:t>شغل </a:t>
                      </a:r>
                      <a:endParaRPr lang="en-US" dirty="0"/>
                    </a:p>
                  </a:txBody>
                  <a:tcPr/>
                </a:tc>
                <a:tc>
                  <a:txBody>
                    <a:bodyPr/>
                    <a:lstStyle/>
                    <a:p>
                      <a:pPr algn="r" rtl="1"/>
                      <a:r>
                        <a:rPr lang="ar-JO" dirty="0"/>
                        <a:t>مرح</a:t>
                      </a:r>
                      <a:endParaRPr lang="en-US" dirty="0"/>
                    </a:p>
                  </a:txBody>
                  <a:tcPr/>
                </a:tc>
                <a:tc>
                  <a:txBody>
                    <a:bodyPr/>
                    <a:lstStyle/>
                    <a:p>
                      <a:pPr algn="r" rtl="1"/>
                      <a:r>
                        <a:rPr lang="ar-JO" dirty="0"/>
                        <a:t>شغل </a:t>
                      </a:r>
                      <a:endParaRPr lang="en-US" dirty="0"/>
                    </a:p>
                  </a:txBody>
                  <a:tcPr/>
                </a:tc>
                <a:extLst>
                  <a:ext uri="{0D108BD9-81ED-4DB2-BD59-A6C34878D82A}">
                    <a16:rowId xmlns:a16="http://schemas.microsoft.com/office/drawing/2014/main" val="249730542"/>
                  </a:ext>
                </a:extLst>
              </a:tr>
              <a:tr h="477611">
                <a:tc>
                  <a:txBody>
                    <a:bodyPr/>
                    <a:lstStyle/>
                    <a:p>
                      <a:pPr algn="r" rtl="1"/>
                      <a:r>
                        <a:rPr lang="ar-JO" dirty="0"/>
                        <a:t>شغل </a:t>
                      </a:r>
                      <a:endParaRPr lang="en-US" dirty="0"/>
                    </a:p>
                  </a:txBody>
                  <a:tcPr/>
                </a:tc>
                <a:tc>
                  <a:txBody>
                    <a:bodyPr/>
                    <a:lstStyle/>
                    <a:p>
                      <a:pPr algn="r" rtl="1"/>
                      <a:r>
                        <a:rPr lang="ar-JO" dirty="0"/>
                        <a:t>العطلة </a:t>
                      </a:r>
                      <a:endParaRPr lang="en-US" dirty="0"/>
                    </a:p>
                  </a:txBody>
                  <a:tcPr/>
                </a:tc>
                <a:tc>
                  <a:txBody>
                    <a:bodyPr/>
                    <a:lstStyle/>
                    <a:p>
                      <a:pPr algn="r" rtl="1"/>
                      <a:r>
                        <a:rPr lang="ar-JO" dirty="0"/>
                        <a:t>شغل </a:t>
                      </a:r>
                      <a:endParaRPr lang="en-US" dirty="0"/>
                    </a:p>
                  </a:txBody>
                  <a:tcPr/>
                </a:tc>
                <a:tc>
                  <a:txBody>
                    <a:bodyPr/>
                    <a:lstStyle/>
                    <a:p>
                      <a:pPr algn="r" rtl="1"/>
                      <a:r>
                        <a:rPr lang="ar-JO" dirty="0"/>
                        <a:t>شغل </a:t>
                      </a:r>
                      <a:endParaRPr lang="en-US" dirty="0"/>
                    </a:p>
                  </a:txBody>
                  <a:tcPr/>
                </a:tc>
                <a:tc>
                  <a:txBody>
                    <a:bodyPr/>
                    <a:lstStyle/>
                    <a:p>
                      <a:pPr algn="r" rtl="1"/>
                      <a:r>
                        <a:rPr lang="ar-JO" dirty="0"/>
                        <a:t>شغل </a:t>
                      </a:r>
                      <a:endParaRPr lang="en-US" dirty="0"/>
                    </a:p>
                  </a:txBody>
                  <a:tcPr/>
                </a:tc>
                <a:tc>
                  <a:txBody>
                    <a:bodyPr/>
                    <a:lstStyle/>
                    <a:p>
                      <a:pPr algn="r" rtl="1"/>
                      <a:r>
                        <a:rPr lang="ar-JO" dirty="0"/>
                        <a:t>نوم</a:t>
                      </a:r>
                      <a:endParaRPr lang="en-US" dirty="0"/>
                    </a:p>
                  </a:txBody>
                  <a:tcPr/>
                </a:tc>
                <a:tc>
                  <a:txBody>
                    <a:bodyPr/>
                    <a:lstStyle/>
                    <a:p>
                      <a:pPr algn="r" rtl="1"/>
                      <a:r>
                        <a:rPr lang="ar-JO" dirty="0"/>
                        <a:t>شغل </a:t>
                      </a:r>
                      <a:endParaRPr lang="en-US" dirty="0"/>
                    </a:p>
                  </a:txBody>
                  <a:tcPr/>
                </a:tc>
                <a:extLst>
                  <a:ext uri="{0D108BD9-81ED-4DB2-BD59-A6C34878D82A}">
                    <a16:rowId xmlns:a16="http://schemas.microsoft.com/office/drawing/2014/main" val="3451550675"/>
                  </a:ext>
                </a:extLst>
              </a:tr>
              <a:tr h="477611">
                <a:tc>
                  <a:txBody>
                    <a:bodyPr/>
                    <a:lstStyle/>
                    <a:p>
                      <a:pPr algn="r" rtl="1"/>
                      <a:r>
                        <a:rPr lang="ar-JO" dirty="0"/>
                        <a:t>نومم</a:t>
                      </a:r>
                      <a:endParaRPr lang="en-US" dirty="0"/>
                    </a:p>
                  </a:txBody>
                  <a:tcPr/>
                </a:tc>
                <a:tc>
                  <a:txBody>
                    <a:bodyPr/>
                    <a:lstStyle/>
                    <a:p>
                      <a:pPr algn="r" rtl="1"/>
                      <a:r>
                        <a:rPr lang="ar-JO" dirty="0"/>
                        <a:t>العطلة</a:t>
                      </a:r>
                      <a:endParaRPr lang="en-US" dirty="0"/>
                    </a:p>
                  </a:txBody>
                  <a:tcPr/>
                </a:tc>
                <a:tc>
                  <a:txBody>
                    <a:bodyPr/>
                    <a:lstStyle/>
                    <a:p>
                      <a:pPr algn="r" rtl="1"/>
                      <a:r>
                        <a:rPr lang="ar-JO" dirty="0"/>
                        <a:t>نومم</a:t>
                      </a:r>
                      <a:endParaRPr lang="en-US" dirty="0"/>
                    </a:p>
                  </a:txBody>
                  <a:tcPr/>
                </a:tc>
                <a:tc>
                  <a:txBody>
                    <a:bodyPr/>
                    <a:lstStyle/>
                    <a:p>
                      <a:pPr algn="r" rtl="1"/>
                      <a:r>
                        <a:rPr lang="ar-JO" dirty="0"/>
                        <a:t>نومم</a:t>
                      </a:r>
                      <a:endParaRPr lang="en-US" dirty="0"/>
                    </a:p>
                  </a:txBody>
                  <a:tcPr/>
                </a:tc>
                <a:tc>
                  <a:txBody>
                    <a:bodyPr/>
                    <a:lstStyle/>
                    <a:p>
                      <a:pPr algn="r" rtl="1"/>
                      <a:r>
                        <a:rPr lang="ar-JO" dirty="0"/>
                        <a:t>نومم</a:t>
                      </a:r>
                      <a:endParaRPr lang="en-US" dirty="0"/>
                    </a:p>
                  </a:txBody>
                  <a:tcPr/>
                </a:tc>
                <a:tc>
                  <a:txBody>
                    <a:bodyPr/>
                    <a:lstStyle/>
                    <a:p>
                      <a:pPr algn="r" rtl="1"/>
                      <a:r>
                        <a:rPr lang="ar-JO" dirty="0"/>
                        <a:t>اكل </a:t>
                      </a:r>
                      <a:endParaRPr lang="en-US" dirty="0"/>
                    </a:p>
                  </a:txBody>
                  <a:tcPr/>
                </a:tc>
                <a:tc>
                  <a:txBody>
                    <a:bodyPr/>
                    <a:lstStyle/>
                    <a:p>
                      <a:pPr algn="r" rtl="1"/>
                      <a:r>
                        <a:rPr lang="ar-JO" dirty="0"/>
                        <a:t>نومم</a:t>
                      </a:r>
                      <a:endParaRPr lang="en-US" dirty="0"/>
                    </a:p>
                  </a:txBody>
                  <a:tcPr/>
                </a:tc>
                <a:extLst>
                  <a:ext uri="{0D108BD9-81ED-4DB2-BD59-A6C34878D82A}">
                    <a16:rowId xmlns:a16="http://schemas.microsoft.com/office/drawing/2014/main" val="576837407"/>
                  </a:ext>
                </a:extLst>
              </a:tr>
              <a:tr h="477611">
                <a:tc>
                  <a:txBody>
                    <a:bodyPr/>
                    <a:lstStyle/>
                    <a:p>
                      <a:pPr algn="r" rtl="1"/>
                      <a:r>
                        <a:rPr lang="ar-JO" dirty="0"/>
                        <a:t>اكل </a:t>
                      </a:r>
                      <a:endParaRPr lang="en-US" dirty="0"/>
                    </a:p>
                  </a:txBody>
                  <a:tcPr/>
                </a:tc>
                <a:tc>
                  <a:txBody>
                    <a:bodyPr/>
                    <a:lstStyle/>
                    <a:p>
                      <a:pPr algn="r" rtl="1"/>
                      <a:r>
                        <a:rPr lang="ar-JO" dirty="0"/>
                        <a:t>العطلة </a:t>
                      </a:r>
                      <a:endParaRPr lang="en-US" dirty="0"/>
                    </a:p>
                  </a:txBody>
                  <a:tcPr/>
                </a:tc>
                <a:tc>
                  <a:txBody>
                    <a:bodyPr/>
                    <a:lstStyle/>
                    <a:p>
                      <a:pPr algn="r" rtl="1"/>
                      <a:r>
                        <a:rPr lang="ar-JO" dirty="0"/>
                        <a:t>اكل </a:t>
                      </a:r>
                      <a:endParaRPr lang="en-US" dirty="0"/>
                    </a:p>
                  </a:txBody>
                  <a:tcPr/>
                </a:tc>
                <a:tc>
                  <a:txBody>
                    <a:bodyPr/>
                    <a:lstStyle/>
                    <a:p>
                      <a:pPr algn="r" rtl="1"/>
                      <a:r>
                        <a:rPr lang="ar-JO" dirty="0"/>
                        <a:t>اكل </a:t>
                      </a:r>
                      <a:endParaRPr lang="en-US" dirty="0"/>
                    </a:p>
                  </a:txBody>
                  <a:tcPr/>
                </a:tc>
                <a:tc>
                  <a:txBody>
                    <a:bodyPr/>
                    <a:lstStyle/>
                    <a:p>
                      <a:pPr algn="r" rtl="1"/>
                      <a:r>
                        <a:rPr lang="ar-JO" dirty="0"/>
                        <a:t>اكل </a:t>
                      </a:r>
                      <a:endParaRPr lang="en-US" dirty="0"/>
                    </a:p>
                  </a:txBody>
                  <a:tcPr/>
                </a:tc>
                <a:tc>
                  <a:txBody>
                    <a:bodyPr/>
                    <a:lstStyle/>
                    <a:p>
                      <a:pPr algn="r" rtl="1"/>
                      <a:r>
                        <a:rPr lang="ar-JO" dirty="0"/>
                        <a:t>شغل</a:t>
                      </a:r>
                      <a:endParaRPr lang="en-US" dirty="0"/>
                    </a:p>
                  </a:txBody>
                  <a:tcPr/>
                </a:tc>
                <a:tc>
                  <a:txBody>
                    <a:bodyPr/>
                    <a:lstStyle/>
                    <a:p>
                      <a:pPr algn="r" rtl="1"/>
                      <a:r>
                        <a:rPr lang="ar-JO" dirty="0"/>
                        <a:t>اكل </a:t>
                      </a:r>
                      <a:endParaRPr lang="en-US" dirty="0"/>
                    </a:p>
                  </a:txBody>
                  <a:tcPr/>
                </a:tc>
                <a:extLst>
                  <a:ext uri="{0D108BD9-81ED-4DB2-BD59-A6C34878D82A}">
                    <a16:rowId xmlns:a16="http://schemas.microsoft.com/office/drawing/2014/main" val="3245390524"/>
                  </a:ext>
                </a:extLst>
              </a:tr>
              <a:tr h="477611">
                <a:tc>
                  <a:txBody>
                    <a:bodyPr/>
                    <a:lstStyle/>
                    <a:p>
                      <a:endParaRPr lang="en-US"/>
                    </a:p>
                  </a:txBody>
                  <a:tcPr/>
                </a:tc>
                <a:tc>
                  <a:txBody>
                    <a:bodyPr/>
                    <a:lstStyle/>
                    <a:p>
                      <a:endParaRPr lang="en-US"/>
                    </a:p>
                  </a:txBody>
                  <a:tcPr/>
                </a:tc>
                <a:tc>
                  <a:txBody>
                    <a:bodyPr/>
                    <a:lstStyle/>
                    <a:p>
                      <a:r>
                        <a:rPr lang="ar-JO" dirty="0"/>
                        <a:t>اكل </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893347590"/>
                  </a:ext>
                </a:extLst>
              </a:tr>
            </a:tbl>
          </a:graphicData>
        </a:graphic>
      </p:graphicFrame>
    </p:spTree>
    <p:extLst>
      <p:ext uri="{BB962C8B-B14F-4D97-AF65-F5344CB8AC3E}">
        <p14:creationId xmlns:p14="http://schemas.microsoft.com/office/powerpoint/2010/main" val="419246839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TM10001114[[fn=Gallery]]</Template>
  <TotalTime>37</TotalTime>
  <Words>203</Words>
  <Application>Microsoft Office PowerPoint</Application>
  <PresentationFormat>Widescreen</PresentationFormat>
  <Paragraphs>53</Paragraphs>
  <Slides>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Palatino Linotype</vt:lpstr>
      <vt:lpstr>Times New Roman</vt:lpstr>
      <vt:lpstr>Gallery</vt:lpstr>
      <vt:lpstr>PowerPoint Presentation</vt:lpstr>
      <vt:lpstr>PowerPoint Presentation</vt:lpstr>
      <vt:lpstr>PowerPoint Presentation</vt:lpstr>
      <vt:lpstr>PowerPoint Presentation</vt:lpstr>
      <vt:lpstr>جدول الون ماسك الاسبوعي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lab1-pc09</dc:creator>
  <cp:lastModifiedBy>lab1-pc09</cp:lastModifiedBy>
  <cp:revision>5</cp:revision>
  <dcterms:created xsi:type="dcterms:W3CDTF">2023-04-08T07:20:02Z</dcterms:created>
  <dcterms:modified xsi:type="dcterms:W3CDTF">2023-04-11T07:44:13Z</dcterms:modified>
</cp:coreProperties>
</file>