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76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4/11/2023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r">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4/11/2023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r">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r"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p>
            <a:fld id="{1CF131DD-A141-4471-BCF9-C6073EDD7E20}" type="datetimeFigureOut">
              <a:rPr lang="en-US" dirty="0"/>
              <a:t>4/11/2023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r">
              <a:defRPr sz="2800" b="0">
                <a:solidFill>
                  <a:srgbClr val="FFFFFF"/>
                </a:solidFill>
                <a:latin typeface="+mj-lt"/>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r">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4/11/2023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BC48EC7-AF6A-48D3-8284-14BACBEBDD84}" type="datetimeFigureOut">
              <a:rPr lang="en-US" dirty="0"/>
              <a:t>4/11/2023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hf sldNum="0" hdr="0" ftr="0" dt="0"/>
  <p:txStyles>
    <p:titleStyle>
      <a:lvl1pPr algn="r"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08A5BD-E510-4F74-3E74-3E228BBAE3A0}"/>
              </a:ext>
            </a:extLst>
          </p:cNvPr>
          <p:cNvSpPr>
            <a:spLocks noGrp="1"/>
          </p:cNvSpPr>
          <p:nvPr>
            <p:ph type="ctrTitle"/>
          </p:nvPr>
        </p:nvSpPr>
        <p:spPr/>
        <p:txBody>
          <a:bodyPr/>
          <a:lstStyle/>
          <a:p>
            <a:r>
              <a:rPr lang="ar-JO" dirty="0"/>
              <a:t>مرض السكري</a:t>
            </a:r>
            <a:br>
              <a:rPr lang="ar-JO" dirty="0"/>
            </a:br>
            <a:endParaRPr lang="ar-JO" dirty="0"/>
          </a:p>
        </p:txBody>
      </p:sp>
      <p:sp>
        <p:nvSpPr>
          <p:cNvPr id="3" name="عنوان فرعي 2">
            <a:extLst>
              <a:ext uri="{FF2B5EF4-FFF2-40B4-BE49-F238E27FC236}">
                <a16:creationId xmlns:a16="http://schemas.microsoft.com/office/drawing/2014/main" id="{F9C7AF0C-80AB-1FD8-2F30-D579FD7EA41A}"/>
              </a:ext>
            </a:extLst>
          </p:cNvPr>
          <p:cNvSpPr>
            <a:spLocks noGrp="1"/>
          </p:cNvSpPr>
          <p:nvPr>
            <p:ph type="subTitle" idx="1"/>
          </p:nvPr>
        </p:nvSpPr>
        <p:spPr/>
        <p:txBody>
          <a:bodyPr>
            <a:normAutofit/>
          </a:bodyPr>
          <a:lstStyle/>
          <a:p>
            <a:r>
              <a:rPr lang="ar-JO" dirty="0"/>
              <a:t>الطالبة: غنى الزيرة.             </a:t>
            </a:r>
            <a:r>
              <a:rPr lang="en-CA" dirty="0" err="1"/>
              <a:t>الصف</a:t>
            </a:r>
            <a:r>
              <a:rPr lang="en-CA" dirty="0"/>
              <a:t>: </a:t>
            </a:r>
            <a:r>
              <a:rPr lang="en-CA" dirty="0" err="1"/>
              <a:t>الخامس</a:t>
            </a:r>
            <a:r>
              <a:rPr lang="en-CA" dirty="0"/>
              <a:t> أ</a:t>
            </a:r>
            <a:endParaRPr lang="ar-JO" dirty="0"/>
          </a:p>
        </p:txBody>
      </p:sp>
    </p:spTree>
    <p:extLst>
      <p:ext uri="{BB962C8B-B14F-4D97-AF65-F5344CB8AC3E}">
        <p14:creationId xmlns:p14="http://schemas.microsoft.com/office/powerpoint/2010/main" val="3493420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376C6FD-8D0F-1BCF-BACC-59399FE1350B}"/>
              </a:ext>
            </a:extLst>
          </p:cNvPr>
          <p:cNvSpPr>
            <a:spLocks noGrp="1"/>
          </p:cNvSpPr>
          <p:nvPr>
            <p:ph type="title"/>
          </p:nvPr>
        </p:nvSpPr>
        <p:spPr>
          <a:xfrm>
            <a:off x="428846" y="429942"/>
            <a:ext cx="10058400" cy="1371600"/>
          </a:xfrm>
        </p:spPr>
        <p:txBody>
          <a:bodyPr/>
          <a:lstStyle/>
          <a:p>
            <a:r>
              <a:rPr lang="ar-JO" dirty="0">
                <a:solidFill>
                  <a:srgbClr val="FFFF00"/>
                </a:solidFill>
              </a:rPr>
              <a:t>تعريف مرض السكري</a:t>
            </a:r>
          </a:p>
        </p:txBody>
      </p:sp>
      <p:sp>
        <p:nvSpPr>
          <p:cNvPr id="3" name="عنصر نائب للمحتوى 2">
            <a:extLst>
              <a:ext uri="{FF2B5EF4-FFF2-40B4-BE49-F238E27FC236}">
                <a16:creationId xmlns:a16="http://schemas.microsoft.com/office/drawing/2014/main" id="{2DDEAE43-1BA9-3037-DFB4-2477D43C0F92}"/>
              </a:ext>
            </a:extLst>
          </p:cNvPr>
          <p:cNvSpPr>
            <a:spLocks noGrp="1"/>
          </p:cNvSpPr>
          <p:nvPr>
            <p:ph idx="1"/>
          </p:nvPr>
        </p:nvSpPr>
        <p:spPr/>
        <p:txBody>
          <a:bodyPr/>
          <a:lstStyle/>
          <a:p>
            <a:r>
              <a:rPr lang="ar-JO" sz="2800" dirty="0">
                <a:solidFill>
                  <a:srgbClr val="FFC000"/>
                </a:solidFill>
              </a:rPr>
              <a:t>المقصود بمرض السكري من النوع الأول؟ إليكم الإجابة من أحد خبراء مايو كلينك
تعرف على مرض السكري من النوع الأول مع </a:t>
            </a:r>
            <a:r>
              <a:rPr lang="ar-JO" sz="2800" dirty="0" err="1">
                <a:solidFill>
                  <a:srgbClr val="FFC000"/>
                </a:solidFill>
              </a:rPr>
              <a:t>يوغيش</a:t>
            </a:r>
            <a:r>
              <a:rPr lang="ar-JO" sz="2800" dirty="0">
                <a:solidFill>
                  <a:srgbClr val="FFC000"/>
                </a:solidFill>
              </a:rPr>
              <a:t> </a:t>
            </a:r>
            <a:r>
              <a:rPr lang="ar-JO" sz="2800" dirty="0" err="1">
                <a:solidFill>
                  <a:srgbClr val="FFC000"/>
                </a:solidFill>
              </a:rPr>
              <a:t>كودفا</a:t>
            </a:r>
            <a:r>
              <a:rPr lang="ar-JO" sz="2800" dirty="0">
                <a:solidFill>
                  <a:srgbClr val="FFC000"/>
                </a:solidFill>
              </a:rPr>
              <a:t>، اختصاصي الغدد الصماء والحاصل على بكالوريوس الطب والجراحة</a:t>
            </a:r>
            <a:r>
              <a:rPr lang="ar-JO" dirty="0">
                <a:solidFill>
                  <a:srgbClr val="FFC000"/>
                </a:solidFill>
              </a:rPr>
              <a:t>.</a:t>
            </a:r>
          </a:p>
        </p:txBody>
      </p:sp>
      <p:pic>
        <p:nvPicPr>
          <p:cNvPr id="4" name="Picture 4">
            <a:extLst>
              <a:ext uri="{FF2B5EF4-FFF2-40B4-BE49-F238E27FC236}">
                <a16:creationId xmlns:a16="http://schemas.microsoft.com/office/drawing/2014/main" id="{985A212E-A59C-0A84-75C6-8A5AFFF2A899}"/>
              </a:ext>
            </a:extLst>
          </p:cNvPr>
          <p:cNvPicPr>
            <a:picLocks noChangeAspect="1"/>
          </p:cNvPicPr>
          <p:nvPr/>
        </p:nvPicPr>
        <p:blipFill>
          <a:blip r:embed="rId2"/>
          <a:stretch>
            <a:fillRect/>
          </a:stretch>
        </p:blipFill>
        <p:spPr>
          <a:xfrm>
            <a:off x="428846" y="4069080"/>
            <a:ext cx="3143250" cy="2609850"/>
          </a:xfrm>
          <a:prstGeom prst="roundRect">
            <a:avLst>
              <a:gd name="adj" fmla="val 8594"/>
            </a:avLst>
          </a:prstGeom>
          <a:solidFill>
            <a:srgbClr val="FFFFFF">
              <a:shade val="85000"/>
            </a:srgbClr>
          </a:solidFill>
          <a:ln>
            <a:noFill/>
          </a:ln>
          <a:effectLst>
            <a:outerShdw blurRad="152400" dist="317500" dir="5400000" sx="90000" sy="-19000" rotWithShape="0">
              <a:prstClr val="black">
                <a:alpha val="15000"/>
              </a:prstClr>
            </a:outerShdw>
            <a:reflection blurRad="6350" stA="52000" endA="300" endPos="35000" dir="5400000" sy="-100000" algn="bl" rotWithShape="0"/>
          </a:effectLst>
        </p:spPr>
      </p:pic>
    </p:spTree>
    <p:extLst>
      <p:ext uri="{BB962C8B-B14F-4D97-AF65-F5344CB8AC3E}">
        <p14:creationId xmlns:p14="http://schemas.microsoft.com/office/powerpoint/2010/main" val="31112012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480E55-87BB-A9EA-DC2C-70220A04F278}"/>
              </a:ext>
            </a:extLst>
          </p:cNvPr>
          <p:cNvSpPr>
            <a:spLocks noGrp="1"/>
          </p:cNvSpPr>
          <p:nvPr>
            <p:ph type="title"/>
          </p:nvPr>
        </p:nvSpPr>
        <p:spPr/>
        <p:txBody>
          <a:bodyPr>
            <a:normAutofit/>
          </a:bodyPr>
          <a:lstStyle/>
          <a:p>
            <a:r>
              <a:rPr lang="ar-JO" dirty="0">
                <a:solidFill>
                  <a:srgbClr val="7030A0"/>
                </a:solidFill>
              </a:rPr>
              <a:t>عن ماذا يشير مرض السكري</a:t>
            </a:r>
          </a:p>
        </p:txBody>
      </p:sp>
      <p:sp>
        <p:nvSpPr>
          <p:cNvPr id="3" name="عنصر نائب للمحتوى 2">
            <a:extLst>
              <a:ext uri="{FF2B5EF4-FFF2-40B4-BE49-F238E27FC236}">
                <a16:creationId xmlns:a16="http://schemas.microsoft.com/office/drawing/2014/main" id="{EFE8295E-0A9C-D96A-1BFB-1CFB5C941EA4}"/>
              </a:ext>
            </a:extLst>
          </p:cNvPr>
          <p:cNvSpPr>
            <a:spLocks noGrp="1"/>
          </p:cNvSpPr>
          <p:nvPr>
            <p:ph idx="1"/>
          </p:nvPr>
        </p:nvSpPr>
        <p:spPr/>
        <p:txBody>
          <a:bodyPr>
            <a:normAutofit/>
          </a:bodyPr>
          <a:lstStyle/>
          <a:p>
            <a:r>
              <a:rPr lang="ar-JO" sz="2800" dirty="0">
                <a:solidFill>
                  <a:schemeClr val="accent2">
                    <a:lumMod val="60000"/>
                    <a:lumOff val="40000"/>
                  </a:schemeClr>
                </a:solidFill>
              </a:rPr>
              <a:t>يشير داء السكري إلى مجموعة من الأمراض التي تؤثر على كيفية استهلاك الجسم لسكر الدم (الغلوكوز). والغلوكوز مصدر مهم لإمداد الطاقة إلى الخلايا التي تتكون منها العضلات والأنسجة. كما أنه المصدر الرئيسي لإمداد الدماغ بالطاقة.</a:t>
            </a:r>
          </a:p>
        </p:txBody>
      </p:sp>
    </p:spTree>
    <p:extLst>
      <p:ext uri="{BB962C8B-B14F-4D97-AF65-F5344CB8AC3E}">
        <p14:creationId xmlns:p14="http://schemas.microsoft.com/office/powerpoint/2010/main" val="23033970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127E0F-34D0-3265-5861-3515503083EC}"/>
              </a:ext>
            </a:extLst>
          </p:cNvPr>
          <p:cNvSpPr>
            <a:spLocks noGrp="1"/>
          </p:cNvSpPr>
          <p:nvPr>
            <p:ph type="title"/>
          </p:nvPr>
        </p:nvSpPr>
        <p:spPr/>
        <p:txBody>
          <a:bodyPr>
            <a:normAutofit/>
          </a:bodyPr>
          <a:lstStyle/>
          <a:p>
            <a:r>
              <a:rPr lang="ar-JO" dirty="0">
                <a:solidFill>
                  <a:schemeClr val="accent3"/>
                </a:solidFill>
              </a:rPr>
              <a:t>اعتماد امراض السكري</a:t>
            </a:r>
          </a:p>
        </p:txBody>
      </p:sp>
      <p:sp>
        <p:nvSpPr>
          <p:cNvPr id="3" name="عنصر نائب للمحتوى 2">
            <a:extLst>
              <a:ext uri="{FF2B5EF4-FFF2-40B4-BE49-F238E27FC236}">
                <a16:creationId xmlns:a16="http://schemas.microsoft.com/office/drawing/2014/main" id="{A258AFF1-0F9C-9E1C-34ED-5DC47CBAF34D}"/>
              </a:ext>
            </a:extLst>
          </p:cNvPr>
          <p:cNvSpPr>
            <a:spLocks noGrp="1"/>
          </p:cNvSpPr>
          <p:nvPr>
            <p:ph idx="1"/>
          </p:nvPr>
        </p:nvSpPr>
        <p:spPr/>
        <p:txBody>
          <a:bodyPr/>
          <a:lstStyle/>
          <a:p>
            <a:r>
              <a:rPr lang="ar-JO" sz="2800">
                <a:solidFill>
                  <a:schemeClr val="accent4"/>
                </a:solidFill>
              </a:rPr>
              <a:t>تعتمد أعراض السكري على مدى ارتفاع مستوى السكر في الدم. وقد لا تظهر على بعض الأشخاص –خاصة المصابين بمقدمات السكري أو السكري من النوع الثاني- أي أعراض. أما في حال الإصابة بداء السكري من النوع الأول، تظهر الأعراض عادةً بسرعة وتكون أكثر شدة</a:t>
            </a:r>
            <a:r>
              <a:rPr lang="ar-JO">
                <a:solidFill>
                  <a:schemeClr val="accent4"/>
                </a:solidFill>
              </a:rPr>
              <a:t>.</a:t>
            </a:r>
            <a:endParaRPr lang="ar-JO" dirty="0">
              <a:solidFill>
                <a:schemeClr val="accent4"/>
              </a:solidFill>
            </a:endParaRPr>
          </a:p>
        </p:txBody>
      </p:sp>
      <p:pic>
        <p:nvPicPr>
          <p:cNvPr id="4" name="Picture 4">
            <a:extLst>
              <a:ext uri="{FF2B5EF4-FFF2-40B4-BE49-F238E27FC236}">
                <a16:creationId xmlns:a16="http://schemas.microsoft.com/office/drawing/2014/main" id="{3D587E13-F377-52FC-E384-40B24D745D83}"/>
              </a:ext>
            </a:extLst>
          </p:cNvPr>
          <p:cNvPicPr>
            <a:picLocks noChangeAspect="1"/>
          </p:cNvPicPr>
          <p:nvPr/>
        </p:nvPicPr>
        <p:blipFill rotWithShape="1">
          <a:blip r:embed="rId2"/>
          <a:srcRect l="2" r="-64"/>
          <a:stretch/>
        </p:blipFill>
        <p:spPr>
          <a:xfrm>
            <a:off x="450996" y="3955534"/>
            <a:ext cx="2074237" cy="2534400"/>
          </a:xfrm>
          <a:prstGeom prst="rect">
            <a:avLst/>
          </a:prstGeom>
          <a:ln>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7672167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320D3A-907C-56D6-CFF0-341B7C2A94FF}"/>
              </a:ext>
            </a:extLst>
          </p:cNvPr>
          <p:cNvSpPr>
            <a:spLocks noGrp="1"/>
          </p:cNvSpPr>
          <p:nvPr>
            <p:ph type="title"/>
          </p:nvPr>
        </p:nvSpPr>
        <p:spPr/>
        <p:txBody>
          <a:bodyPr/>
          <a:lstStyle/>
          <a:p>
            <a:r>
              <a:rPr lang="ar-JO" dirty="0">
                <a:solidFill>
                  <a:schemeClr val="accent1"/>
                </a:solidFill>
              </a:rPr>
              <a:t>اعراض مرض السكري</a:t>
            </a:r>
          </a:p>
        </p:txBody>
      </p:sp>
      <p:sp>
        <p:nvSpPr>
          <p:cNvPr id="3" name="عنصر نائب للمحتوى 2">
            <a:extLst>
              <a:ext uri="{FF2B5EF4-FFF2-40B4-BE49-F238E27FC236}">
                <a16:creationId xmlns:a16="http://schemas.microsoft.com/office/drawing/2014/main" id="{CE4CF51C-C897-71E9-4E18-F59D6B9BD284}"/>
              </a:ext>
            </a:extLst>
          </p:cNvPr>
          <p:cNvSpPr>
            <a:spLocks noGrp="1"/>
          </p:cNvSpPr>
          <p:nvPr>
            <p:ph idx="1"/>
          </p:nvPr>
        </p:nvSpPr>
        <p:spPr/>
        <p:txBody>
          <a:bodyPr>
            <a:normAutofit fontScale="62500" lnSpcReduction="20000"/>
          </a:bodyPr>
          <a:lstStyle/>
          <a:p>
            <a:r>
              <a:rPr lang="ar-JO" sz="2800" dirty="0">
                <a:solidFill>
                  <a:schemeClr val="tx2"/>
                </a:solidFill>
              </a:rPr>
              <a:t>ومن أعراض السكري من النوع الأول والنوع الثاني:
الشعور بالعطش أكثر من المعتاد.
كثرة التبول.
فقدان الوزن من دون قصد.
وجود </a:t>
            </a:r>
            <a:r>
              <a:rPr lang="ar-JO" sz="2800" dirty="0" err="1">
                <a:solidFill>
                  <a:schemeClr val="tx2"/>
                </a:solidFill>
              </a:rPr>
              <a:t>كيتونات</a:t>
            </a:r>
            <a:r>
              <a:rPr lang="ar-JO" sz="2800" dirty="0">
                <a:solidFill>
                  <a:schemeClr val="tx2"/>
                </a:solidFill>
              </a:rPr>
              <a:t> في البول. </a:t>
            </a:r>
            <a:r>
              <a:rPr lang="ar-JO" sz="2800" dirty="0" err="1">
                <a:solidFill>
                  <a:schemeClr val="tx2"/>
                </a:solidFill>
              </a:rPr>
              <a:t>والكيتونات</a:t>
            </a:r>
            <a:r>
              <a:rPr lang="ar-JO" sz="2800" dirty="0">
                <a:solidFill>
                  <a:schemeClr val="tx2"/>
                </a:solidFill>
              </a:rPr>
              <a:t> أحد النواتج الثانوية لتكسُّر العضلات والدهون الذي يحدث عندما لا يكون هناك ما يكفي من الأنسولين في الجسم.
الشعور بالتعب والضعف.
سهولة الاستثارة أو غيرها من التقلبات المزاجية.
الرؤية الضبابية.
بطء التئام القروح.
الإصابة بالكثير من حالات العدوى، مثل حالات عدوى اللثة والجلد والمهبل.</a:t>
            </a:r>
          </a:p>
        </p:txBody>
      </p:sp>
    </p:spTree>
    <p:extLst>
      <p:ext uri="{BB962C8B-B14F-4D97-AF65-F5344CB8AC3E}">
        <p14:creationId xmlns:p14="http://schemas.microsoft.com/office/powerpoint/2010/main" val="41153142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E7456E-78F1-750C-F51F-7123A71F1553}"/>
              </a:ext>
            </a:extLst>
          </p:cNvPr>
          <p:cNvSpPr>
            <a:spLocks noGrp="1"/>
          </p:cNvSpPr>
          <p:nvPr>
            <p:ph type="title"/>
          </p:nvPr>
        </p:nvSpPr>
        <p:spPr/>
        <p:txBody>
          <a:bodyPr/>
          <a:lstStyle/>
          <a:p>
            <a:r>
              <a:rPr lang="ar-JO" dirty="0">
                <a:solidFill>
                  <a:schemeClr val="accent5"/>
                </a:solidFill>
              </a:rPr>
              <a:t>تشمل حالات السكري </a:t>
            </a:r>
          </a:p>
        </p:txBody>
      </p:sp>
      <p:sp>
        <p:nvSpPr>
          <p:cNvPr id="3" name="عنصر نائب للمحتوى 2">
            <a:extLst>
              <a:ext uri="{FF2B5EF4-FFF2-40B4-BE49-F238E27FC236}">
                <a16:creationId xmlns:a16="http://schemas.microsoft.com/office/drawing/2014/main" id="{01F3F8AD-6008-6687-88FC-7CD363855D8F}"/>
              </a:ext>
            </a:extLst>
          </p:cNvPr>
          <p:cNvSpPr>
            <a:spLocks noGrp="1"/>
          </p:cNvSpPr>
          <p:nvPr>
            <p:ph idx="1"/>
          </p:nvPr>
        </p:nvSpPr>
        <p:spPr>
          <a:xfrm>
            <a:off x="1212998" y="2014194"/>
            <a:ext cx="10058400" cy="3931920"/>
          </a:xfrm>
        </p:spPr>
        <p:txBody>
          <a:bodyPr>
            <a:normAutofit/>
          </a:bodyPr>
          <a:lstStyle/>
          <a:p>
            <a:r>
              <a:rPr lang="ar-JO" sz="2800" dirty="0">
                <a:solidFill>
                  <a:schemeClr val="accent6"/>
                </a:solidFill>
              </a:rPr>
              <a:t>تشمل حالات داء السكري المزمن النوعين الأول والثاني من داء السكري. وتشمل حالات داء السكري القابلة للعلاج مقدمات السكري والسكري الحملي. تحدث مقدمات السكري عند زيادة مستويات السكر في الدم عن المعدل الطبيعي. لكن هذه الزيادة لا تكون كبيرة بدرجة تجعلها تُشخَّص على أنها داء السكري. ويمكن أن تؤدي مقدمات السكري إلى الإصابة بداء السكري، ما لم تُتَّبع الخطوات اللازمة للوقاية منه. يحدث السكري الحملي أثناء الحمل، لكنه يختفي بعد الولادة.</a:t>
            </a:r>
          </a:p>
        </p:txBody>
      </p:sp>
    </p:spTree>
    <p:extLst>
      <p:ext uri="{BB962C8B-B14F-4D97-AF65-F5344CB8AC3E}">
        <p14:creationId xmlns:p14="http://schemas.microsoft.com/office/powerpoint/2010/main" val="23374418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1B3CA8-AAC5-8E2A-2DD2-83A4CA25A875}"/>
              </a:ext>
            </a:extLst>
          </p:cNvPr>
          <p:cNvSpPr>
            <a:spLocks noGrp="1"/>
          </p:cNvSpPr>
          <p:nvPr>
            <p:ph type="title"/>
          </p:nvPr>
        </p:nvSpPr>
        <p:spPr/>
        <p:txBody>
          <a:bodyPr>
            <a:normAutofit fontScale="90000"/>
          </a:bodyPr>
          <a:lstStyle/>
          <a:p>
            <a:r>
              <a:rPr lang="ar-JO" dirty="0"/>
              <a:t>يختلف السبب الرئيسي </a:t>
            </a:r>
            <a:r>
              <a:rPr lang="ar-JO" dirty="0" err="1"/>
              <a:t>للاصابة</a:t>
            </a:r>
            <a:r>
              <a:rPr lang="ar-JO" dirty="0"/>
              <a:t> بمرض السكري</a:t>
            </a:r>
          </a:p>
        </p:txBody>
      </p:sp>
      <p:sp>
        <p:nvSpPr>
          <p:cNvPr id="3" name="عنصر نائب للمحتوى 2">
            <a:extLst>
              <a:ext uri="{FF2B5EF4-FFF2-40B4-BE49-F238E27FC236}">
                <a16:creationId xmlns:a16="http://schemas.microsoft.com/office/drawing/2014/main" id="{FB772402-A725-82D8-3EB3-0B118D6BCA12}"/>
              </a:ext>
            </a:extLst>
          </p:cNvPr>
          <p:cNvSpPr>
            <a:spLocks noGrp="1"/>
          </p:cNvSpPr>
          <p:nvPr>
            <p:ph idx="1"/>
          </p:nvPr>
        </p:nvSpPr>
        <p:spPr/>
        <p:txBody>
          <a:bodyPr>
            <a:normAutofit/>
          </a:bodyPr>
          <a:lstStyle/>
          <a:p>
            <a:r>
              <a:rPr lang="ar-JO" sz="2800" dirty="0"/>
              <a:t>يختلف السبب الرئيسي للإصابة بداء السكري باختلاف نوعه. لكن بصرف النظر عن نوع داء السكري لديك، فإنه يمكن أن يؤدي إلى زيادة مستوى السكر في الدم. وبالتالي قد تؤدي الزيادة المفرطة في مستوى السكر بالدم إلى حدوث مشكلات صحية خطيرة.</a:t>
            </a:r>
          </a:p>
        </p:txBody>
      </p:sp>
    </p:spTree>
    <p:extLst>
      <p:ext uri="{BB962C8B-B14F-4D97-AF65-F5344CB8AC3E}">
        <p14:creationId xmlns:p14="http://schemas.microsoft.com/office/powerpoint/2010/main" val="7009319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2F9EC09-D399-D455-5375-AC83FD161E84}"/>
              </a:ext>
            </a:extLst>
          </p:cNvPr>
          <p:cNvGraphicFramePr>
            <a:graphicFrameLocks noGrp="1"/>
          </p:cNvGraphicFramePr>
          <p:nvPr>
            <p:ph idx="1"/>
            <p:extLst>
              <p:ext uri="{D42A27DB-BD31-4B8C-83A1-F6EECF244321}">
                <p14:modId xmlns:p14="http://schemas.microsoft.com/office/powerpoint/2010/main" val="2888594923"/>
              </p:ext>
            </p:extLst>
          </p:nvPr>
        </p:nvGraphicFramePr>
        <p:xfrm>
          <a:off x="1066800" y="2103437"/>
          <a:ext cx="9845008" cy="3662190"/>
        </p:xfrm>
        <a:graphic>
          <a:graphicData uri="http://schemas.openxmlformats.org/drawingml/2006/table">
            <a:tbl>
              <a:tblPr firstRow="1" firstCol="1" lastRow="1" bandRow="1">
                <a:tableStyleId>{E8B1032C-EA38-4F05-BA0D-38AFFFC7BED3}</a:tableStyleId>
              </a:tblPr>
              <a:tblGrid>
                <a:gridCol w="4922504">
                  <a:extLst>
                    <a:ext uri="{9D8B030D-6E8A-4147-A177-3AD203B41FA5}">
                      <a16:colId xmlns:a16="http://schemas.microsoft.com/office/drawing/2014/main" val="1906055051"/>
                    </a:ext>
                  </a:extLst>
                </a:gridCol>
                <a:gridCol w="4922504">
                  <a:extLst>
                    <a:ext uri="{9D8B030D-6E8A-4147-A177-3AD203B41FA5}">
                      <a16:colId xmlns:a16="http://schemas.microsoft.com/office/drawing/2014/main" val="2791460223"/>
                    </a:ext>
                  </a:extLst>
                </a:gridCol>
              </a:tblGrid>
              <a:tr h="1220730">
                <a:tc>
                  <a:txBody>
                    <a:bodyPr/>
                    <a:lstStyle/>
                    <a:p>
                      <a:r>
                        <a:rPr lang="en-US" dirty="0" err="1"/>
                        <a:t>عمل</a:t>
                      </a:r>
                      <a:r>
                        <a:rPr lang="en-US" dirty="0"/>
                        <a:t> </a:t>
                      </a:r>
                      <a:r>
                        <a:rPr lang="en-US" dirty="0" err="1"/>
                        <a:t>غدة</a:t>
                      </a:r>
                      <a:r>
                        <a:rPr lang="en-US" dirty="0"/>
                        <a:t> </a:t>
                      </a:r>
                      <a:r>
                        <a:rPr lang="en-US" dirty="0" err="1"/>
                        <a:t>البنكرياس</a:t>
                      </a:r>
                      <a:endParaRPr lang="en-US" dirty="0"/>
                    </a:p>
                  </a:txBody>
                  <a:tcPr/>
                </a:tc>
                <a:tc>
                  <a:txBody>
                    <a:bodyPr/>
                    <a:lstStyle/>
                    <a:p>
                      <a:endParaRPr lang="en-US"/>
                    </a:p>
                  </a:txBody>
                  <a:tcPr/>
                </a:tc>
                <a:extLst>
                  <a:ext uri="{0D108BD9-81ED-4DB2-BD59-A6C34878D82A}">
                    <a16:rowId xmlns:a16="http://schemas.microsoft.com/office/drawing/2014/main" val="1103575852"/>
                  </a:ext>
                </a:extLst>
              </a:tr>
              <a:tr h="1220730">
                <a:tc>
                  <a:txBody>
                    <a:bodyPr/>
                    <a:lstStyle/>
                    <a:p>
                      <a:r>
                        <a:rPr lang="en-US" dirty="0" err="1"/>
                        <a:t>لا</a:t>
                      </a:r>
                      <a:r>
                        <a:rPr lang="en-US" dirty="0"/>
                        <a:t> </a:t>
                      </a:r>
                      <a:r>
                        <a:rPr lang="en-US" dirty="0" err="1"/>
                        <a:t>يعمل</a:t>
                      </a:r>
                      <a:r>
                        <a:rPr lang="en-US" dirty="0"/>
                        <a:t> </a:t>
                      </a:r>
                      <a:r>
                        <a:rPr lang="en-US" dirty="0" err="1"/>
                        <a:t>البنكرياس</a:t>
                      </a:r>
                      <a:r>
                        <a:rPr lang="en-US" dirty="0"/>
                        <a:t> </a:t>
                      </a:r>
                      <a:r>
                        <a:rPr lang="en-US" dirty="0" err="1"/>
                        <a:t>على</a:t>
                      </a:r>
                      <a:r>
                        <a:rPr lang="en-US" dirty="0"/>
                        <a:t> </a:t>
                      </a:r>
                      <a:r>
                        <a:rPr lang="en-US" dirty="0" err="1"/>
                        <a:t>إفراز</a:t>
                      </a:r>
                      <a:r>
                        <a:rPr lang="en-US" dirty="0"/>
                        <a:t> </a:t>
                      </a:r>
                      <a:r>
                        <a:rPr lang="en-US" dirty="0" err="1"/>
                        <a:t>الإنسولين</a:t>
                      </a:r>
                      <a:r>
                        <a:rPr lang="en-US" dirty="0"/>
                        <a:t> </a:t>
                      </a:r>
                      <a:r>
                        <a:rPr lang="en-US" dirty="0" err="1"/>
                        <a:t>نتيجة</a:t>
                      </a:r>
                      <a:r>
                        <a:rPr lang="en-US" dirty="0"/>
                        <a:t> </a:t>
                      </a:r>
                      <a:r>
                        <a:rPr lang="en-US" dirty="0" err="1"/>
                        <a:t>لمهاجمة</a:t>
                      </a:r>
                      <a:r>
                        <a:rPr lang="en-US" dirty="0"/>
                        <a:t> </a:t>
                      </a:r>
                      <a:r>
                        <a:rPr lang="en-US" dirty="0" err="1"/>
                        <a:t>الجسم</a:t>
                      </a:r>
                      <a:r>
                        <a:rPr lang="en-US" dirty="0"/>
                        <a:t> </a:t>
                      </a:r>
                      <a:r>
                        <a:rPr lang="en-US" dirty="0" err="1"/>
                        <a:t>خلايا</a:t>
                      </a:r>
                      <a:r>
                        <a:rPr lang="en-US" dirty="0"/>
                        <a:t> </a:t>
                      </a:r>
                      <a:r>
                        <a:rPr lang="en-US" dirty="0" err="1"/>
                        <a:t>البنكرياس</a:t>
                      </a:r>
                      <a:r>
                        <a:rPr lang="en-US" dirty="0"/>
                        <a:t> </a:t>
                      </a:r>
                      <a:r>
                        <a:rPr lang="en-US" dirty="0" err="1"/>
                        <a:t>وتدميرها</a:t>
                      </a:r>
                      <a:r>
                        <a:rPr lang="en-US" dirty="0"/>
                        <a:t>. </a:t>
                      </a:r>
                    </a:p>
                  </a:txBody>
                  <a:tcPr/>
                </a:tc>
                <a:tc>
                  <a:txBody>
                    <a:bodyPr/>
                    <a:lstStyle/>
                    <a:p>
                      <a:r>
                        <a:rPr lang="en-US" dirty="0" err="1"/>
                        <a:t>نوع</a:t>
                      </a:r>
                      <a:r>
                        <a:rPr lang="en-US" dirty="0"/>
                        <a:t> </a:t>
                      </a:r>
                      <a:r>
                        <a:rPr lang="en-US" dirty="0" err="1"/>
                        <a:t>السكري</a:t>
                      </a:r>
                      <a:r>
                        <a:rPr lang="en-US" dirty="0"/>
                        <a:t> </a:t>
                      </a:r>
                      <a:r>
                        <a:rPr lang="en-US" dirty="0" err="1"/>
                        <a:t>الاول</a:t>
                      </a:r>
                      <a:endParaRPr lang="en-US" dirty="0"/>
                    </a:p>
                  </a:txBody>
                  <a:tcPr/>
                </a:tc>
                <a:extLst>
                  <a:ext uri="{0D108BD9-81ED-4DB2-BD59-A6C34878D82A}">
                    <a16:rowId xmlns:a16="http://schemas.microsoft.com/office/drawing/2014/main" val="212650549"/>
                  </a:ext>
                </a:extLst>
              </a:tr>
              <a:tr h="1220730">
                <a:tc>
                  <a:txBody>
                    <a:bodyPr/>
                    <a:lstStyle/>
                    <a:p>
                      <a:r>
                        <a:rPr lang="en-US" dirty="0" err="1"/>
                        <a:t>يقوم</a:t>
                      </a:r>
                      <a:r>
                        <a:rPr lang="en-US" dirty="0"/>
                        <a:t> </a:t>
                      </a:r>
                      <a:r>
                        <a:rPr lang="en-US" dirty="0" err="1"/>
                        <a:t>البنكرياس</a:t>
                      </a:r>
                      <a:r>
                        <a:rPr lang="en-US" dirty="0"/>
                        <a:t> </a:t>
                      </a:r>
                      <a:r>
                        <a:rPr lang="en-US" dirty="0" err="1"/>
                        <a:t>بإفراز</a:t>
                      </a:r>
                      <a:r>
                        <a:rPr lang="en-US" dirty="0"/>
                        <a:t> </a:t>
                      </a:r>
                      <a:r>
                        <a:rPr lang="en-US" dirty="0" err="1"/>
                        <a:t>الإنسولين</a:t>
                      </a:r>
                      <a:r>
                        <a:rPr lang="en-US" dirty="0"/>
                        <a:t>، </a:t>
                      </a:r>
                      <a:r>
                        <a:rPr lang="en-US" dirty="0" err="1"/>
                        <a:t>ولكن</a:t>
                      </a:r>
                      <a:r>
                        <a:rPr lang="en-US" dirty="0"/>
                        <a:t> </a:t>
                      </a:r>
                      <a:r>
                        <a:rPr lang="en-US" dirty="0" err="1"/>
                        <a:t>بكميات</a:t>
                      </a:r>
                      <a:r>
                        <a:rPr lang="en-US" dirty="0"/>
                        <a:t> </a:t>
                      </a:r>
                      <a:r>
                        <a:rPr lang="en-US" dirty="0" err="1"/>
                        <a:t>ضئيلة</a:t>
                      </a:r>
                      <a:r>
                        <a:rPr lang="en-US" dirty="0"/>
                        <a:t> </a:t>
                      </a:r>
                      <a:r>
                        <a:rPr lang="en-US" dirty="0" err="1"/>
                        <a:t>وغير</a:t>
                      </a:r>
                      <a:r>
                        <a:rPr lang="en-US" dirty="0"/>
                        <a:t> </a:t>
                      </a:r>
                      <a:r>
                        <a:rPr lang="en-US" dirty="0" err="1"/>
                        <a:t>كافية</a:t>
                      </a:r>
                      <a:r>
                        <a:rPr lang="en-US" dirty="0"/>
                        <a:t> </a:t>
                      </a:r>
                      <a:r>
                        <a:rPr lang="en-US" dirty="0" err="1"/>
                        <a:t>لحاجة</a:t>
                      </a:r>
                      <a:r>
                        <a:rPr lang="en-US" dirty="0"/>
                        <a:t> </a:t>
                      </a:r>
                      <a:r>
                        <a:rPr lang="en-US" dirty="0" err="1"/>
                        <a:t>الجسم</a:t>
                      </a:r>
                      <a:r>
                        <a:rPr lang="en-US" dirty="0"/>
                        <a:t>. </a:t>
                      </a:r>
                    </a:p>
                  </a:txBody>
                  <a:tcPr/>
                </a:tc>
                <a:tc>
                  <a:txBody>
                    <a:bodyPr/>
                    <a:lstStyle/>
                    <a:p>
                      <a:r>
                        <a:rPr lang="en-US" dirty="0" err="1"/>
                        <a:t>نوع</a:t>
                      </a:r>
                      <a:r>
                        <a:rPr lang="en-US" dirty="0"/>
                        <a:t> </a:t>
                      </a:r>
                      <a:r>
                        <a:rPr lang="en-US" dirty="0" err="1"/>
                        <a:t>السكري</a:t>
                      </a:r>
                      <a:r>
                        <a:rPr lang="en-US" dirty="0"/>
                        <a:t> </a:t>
                      </a:r>
                      <a:r>
                        <a:rPr lang="en-US" dirty="0" err="1"/>
                        <a:t>الثاني</a:t>
                      </a:r>
                      <a:endParaRPr lang="en-US" dirty="0"/>
                    </a:p>
                  </a:txBody>
                  <a:tcPr/>
                </a:tc>
                <a:extLst>
                  <a:ext uri="{0D108BD9-81ED-4DB2-BD59-A6C34878D82A}">
                    <a16:rowId xmlns:a16="http://schemas.microsoft.com/office/drawing/2014/main" val="2239804947"/>
                  </a:ext>
                </a:extLst>
              </a:tr>
            </a:tbl>
          </a:graphicData>
        </a:graphic>
      </p:graphicFrame>
    </p:spTree>
    <p:extLst>
      <p:ext uri="{BB962C8B-B14F-4D97-AF65-F5344CB8AC3E}">
        <p14:creationId xmlns:p14="http://schemas.microsoft.com/office/powerpoint/2010/main" val="2085741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E014C9-9C83-006C-45D4-D4C41D99EBAF}"/>
              </a:ext>
            </a:extLst>
          </p:cNvPr>
          <p:cNvSpPr>
            <a:spLocks noGrp="1"/>
          </p:cNvSpPr>
          <p:nvPr>
            <p:ph type="title"/>
          </p:nvPr>
        </p:nvSpPr>
        <p:spPr/>
        <p:txBody>
          <a:bodyPr/>
          <a:lstStyle/>
          <a:p>
            <a:r>
              <a:rPr lang="ar-JO" dirty="0"/>
              <a:t>فيديو للسكري</a:t>
            </a:r>
          </a:p>
        </p:txBody>
      </p:sp>
      <p:pic>
        <p:nvPicPr>
          <p:cNvPr id="4" name="مستوى السكر الطبيعي والمرتفع كام؟ - د. محمود الرجاج Dr.Mahmoud Alraggag.mp4">
            <a:hlinkClick r:id="" action="ppaction://media"/>
            <a:extLst>
              <a:ext uri="{FF2B5EF4-FFF2-40B4-BE49-F238E27FC236}">
                <a16:creationId xmlns:a16="http://schemas.microsoft.com/office/drawing/2014/main" id="{F481827F-7D7F-0483-7DE0-2EC1997A074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00325" y="2103438"/>
            <a:ext cx="6991350" cy="3932237"/>
          </a:xfrm>
        </p:spPr>
      </p:pic>
    </p:spTree>
    <p:extLst>
      <p:ext uri="{BB962C8B-B14F-4D97-AF65-F5344CB8AC3E}">
        <p14:creationId xmlns:p14="http://schemas.microsoft.com/office/powerpoint/2010/main" val="26040036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فقاعات">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فقاعات</vt:lpstr>
      <vt:lpstr>مرض السكري </vt:lpstr>
      <vt:lpstr>تعريف مرض السكري</vt:lpstr>
      <vt:lpstr>عن ماذا يشير مرض السكري</vt:lpstr>
      <vt:lpstr>اعتماد امراض السكري</vt:lpstr>
      <vt:lpstr>اعراض مرض السكري</vt:lpstr>
      <vt:lpstr>تشمل حالات السكري </vt:lpstr>
      <vt:lpstr>يختلف السبب الرئيسي للاصابة بمرض السكري</vt:lpstr>
      <vt:lpstr>PowerPoint Presentation</vt:lpstr>
      <vt:lpstr>فيديو للسكري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مرض السكري </dc:title>
  <dc:creator>joodsamer2010@gmail.com</dc:creator>
  <cp:lastModifiedBy>g0369761@gmail.com</cp:lastModifiedBy>
  <cp:revision>8</cp:revision>
  <dcterms:created xsi:type="dcterms:W3CDTF">2023-02-28T15:15:57Z</dcterms:created>
  <dcterms:modified xsi:type="dcterms:W3CDTF">2023-04-11T17:26:00Z</dcterms:modified>
</cp:coreProperties>
</file>