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p:scale>
          <a:sx n="100" d="100"/>
          <a:sy n="100" d="100"/>
        </p:scale>
        <p:origin x="-211" y="-25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6A6-4BC8-8752-637DFC08852E}"/>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6A6-4BC8-8752-637DFC08852E}"/>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6A6-4BC8-8752-637DFC08852E}"/>
            </c:ext>
          </c:extLst>
        </c:ser>
        <c:dLbls>
          <c:showLegendKey val="0"/>
          <c:showVal val="0"/>
          <c:showCatName val="0"/>
          <c:showSerName val="0"/>
          <c:showPercent val="0"/>
          <c:showBubbleSize val="0"/>
        </c:dLbls>
        <c:gapWidth val="219"/>
        <c:overlap val="-27"/>
        <c:axId val="1997364272"/>
        <c:axId val="2134933616"/>
      </c:barChart>
      <c:catAx>
        <c:axId val="199736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4933616"/>
        <c:crosses val="autoZero"/>
        <c:auto val="1"/>
        <c:lblAlgn val="ctr"/>
        <c:lblOffset val="100"/>
        <c:noMultiLvlLbl val="0"/>
      </c:catAx>
      <c:valAx>
        <c:axId val="2134933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97364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4/11/2023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4/11/2023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4/11/2023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4/11/2023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4/11/2023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4/11/2023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4/11/2023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4/11/2023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4/11/2023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4/11/2023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almrsal.com/post/6130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lmrsal.com/post/182185" TargetMode="External"/><Relationship Id="rId2" Type="http://schemas.openxmlformats.org/officeDocument/2006/relationships/hyperlink" Target="https://www.almrsal.com/post/18135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k49Y5ShyRH0?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64C92-E2A4-9FF8-6698-274CB4622F3B}"/>
              </a:ext>
            </a:extLst>
          </p:cNvPr>
          <p:cNvSpPr>
            <a:spLocks noGrp="1"/>
          </p:cNvSpPr>
          <p:nvPr>
            <p:ph type="ctrTitle"/>
          </p:nvPr>
        </p:nvSpPr>
        <p:spPr/>
        <p:txBody>
          <a:bodyPr/>
          <a:lstStyle/>
          <a:p>
            <a:r>
              <a:rPr lang="ar-JO" dirty="0"/>
              <a:t>ماريا عودة دبابنه</a:t>
            </a:r>
            <a:br>
              <a:rPr lang="ar-JO" dirty="0"/>
            </a:br>
            <a:r>
              <a:rPr lang="ar-JO" dirty="0"/>
              <a:t>الخامس أ</a:t>
            </a:r>
            <a:endParaRPr lang="en-US" dirty="0"/>
          </a:p>
        </p:txBody>
      </p:sp>
      <p:sp>
        <p:nvSpPr>
          <p:cNvPr id="3" name="Subtitle 2">
            <a:extLst>
              <a:ext uri="{FF2B5EF4-FFF2-40B4-BE49-F238E27FC236}">
                <a16:creationId xmlns:a16="http://schemas.microsoft.com/office/drawing/2014/main" id="{05BD2C25-E845-F970-0BEA-C098CE597293}"/>
              </a:ext>
            </a:extLst>
          </p:cNvPr>
          <p:cNvSpPr>
            <a:spLocks noGrp="1"/>
          </p:cNvSpPr>
          <p:nvPr>
            <p:ph type="subTitle" idx="1"/>
          </p:nvPr>
        </p:nvSpPr>
        <p:spPr/>
        <p:txBody>
          <a:bodyPr>
            <a:normAutofit fontScale="25000" lnSpcReduction="20000"/>
          </a:bodyPr>
          <a:lstStyle/>
          <a:p>
            <a:endParaRPr lang="en-US" dirty="0"/>
          </a:p>
          <a:p>
            <a:pPr algn="ctr"/>
            <a:r>
              <a:rPr lang="ar-JO" sz="32000" dirty="0">
                <a:solidFill>
                  <a:srgbClr val="FF0000"/>
                </a:solidFill>
              </a:rPr>
              <a:t>الادوية</a:t>
            </a:r>
            <a:endParaRPr lang="en-US" sz="32000" dirty="0">
              <a:solidFill>
                <a:srgbClr val="FF0000"/>
              </a:solidFill>
            </a:endParaRPr>
          </a:p>
        </p:txBody>
      </p:sp>
    </p:spTree>
    <p:extLst>
      <p:ext uri="{BB962C8B-B14F-4D97-AF65-F5344CB8AC3E}">
        <p14:creationId xmlns:p14="http://schemas.microsoft.com/office/powerpoint/2010/main" val="261472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74E85D-C44E-F4A1-CB20-D01D77BF6A97}"/>
              </a:ext>
            </a:extLst>
          </p:cNvPr>
          <p:cNvSpPr>
            <a:spLocks noGrp="1"/>
          </p:cNvSpPr>
          <p:nvPr>
            <p:ph idx="1"/>
          </p:nvPr>
        </p:nvSpPr>
        <p:spPr>
          <a:xfrm>
            <a:off x="994611" y="-1"/>
            <a:ext cx="10379242" cy="7106653"/>
          </a:xfrm>
        </p:spPr>
        <p:txBody>
          <a:bodyPr/>
          <a:lstStyle/>
          <a:p>
            <a:pPr marL="0" indent="0" algn="ctr">
              <a:buNone/>
            </a:pPr>
            <a:r>
              <a:rPr lang="ar-JO" sz="6600" b="1" i="0" dirty="0">
                <a:effectLst/>
                <a:latin typeface="Noto Sans Kufi Arabic"/>
              </a:rPr>
              <a:t>معلومات عن الادوية المستخلصة من النباتات ومكان نمو هذه النباتات</a:t>
            </a:r>
          </a:p>
          <a:p>
            <a:endParaRPr lang="en-US" dirty="0"/>
          </a:p>
        </p:txBody>
      </p:sp>
    </p:spTree>
    <p:extLst>
      <p:ext uri="{BB962C8B-B14F-4D97-AF65-F5344CB8AC3E}">
        <p14:creationId xmlns:p14="http://schemas.microsoft.com/office/powerpoint/2010/main" val="594182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9C72D-A21C-52D6-5674-9F179A8D94BF}"/>
              </a:ext>
            </a:extLst>
          </p:cNvPr>
          <p:cNvSpPr>
            <a:spLocks noGrp="1"/>
          </p:cNvSpPr>
          <p:nvPr>
            <p:ph type="title"/>
          </p:nvPr>
        </p:nvSpPr>
        <p:spPr>
          <a:xfrm>
            <a:off x="-1760268" y="-1402266"/>
            <a:ext cx="20998416" cy="1400720"/>
          </a:xfrm>
        </p:spPr>
        <p:txBody>
          <a:bodyPr/>
          <a:lstStyle/>
          <a:p>
            <a:endParaRPr lang="en-US" dirty="0"/>
          </a:p>
        </p:txBody>
      </p:sp>
      <p:sp>
        <p:nvSpPr>
          <p:cNvPr id="3" name="Content Placeholder 2">
            <a:extLst>
              <a:ext uri="{FF2B5EF4-FFF2-40B4-BE49-F238E27FC236}">
                <a16:creationId xmlns:a16="http://schemas.microsoft.com/office/drawing/2014/main" id="{D3719B5A-975B-341E-B129-6B626911C5F5}"/>
              </a:ext>
            </a:extLst>
          </p:cNvPr>
          <p:cNvSpPr>
            <a:spLocks noGrp="1"/>
          </p:cNvSpPr>
          <p:nvPr>
            <p:ph idx="1"/>
          </p:nvPr>
        </p:nvSpPr>
        <p:spPr/>
        <p:txBody>
          <a:bodyPr>
            <a:normAutofit/>
          </a:bodyPr>
          <a:lstStyle/>
          <a:p>
            <a:pPr algn="r"/>
            <a:r>
              <a:rPr lang="ar-JO" sz="2400" b="0" i="0" dirty="0">
                <a:effectLst/>
                <a:latin typeface="Noto Sans Kufi Arabic"/>
              </a:rPr>
              <a:t>قبل وقت طويل من تصنيع المواد الكيميائية النقية في المختبرات ، استخدم الناس النباتات للأدوية. هناك أكثر من مائة عنصر نشط مشتق من النباتات لاستخدامه كعقاقير وأدوية. هذه ليست بأي حال قائمة شاملة لجميع النباتات أو أسماء المواد الكيميائية أو الاستخدامات لتلك </a:t>
            </a:r>
            <a:r>
              <a:rPr lang="ar-JO" sz="2400" b="0" i="0" u="none" strike="noStrike" dirty="0">
                <a:effectLst/>
                <a:latin typeface="Noto Sans Kufi Arabic"/>
                <a:hlinkClick r:id="rId2">
                  <a:extLst>
                    <a:ext uri="{A12FA001-AC4F-418D-AE19-62706E023703}">
                      <ahyp:hlinkClr xmlns:ahyp="http://schemas.microsoft.com/office/drawing/2018/hyperlinkcolor" val="tx"/>
                    </a:ext>
                  </a:extLst>
                </a:hlinkClick>
              </a:rPr>
              <a:t>المواد الكيميائية</a:t>
            </a:r>
            <a:r>
              <a:rPr lang="ar-JO" sz="2400" b="0" i="0" dirty="0">
                <a:effectLst/>
                <a:latin typeface="Noto Sans Kufi Arabic"/>
              </a:rPr>
              <a:t> ، لكنها يجب أن تكون نقطة انطلاق مفيدة لمزيد من البحث. للراحة ، يُشار إلى الاسم الشائع للنبات بجانب الاسم العلمي.</a:t>
            </a:r>
            <a:endParaRPr lang="en-US" sz="2400" dirty="0"/>
          </a:p>
        </p:txBody>
      </p:sp>
      <p:pic>
        <p:nvPicPr>
          <p:cNvPr id="1026" name="Picture 2" descr="معلومات عن الادوية المستخلصة من النباتات ومكان نمو هذه النباتات | المرسال">
            <a:extLst>
              <a:ext uri="{FF2B5EF4-FFF2-40B4-BE49-F238E27FC236}">
                <a16:creationId xmlns:a16="http://schemas.microsoft.com/office/drawing/2014/main" id="{08E9493C-2ABE-0EC4-6418-DF5C451D61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3760" y="347141"/>
            <a:ext cx="6911339" cy="2266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857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A47B5-EAC4-50BD-E92B-93B77DEB0A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C2BEA0-684C-61F4-49F6-E9B4BD68865B}"/>
              </a:ext>
            </a:extLst>
          </p:cNvPr>
          <p:cNvSpPr>
            <a:spLocks noGrp="1"/>
          </p:cNvSpPr>
          <p:nvPr>
            <p:ph idx="1"/>
          </p:nvPr>
        </p:nvSpPr>
        <p:spPr>
          <a:xfrm>
            <a:off x="1179095" y="2052116"/>
            <a:ext cx="9391044" cy="3997828"/>
          </a:xfrm>
        </p:spPr>
        <p:txBody>
          <a:bodyPr>
            <a:normAutofit fontScale="92500" lnSpcReduction="10000"/>
          </a:bodyPr>
          <a:lstStyle/>
          <a:p>
            <a:pPr algn="r"/>
            <a:r>
              <a:rPr lang="ar-JO" b="1" i="0" dirty="0">
                <a:effectLst/>
                <a:latin typeface="Noto Sans Kufi Arabic"/>
              </a:rPr>
              <a:t>اعشاب لمعالجة الأمراض</a:t>
            </a:r>
          </a:p>
          <a:p>
            <a:pPr marL="0" indent="0" algn="r">
              <a:buNone/>
            </a:pPr>
            <a:r>
              <a:rPr lang="ar-JO" b="0" i="0" dirty="0">
                <a:effectLst/>
                <a:latin typeface="Noto Sans Kufi Arabic"/>
              </a:rPr>
              <a:t>1- </a:t>
            </a:r>
            <a:r>
              <a:rPr lang="ar-JO" b="0" i="0" u="none" strike="noStrike" dirty="0">
                <a:effectLst/>
                <a:latin typeface="Noto Sans Kufi Arabic"/>
                <a:hlinkClick r:id="rId2">
                  <a:extLst>
                    <a:ext uri="{A12FA001-AC4F-418D-AE19-62706E023703}">
                      <ahyp:hlinkClr xmlns:ahyp="http://schemas.microsoft.com/office/drawing/2018/hyperlinkcolor" val="tx"/>
                    </a:ext>
                  </a:extLst>
                </a:hlinkClick>
              </a:rPr>
              <a:t>اليوهمبين</a:t>
            </a:r>
            <a:r>
              <a:rPr lang="ar-JO" b="0" i="0" dirty="0">
                <a:effectLst/>
                <a:latin typeface="Noto Sans Kufi Arabic"/>
              </a:rPr>
              <a:t>، يستخدم لعلاج العجز الجنسي، فهو يعمل كمنشط للرجال، وموطنة الأصلي في افريقيا .</a:t>
            </a:r>
          </a:p>
          <a:p>
            <a:pPr marL="0" indent="0" algn="r">
              <a:buNone/>
            </a:pPr>
            <a:r>
              <a:rPr lang="ar-JO" b="0" i="0" dirty="0">
                <a:effectLst/>
                <a:latin typeface="Noto Sans Kufi Arabic"/>
              </a:rPr>
              <a:t>2- زيت الياسمين والبابونج، يساعدوا في التخلص من القلق والتوتر، وموطنهم الاصلي الهند والمانيا .</a:t>
            </a:r>
          </a:p>
          <a:p>
            <a:pPr marL="0" indent="0" algn="r">
              <a:buNone/>
            </a:pPr>
            <a:r>
              <a:rPr lang="ar-JO" b="0" i="0" dirty="0">
                <a:effectLst/>
                <a:latin typeface="Noto Sans Kufi Arabic"/>
              </a:rPr>
              <a:t>3- نبات </a:t>
            </a:r>
            <a:r>
              <a:rPr lang="ar-JO" b="0" i="0" u="none" strike="noStrike" dirty="0">
                <a:effectLst/>
                <a:latin typeface="Noto Sans Kufi Arabic"/>
                <a:hlinkClick r:id="rId3">
                  <a:extLst>
                    <a:ext uri="{A12FA001-AC4F-418D-AE19-62706E023703}">
                      <ahyp:hlinkClr xmlns:ahyp="http://schemas.microsoft.com/office/drawing/2018/hyperlinkcolor" val="tx"/>
                    </a:ext>
                  </a:extLst>
                </a:hlinkClick>
              </a:rPr>
              <a:t>سانت جون</a:t>
            </a:r>
            <a:r>
              <a:rPr lang="ar-JO" b="0" i="0" dirty="0">
                <a:effectLst/>
                <a:latin typeface="Noto Sans Kufi Arabic"/>
              </a:rPr>
              <a:t>، يساعد على علاج الحزن والاكتئاب، وموطنة الأصلى هو بريطانيا وأوروبا .</a:t>
            </a:r>
          </a:p>
          <a:p>
            <a:pPr marL="0" indent="0" algn="r">
              <a:buNone/>
            </a:pPr>
            <a:r>
              <a:rPr lang="ar-JO" b="0" i="0" dirty="0">
                <a:effectLst/>
                <a:latin typeface="Noto Sans Kufi Arabic"/>
              </a:rPr>
              <a:t>4- زهرة البابونج، تساعد في التخلص من الغثيان وحرقان المعدة، وكذلك في علاج عسر الهضم، وموطنها الأصلي في انجلترا .</a:t>
            </a:r>
          </a:p>
          <a:p>
            <a:pPr marL="3703320" lvl="8" indent="0" algn="r">
              <a:buNone/>
            </a:pPr>
            <a:r>
              <a:rPr lang="ar-JO" sz="2000" dirty="0">
                <a:latin typeface="Noto Sans Kufi Arabic"/>
              </a:rPr>
              <a:t>5- نبات جينكو بيلوبا، وتساعد في تقوية الذاكرة خصوصا لدى كبارالسن، وتساعد في حالات تلف الدماغ والزهايمر، وموطنها الاساسي في </a:t>
            </a:r>
            <a:r>
              <a:rPr lang="ar-JO" sz="2100" dirty="0">
                <a:latin typeface="Noto Sans Kufi Arabic"/>
              </a:rPr>
              <a:t>كوريا واليابان والصين .</a:t>
            </a:r>
            <a:endParaRPr lang="en-US" sz="2100" dirty="0">
              <a:latin typeface="Noto Sans Kufi Arabic"/>
            </a:endParaRPr>
          </a:p>
        </p:txBody>
      </p:sp>
    </p:spTree>
    <p:extLst>
      <p:ext uri="{BB962C8B-B14F-4D97-AF65-F5344CB8AC3E}">
        <p14:creationId xmlns:p14="http://schemas.microsoft.com/office/powerpoint/2010/main" val="967904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6F05D-97F8-39F7-2C6B-F433F123979E}"/>
              </a:ext>
            </a:extLst>
          </p:cNvPr>
          <p:cNvSpPr>
            <a:spLocks noGrp="1"/>
          </p:cNvSpPr>
          <p:nvPr>
            <p:ph type="title"/>
          </p:nvPr>
        </p:nvSpPr>
        <p:spPr/>
        <p:txBody>
          <a:bodyPr/>
          <a:lstStyle/>
          <a:p>
            <a:endParaRPr lang="en-US"/>
          </a:p>
        </p:txBody>
      </p:sp>
      <p:graphicFrame>
        <p:nvGraphicFramePr>
          <p:cNvPr id="15" name="Table 15">
            <a:extLst>
              <a:ext uri="{FF2B5EF4-FFF2-40B4-BE49-F238E27FC236}">
                <a16:creationId xmlns:a16="http://schemas.microsoft.com/office/drawing/2014/main" id="{61183E45-2701-8A5F-D071-59AAD5CF2273}"/>
              </a:ext>
            </a:extLst>
          </p:cNvPr>
          <p:cNvGraphicFramePr>
            <a:graphicFrameLocks noGrp="1"/>
          </p:cNvGraphicFramePr>
          <p:nvPr>
            <p:ph idx="1"/>
            <p:extLst>
              <p:ext uri="{D42A27DB-BD31-4B8C-83A1-F6EECF244321}">
                <p14:modId xmlns:p14="http://schemas.microsoft.com/office/powerpoint/2010/main" val="2083568912"/>
              </p:ext>
            </p:extLst>
          </p:nvPr>
        </p:nvGraphicFramePr>
        <p:xfrm>
          <a:off x="2773363" y="2052638"/>
          <a:ext cx="7796212" cy="1112520"/>
        </p:xfrm>
        <a:graphic>
          <a:graphicData uri="http://schemas.openxmlformats.org/drawingml/2006/table">
            <a:tbl>
              <a:tblPr firstRow="1" bandRow="1">
                <a:tableStyleId>{5C22544A-7EE6-4342-B048-85BDC9FD1C3A}</a:tableStyleId>
              </a:tblPr>
              <a:tblGrid>
                <a:gridCol w="3898106">
                  <a:extLst>
                    <a:ext uri="{9D8B030D-6E8A-4147-A177-3AD203B41FA5}">
                      <a16:colId xmlns:a16="http://schemas.microsoft.com/office/drawing/2014/main" val="3217990204"/>
                    </a:ext>
                  </a:extLst>
                </a:gridCol>
                <a:gridCol w="3898106">
                  <a:extLst>
                    <a:ext uri="{9D8B030D-6E8A-4147-A177-3AD203B41FA5}">
                      <a16:colId xmlns:a16="http://schemas.microsoft.com/office/drawing/2014/main" val="3932104370"/>
                    </a:ext>
                  </a:extLst>
                </a:gridCol>
              </a:tblGrid>
              <a:tr h="370840">
                <a:tc>
                  <a:txBody>
                    <a:bodyPr/>
                    <a:lstStyle/>
                    <a:p>
                      <a:pPr algn="r"/>
                      <a:r>
                        <a:rPr lang="ar-JO" dirty="0"/>
                        <a:t>استخداماته</a:t>
                      </a:r>
                      <a:endParaRPr lang="en-US" dirty="0"/>
                    </a:p>
                  </a:txBody>
                  <a:tcPr/>
                </a:tc>
                <a:tc>
                  <a:txBody>
                    <a:bodyPr/>
                    <a:lstStyle/>
                    <a:p>
                      <a:pPr algn="r"/>
                      <a:r>
                        <a:rPr lang="ar-JO" dirty="0"/>
                        <a:t>اسم الدواء</a:t>
                      </a:r>
                      <a:endParaRPr lang="en-US" dirty="0"/>
                    </a:p>
                  </a:txBody>
                  <a:tcPr/>
                </a:tc>
                <a:extLst>
                  <a:ext uri="{0D108BD9-81ED-4DB2-BD59-A6C34878D82A}">
                    <a16:rowId xmlns:a16="http://schemas.microsoft.com/office/drawing/2014/main" val="1490777685"/>
                  </a:ext>
                </a:extLst>
              </a:tr>
              <a:tr h="370840">
                <a:tc>
                  <a:txBody>
                    <a:bodyPr/>
                    <a:lstStyle/>
                    <a:p>
                      <a:pPr algn="r"/>
                      <a:r>
                        <a:rPr lang="ar-JO" dirty="0"/>
                        <a:t>لقلق والتوتر</a:t>
                      </a:r>
                      <a:endParaRPr lang="en-US" dirty="0"/>
                    </a:p>
                  </a:txBody>
                  <a:tcPr/>
                </a:tc>
                <a:tc>
                  <a:txBody>
                    <a:bodyPr/>
                    <a:lstStyle/>
                    <a:p>
                      <a:pPr algn="r"/>
                      <a:r>
                        <a:rPr lang="ar-JO" dirty="0">
                          <a:solidFill>
                            <a:schemeClr val="bg1"/>
                          </a:solidFill>
                        </a:rPr>
                        <a:t>البالونج</a:t>
                      </a:r>
                      <a:endParaRPr lang="en-US" dirty="0">
                        <a:solidFill>
                          <a:schemeClr val="bg1"/>
                        </a:solidFill>
                      </a:endParaRPr>
                    </a:p>
                  </a:txBody>
                  <a:tcPr/>
                </a:tc>
                <a:extLst>
                  <a:ext uri="{0D108BD9-81ED-4DB2-BD59-A6C34878D82A}">
                    <a16:rowId xmlns:a16="http://schemas.microsoft.com/office/drawing/2014/main" val="3349877489"/>
                  </a:ext>
                </a:extLst>
              </a:tr>
              <a:tr h="370840">
                <a:tc>
                  <a:txBody>
                    <a:bodyPr/>
                    <a:lstStyle/>
                    <a:p>
                      <a:pPr algn="r"/>
                      <a:r>
                        <a:rPr lang="ar-JO" dirty="0"/>
                        <a:t>لعلاج الحزن والاكتئاب</a:t>
                      </a:r>
                      <a:endParaRPr lang="en-US" dirty="0"/>
                    </a:p>
                  </a:txBody>
                  <a:tcPr/>
                </a:tc>
                <a:tc>
                  <a:txBody>
                    <a:bodyPr/>
                    <a:lstStyle/>
                    <a:p>
                      <a:pPr algn="r"/>
                      <a:r>
                        <a:rPr lang="ar-JO" dirty="0"/>
                        <a:t>سانت جون</a:t>
                      </a:r>
                      <a:endParaRPr lang="en-US" dirty="0"/>
                    </a:p>
                  </a:txBody>
                  <a:tcPr/>
                </a:tc>
                <a:extLst>
                  <a:ext uri="{0D108BD9-81ED-4DB2-BD59-A6C34878D82A}">
                    <a16:rowId xmlns:a16="http://schemas.microsoft.com/office/drawing/2014/main" val="525067496"/>
                  </a:ext>
                </a:extLst>
              </a:tr>
            </a:tbl>
          </a:graphicData>
        </a:graphic>
      </p:graphicFrame>
    </p:spTree>
    <p:extLst>
      <p:ext uri="{BB962C8B-B14F-4D97-AF65-F5344CB8AC3E}">
        <p14:creationId xmlns:p14="http://schemas.microsoft.com/office/powerpoint/2010/main" val="1957440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832E2-BB6E-42D4-2F7C-1E1E68958533}"/>
              </a:ext>
            </a:extLst>
          </p:cNvPr>
          <p:cNvSpPr>
            <a:spLocks noGrp="1"/>
          </p:cNvSpPr>
          <p:nvPr>
            <p:ph type="title"/>
          </p:nvPr>
        </p:nvSpPr>
        <p:spPr/>
        <p:txBody>
          <a:bodyPr/>
          <a:lstStyle/>
          <a:p>
            <a:endParaRPr lang="en-US"/>
          </a:p>
        </p:txBody>
      </p:sp>
      <p:graphicFrame>
        <p:nvGraphicFramePr>
          <p:cNvPr id="11" name="Content Placeholder 10">
            <a:extLst>
              <a:ext uri="{FF2B5EF4-FFF2-40B4-BE49-F238E27FC236}">
                <a16:creationId xmlns:a16="http://schemas.microsoft.com/office/drawing/2014/main" id="{DFB60386-7E9F-AAEB-7829-3A8BF9A53C2B}"/>
              </a:ext>
            </a:extLst>
          </p:cNvPr>
          <p:cNvGraphicFramePr>
            <a:graphicFrameLocks noGrp="1"/>
          </p:cNvGraphicFramePr>
          <p:nvPr>
            <p:ph idx="1"/>
            <p:extLst>
              <p:ext uri="{D42A27DB-BD31-4B8C-83A1-F6EECF244321}">
                <p14:modId xmlns:p14="http://schemas.microsoft.com/office/powerpoint/2010/main" val="1910656569"/>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751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F1CE1-E10E-C030-90D6-B5D4E780C644}"/>
              </a:ext>
            </a:extLst>
          </p:cNvPr>
          <p:cNvSpPr>
            <a:spLocks noGrp="1"/>
          </p:cNvSpPr>
          <p:nvPr>
            <p:ph type="title"/>
          </p:nvPr>
        </p:nvSpPr>
        <p:spPr/>
        <p:txBody>
          <a:bodyPr/>
          <a:lstStyle/>
          <a:p>
            <a:endParaRPr lang="en-US" dirty="0"/>
          </a:p>
        </p:txBody>
      </p:sp>
      <p:pic>
        <p:nvPicPr>
          <p:cNvPr id="4" name="Online Media 3" title="فوائد البابونج مع خبير الاعشاب حسن خليفة .. قناة دجلة الفضائية">
            <a:hlinkClick r:id="" action="ppaction://media"/>
            <a:extLst>
              <a:ext uri="{FF2B5EF4-FFF2-40B4-BE49-F238E27FC236}">
                <a16:creationId xmlns:a16="http://schemas.microsoft.com/office/drawing/2014/main" id="{52F18C71-C583-6C9E-248F-F0B28CF968A4}"/>
              </a:ext>
            </a:extLst>
          </p:cNvPr>
          <p:cNvPicPr>
            <a:picLocks noGrp="1" noRot="1" noChangeAspect="1"/>
          </p:cNvPicPr>
          <p:nvPr>
            <p:ph idx="1"/>
            <a:videoFile r:link="rId1"/>
          </p:nvPr>
        </p:nvPicPr>
        <p:blipFill>
          <a:blip r:embed="rId3"/>
          <a:stretch>
            <a:fillRect/>
          </a:stretch>
        </p:blipFill>
        <p:spPr>
          <a:xfrm>
            <a:off x="3133725" y="2052638"/>
            <a:ext cx="7075488" cy="3997325"/>
          </a:xfrm>
          <a:prstGeom prst="rect">
            <a:avLst/>
          </a:prstGeom>
        </p:spPr>
      </p:pic>
    </p:spTree>
    <p:extLst>
      <p:ext uri="{BB962C8B-B14F-4D97-AF65-F5344CB8AC3E}">
        <p14:creationId xmlns:p14="http://schemas.microsoft.com/office/powerpoint/2010/main" val="2816973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9" fill="hold" display="0">
                  <p:stCondLst>
                    <p:cond delay="indefinite"/>
                  </p:stCondLst>
                </p:cTn>
                <p:tgtEl>
                  <p:spTgt spid="4"/>
                </p:tgtEl>
              </p:cMediaNode>
            </p:video>
            <p:seq concurrent="1" nextAc="seek">
              <p:cTn id="10" restart="whenNotActive" fill="hold" evtFilter="cancelBubble" nodeType="interactiveSeq">
                <p:stCondLst>
                  <p:cond evt="onClick" delay="0">
                    <p:tgtEl>
                      <p:spTgt spid="4"/>
                    </p:tgtEl>
                  </p:cond>
                </p:stCondLst>
                <p:endSync evt="end" delay="0">
                  <p:rtn val="all"/>
                </p:endSync>
                <p:childTnLst>
                  <p:par>
                    <p:cTn id="11" fill="hold">
                      <p:stCondLst>
                        <p:cond delay="0"/>
                      </p:stCondLst>
                      <p:childTnLst>
                        <p:par>
                          <p:cTn id="12" fill="hold">
                            <p:stCondLst>
                              <p:cond delay="0"/>
                            </p:stCondLst>
                            <p:childTnLst>
                              <p:par>
                                <p:cTn id="13" presetID="2" presetClass="mediacall" presetSubtype="0" fill="hold" nodeType="clickEffect">
                                  <p:stCondLst>
                                    <p:cond delay="0"/>
                                  </p:stCondLst>
                                  <p:childTnLst>
                                    <p:cmd type="call" cmd="togglePause">
                                      <p:cBhvr>
                                        <p:cTn id="14" dur="1" fill="hold"/>
                                        <p:tgtEl>
                                          <p:spTgt spid="4"/>
                                        </p:tgtEl>
                                      </p:cBhvr>
                                    </p:cmd>
                                  </p:childTnLst>
                                </p:cTn>
                              </p:par>
                            </p:childTnLst>
                          </p:cTn>
                        </p:par>
                      </p:childTnLst>
                    </p:cTn>
                  </p:par>
                </p:childTnLst>
              </p:cTn>
              <p:nextCondLst>
                <p:cond evt="onClick" delay="0">
                  <p:tgtEl>
                    <p:spTgt spid="4"/>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95</TotalTime>
  <Words>204</Words>
  <Application>Microsoft Office PowerPoint</Application>
  <PresentationFormat>Widescreen</PresentationFormat>
  <Paragraphs>18</Paragraphs>
  <Slides>7</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MS Shell Dlg 2</vt:lpstr>
      <vt:lpstr>Noto Sans Kufi Arabic</vt:lpstr>
      <vt:lpstr>Wingdings</vt:lpstr>
      <vt:lpstr>Wingdings 3</vt:lpstr>
      <vt:lpstr>Madison</vt:lpstr>
      <vt:lpstr>ماريا عودة دبابنه الخامس أ</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ماريا عودة دبابنه الخامس أ</dc:title>
  <dc:creator>user</dc:creator>
  <cp:lastModifiedBy>user</cp:lastModifiedBy>
  <cp:revision>5</cp:revision>
  <dcterms:created xsi:type="dcterms:W3CDTF">2023-04-11T11:59:47Z</dcterms:created>
  <dcterms:modified xsi:type="dcterms:W3CDTF">2023-04-11T13:35:27Z</dcterms:modified>
</cp:coreProperties>
</file>