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683519332971953E-2"/>
          <c:y val="0.12700720393578091"/>
          <c:w val="0.95631648066702801"/>
          <c:h val="0.70158936565038721"/>
        </c:manualLayout>
      </c:layout>
      <c:lineChart>
        <c:grouping val="stacked"/>
        <c:varyColors val="0"/>
        <c:ser>
          <c:idx val="0"/>
          <c:order val="0"/>
          <c:tx>
            <c:strRef>
              <c:f>Sheet1!$B$1</c:f>
              <c:strCache>
                <c:ptCount val="1"/>
                <c:pt idx="0">
                  <c:v>زباين </c:v>
                </c:pt>
              </c:strCache>
            </c:strRef>
          </c:tx>
          <c:spPr>
            <a:ln w="28575" cap="rnd">
              <a:solidFill>
                <a:schemeClr val="accent1"/>
              </a:solidFill>
              <a:round/>
            </a:ln>
            <a:effectLst/>
          </c:spPr>
          <c:marker>
            <c:symbol val="none"/>
          </c:marker>
          <c:cat>
            <c:strRef>
              <c:f>Sheet1!$A$2:$A$5</c:f>
              <c:strCache>
                <c:ptCount val="2"/>
                <c:pt idx="0">
                  <c:v>ركن سنجر </c:v>
                </c:pt>
                <c:pt idx="1">
                  <c:v>زنجر مفلجر</c:v>
                </c:pt>
              </c:strCache>
            </c:strRef>
          </c:cat>
          <c:val>
            <c:numRef>
              <c:f>Sheet1!$B$2:$B$5</c:f>
              <c:numCache>
                <c:formatCode>General</c:formatCode>
                <c:ptCount val="4"/>
                <c:pt idx="0">
                  <c:v>5.3</c:v>
                </c:pt>
                <c:pt idx="1">
                  <c:v>4.3</c:v>
                </c:pt>
              </c:numCache>
            </c:numRef>
          </c:val>
          <c:smooth val="0"/>
          <c:extLst>
            <c:ext xmlns:c16="http://schemas.microsoft.com/office/drawing/2014/chart" uri="{C3380CC4-5D6E-409C-BE32-E72D297353CC}">
              <c16:uniqueId val="{00000000-C88A-4D93-8041-D7F9943C4EF1}"/>
            </c:ext>
          </c:extLst>
        </c:ser>
        <c:ser>
          <c:idx val="1"/>
          <c:order val="1"/>
          <c:tx>
            <c:strRef>
              <c:f>Sheet1!$C$1</c:f>
              <c:strCache>
                <c:ptCount val="1"/>
                <c:pt idx="0">
                  <c:v>الطعم</c:v>
                </c:pt>
              </c:strCache>
            </c:strRef>
          </c:tx>
          <c:spPr>
            <a:ln w="28575" cap="rnd">
              <a:solidFill>
                <a:schemeClr val="accent2"/>
              </a:solidFill>
              <a:round/>
            </a:ln>
            <a:effectLst/>
          </c:spPr>
          <c:marker>
            <c:symbol val="none"/>
          </c:marker>
          <c:cat>
            <c:strRef>
              <c:f>Sheet1!$A$2:$A$5</c:f>
              <c:strCache>
                <c:ptCount val="2"/>
                <c:pt idx="0">
                  <c:v>ركن سنجر </c:v>
                </c:pt>
                <c:pt idx="1">
                  <c:v>زنجر مفلجر</c:v>
                </c:pt>
              </c:strCache>
            </c:strRef>
          </c:cat>
          <c:val>
            <c:numRef>
              <c:f>Sheet1!$C$2:$C$5</c:f>
              <c:numCache>
                <c:formatCode>General</c:formatCode>
                <c:ptCount val="4"/>
                <c:pt idx="0">
                  <c:v>6.3</c:v>
                </c:pt>
                <c:pt idx="1">
                  <c:v>7.8</c:v>
                </c:pt>
              </c:numCache>
            </c:numRef>
          </c:val>
          <c:smooth val="0"/>
          <c:extLst>
            <c:ext xmlns:c16="http://schemas.microsoft.com/office/drawing/2014/chart" uri="{C3380CC4-5D6E-409C-BE32-E72D297353CC}">
              <c16:uniqueId val="{00000001-C88A-4D93-8041-D7F9943C4EF1}"/>
            </c:ext>
          </c:extLst>
        </c:ser>
        <c:ser>
          <c:idx val="2"/>
          <c:order val="2"/>
          <c:tx>
            <c:strRef>
              <c:f>Sheet1!$D$1</c:f>
              <c:strCache>
                <c:ptCount val="1"/>
                <c:pt idx="0">
                  <c:v>المبيعات</c:v>
                </c:pt>
              </c:strCache>
            </c:strRef>
          </c:tx>
          <c:spPr>
            <a:ln w="28575" cap="rnd">
              <a:solidFill>
                <a:schemeClr val="accent3"/>
              </a:solidFill>
              <a:round/>
            </a:ln>
            <a:effectLst/>
          </c:spPr>
          <c:marker>
            <c:symbol val="none"/>
          </c:marker>
          <c:cat>
            <c:strRef>
              <c:f>Sheet1!$A$2:$A$5</c:f>
              <c:strCache>
                <c:ptCount val="2"/>
                <c:pt idx="0">
                  <c:v>ركن سنجر </c:v>
                </c:pt>
                <c:pt idx="1">
                  <c:v>زنجر مفلجر</c:v>
                </c:pt>
              </c:strCache>
            </c:strRef>
          </c:cat>
          <c:val>
            <c:numRef>
              <c:f>Sheet1!$D$2:$D$5</c:f>
              <c:numCache>
                <c:formatCode>General</c:formatCode>
                <c:ptCount val="4"/>
                <c:pt idx="0">
                  <c:v>34.32</c:v>
                </c:pt>
                <c:pt idx="1">
                  <c:v>23.54</c:v>
                </c:pt>
                <c:pt idx="3">
                  <c:v>5</c:v>
                </c:pt>
              </c:numCache>
            </c:numRef>
          </c:val>
          <c:smooth val="0"/>
          <c:extLst>
            <c:ext xmlns:c16="http://schemas.microsoft.com/office/drawing/2014/chart" uri="{C3380CC4-5D6E-409C-BE32-E72D297353CC}">
              <c16:uniqueId val="{00000002-C88A-4D93-8041-D7F9943C4EF1}"/>
            </c:ext>
          </c:extLst>
        </c:ser>
        <c:dLbls>
          <c:showLegendKey val="0"/>
          <c:showVal val="0"/>
          <c:showCatName val="0"/>
          <c:showSerName val="0"/>
          <c:showPercent val="0"/>
          <c:showBubbleSize val="0"/>
        </c:dLbls>
        <c:smooth val="0"/>
        <c:axId val="201846296"/>
        <c:axId val="201843056"/>
      </c:lineChart>
      <c:catAx>
        <c:axId val="20184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843056"/>
        <c:crosses val="autoZero"/>
        <c:auto val="1"/>
        <c:lblAlgn val="ctr"/>
        <c:lblOffset val="100"/>
        <c:noMultiLvlLbl val="0"/>
      </c:catAx>
      <c:valAx>
        <c:axId val="20184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8462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139669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2D7E9-3C64-4461-8640-0E74E5F33712}"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252485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349391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9792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39372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267023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408304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3840560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219328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131862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302754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D7E9-3C64-4461-8640-0E74E5F33712}"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52842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D7E9-3C64-4461-8640-0E74E5F33712}"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321269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245758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2064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EF2D7E9-3C64-4461-8640-0E74E5F33712}" type="datetimeFigureOut">
              <a:rPr lang="en-US" smtClean="0"/>
              <a:t>4/11/2023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8947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2D7E9-3C64-4461-8640-0E74E5F33712}"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F9A0-6487-4F33-8937-6B4C3DC1A0FA}" type="slidenum">
              <a:rPr lang="en-US" smtClean="0"/>
              <a:t>‹#›</a:t>
            </a:fld>
            <a:endParaRPr lang="en-US"/>
          </a:p>
        </p:txBody>
      </p:sp>
    </p:spTree>
    <p:extLst>
      <p:ext uri="{BB962C8B-B14F-4D97-AF65-F5344CB8AC3E}">
        <p14:creationId xmlns:p14="http://schemas.microsoft.com/office/powerpoint/2010/main" val="357249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F2D7E9-3C64-4461-8640-0E74E5F33712}" type="datetimeFigureOut">
              <a:rPr lang="en-US" smtClean="0"/>
              <a:t>4/11/2023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28F9A0-6487-4F33-8937-6B4C3DC1A0FA}" type="slidenum">
              <a:rPr lang="en-US" smtClean="0"/>
              <a:t>‹#›</a:t>
            </a:fld>
            <a:endParaRPr lang="en-US"/>
          </a:p>
        </p:txBody>
      </p:sp>
    </p:spTree>
    <p:extLst>
      <p:ext uri="{BB962C8B-B14F-4D97-AF65-F5344CB8AC3E}">
        <p14:creationId xmlns:p14="http://schemas.microsoft.com/office/powerpoint/2010/main" val="8866830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amilytasty.com/%d8%b5%d8%ad%d8%a9-%d8%a7%d9%84%d9%82%d9%84%d8%a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D3A98E-64C3-D06E-05B8-B618A5A8955B}"/>
              </a:ext>
            </a:extLst>
          </p:cNvPr>
          <p:cNvSpPr txBox="1"/>
          <p:nvPr/>
        </p:nvSpPr>
        <p:spPr>
          <a:xfrm>
            <a:off x="1260764" y="429491"/>
            <a:ext cx="10501745" cy="646331"/>
          </a:xfrm>
          <a:prstGeom prst="rect">
            <a:avLst/>
          </a:prstGeom>
          <a:noFill/>
        </p:spPr>
        <p:txBody>
          <a:bodyPr wrap="square" rtlCol="0">
            <a:spAutoFit/>
          </a:bodyPr>
          <a:lstStyle/>
          <a:p>
            <a:pPr algn="ctr"/>
            <a:r>
              <a:rPr lang="ar-JO" sz="3600" dirty="0">
                <a:solidFill>
                  <a:srgbClr val="FF0000"/>
                </a:solidFill>
              </a:rPr>
              <a:t> شطيرة زنجر</a:t>
            </a:r>
            <a:endParaRPr lang="en-US" sz="3600" dirty="0">
              <a:solidFill>
                <a:srgbClr val="FF0000"/>
              </a:solidFill>
            </a:endParaRPr>
          </a:p>
        </p:txBody>
      </p:sp>
      <p:sp>
        <p:nvSpPr>
          <p:cNvPr id="6" name="TextBox 5">
            <a:extLst>
              <a:ext uri="{FF2B5EF4-FFF2-40B4-BE49-F238E27FC236}">
                <a16:creationId xmlns:a16="http://schemas.microsoft.com/office/drawing/2014/main" id="{E905FA7D-A942-A0F6-1CAA-F7C653248D46}"/>
              </a:ext>
            </a:extLst>
          </p:cNvPr>
          <p:cNvSpPr txBox="1"/>
          <p:nvPr/>
        </p:nvSpPr>
        <p:spPr>
          <a:xfrm>
            <a:off x="762000" y="2189018"/>
            <a:ext cx="10501745" cy="1200329"/>
          </a:xfrm>
          <a:prstGeom prst="rect">
            <a:avLst/>
          </a:prstGeom>
          <a:noFill/>
        </p:spPr>
        <p:txBody>
          <a:bodyPr wrap="square" rtlCol="0">
            <a:spAutoFit/>
          </a:bodyPr>
          <a:lstStyle/>
          <a:p>
            <a:pPr algn="r"/>
            <a:r>
              <a:rPr lang="ar-JO" sz="3600" dirty="0">
                <a:solidFill>
                  <a:srgbClr val="FF0000"/>
                </a:solidFill>
              </a:rPr>
              <a:t>مرحبا معكم الطالبا بشر الحلبي,عنان ابو دقة و اليوم سنتحدث عن شطيرة الزنجر</a:t>
            </a:r>
          </a:p>
        </p:txBody>
      </p:sp>
      <p:pic>
        <p:nvPicPr>
          <p:cNvPr id="10" name="Picture 9">
            <a:extLst>
              <a:ext uri="{FF2B5EF4-FFF2-40B4-BE49-F238E27FC236}">
                <a16:creationId xmlns:a16="http://schemas.microsoft.com/office/drawing/2014/main" id="{9A68985D-A0BF-264C-443B-EFECE36891C1}"/>
              </a:ext>
            </a:extLst>
          </p:cNvPr>
          <p:cNvPicPr>
            <a:picLocks noChangeAspect="1"/>
          </p:cNvPicPr>
          <p:nvPr/>
        </p:nvPicPr>
        <p:blipFill>
          <a:blip r:embed="rId2"/>
          <a:stretch>
            <a:fillRect/>
          </a:stretch>
        </p:blipFill>
        <p:spPr>
          <a:xfrm>
            <a:off x="493892" y="3429000"/>
            <a:ext cx="5823454" cy="2957945"/>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sp>
        <p:nvSpPr>
          <p:cNvPr id="3" name="TextBox 2">
            <a:extLst>
              <a:ext uri="{FF2B5EF4-FFF2-40B4-BE49-F238E27FC236}">
                <a16:creationId xmlns:a16="http://schemas.microsoft.com/office/drawing/2014/main" id="{735A2865-26FF-AFC8-AEE0-0C11919BD8B8}"/>
              </a:ext>
            </a:extLst>
          </p:cNvPr>
          <p:cNvSpPr txBox="1"/>
          <p:nvPr/>
        </p:nvSpPr>
        <p:spPr>
          <a:xfrm>
            <a:off x="7218218" y="4170218"/>
            <a:ext cx="3671455" cy="584775"/>
          </a:xfrm>
          <a:prstGeom prst="rect">
            <a:avLst/>
          </a:prstGeom>
          <a:noFill/>
        </p:spPr>
        <p:txBody>
          <a:bodyPr wrap="square" rtlCol="0">
            <a:spAutoFit/>
          </a:bodyPr>
          <a:lstStyle/>
          <a:p>
            <a:pPr algn="r"/>
            <a:r>
              <a:rPr lang="ar-JO" sz="3200" dirty="0">
                <a:solidFill>
                  <a:srgbClr val="00B050"/>
                </a:solidFill>
              </a:rPr>
              <a:t>الطالب: بشر الحلبي</a:t>
            </a:r>
            <a:endParaRPr lang="en-US" sz="3200" dirty="0">
              <a:solidFill>
                <a:srgbClr val="00B050"/>
              </a:solidFill>
            </a:endParaRPr>
          </a:p>
        </p:txBody>
      </p:sp>
    </p:spTree>
    <p:extLst>
      <p:ext uri="{BB962C8B-B14F-4D97-AF65-F5344CB8AC3E}">
        <p14:creationId xmlns:p14="http://schemas.microsoft.com/office/powerpoint/2010/main" val="117632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6">
                                            <p:txEl>
                                              <p:pRg st="0" end="0"/>
                                            </p:txEl>
                                          </p:spTgt>
                                        </p:tgtEl>
                                      </p:cBhvr>
                                    </p:animEffect>
                                    <p:anim calcmode="lin" valueType="num">
                                      <p:cBhvr>
                                        <p:cTn id="7" dur="1822" tmFilter="0,0; 0.14,0.31; 0.43,0.73; 0.71,0.91; 1.0,1.0">
                                          <p:stCondLst>
                                            <p:cond delay="0"/>
                                          </p:stCondLst>
                                        </p:cTn>
                                        <p:tgtEl>
                                          <p:spTgt spid="6">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6">
                                            <p:txEl>
                                              <p:pRg st="0" end="0"/>
                                            </p:txEl>
                                          </p:spTgt>
                                        </p:tgtEl>
                                      </p:cBhvr>
                                      <p:to x="100000" y="60000"/>
                                    </p:animScale>
                                    <p:animScale>
                                      <p:cBhvr>
                                        <p:cTn id="15" dur="166" decel="50000">
                                          <p:stCondLst>
                                            <p:cond delay="646"/>
                                          </p:stCondLst>
                                        </p:cTn>
                                        <p:tgtEl>
                                          <p:spTgt spid="6">
                                            <p:txEl>
                                              <p:pRg st="0" end="0"/>
                                            </p:txEl>
                                          </p:spTgt>
                                        </p:tgtEl>
                                      </p:cBhvr>
                                      <p:to x="100000" y="100000"/>
                                    </p:animScale>
                                    <p:animScale>
                                      <p:cBhvr>
                                        <p:cTn id="16" dur="26">
                                          <p:stCondLst>
                                            <p:cond delay="1312"/>
                                          </p:stCondLst>
                                        </p:cTn>
                                        <p:tgtEl>
                                          <p:spTgt spid="6">
                                            <p:txEl>
                                              <p:pRg st="0" end="0"/>
                                            </p:txEl>
                                          </p:spTgt>
                                        </p:tgtEl>
                                      </p:cBhvr>
                                      <p:to x="100000" y="80000"/>
                                    </p:animScale>
                                    <p:animScale>
                                      <p:cBhvr>
                                        <p:cTn id="17" dur="166" decel="50000">
                                          <p:stCondLst>
                                            <p:cond delay="1338"/>
                                          </p:stCondLst>
                                        </p:cTn>
                                        <p:tgtEl>
                                          <p:spTgt spid="6">
                                            <p:txEl>
                                              <p:pRg st="0" end="0"/>
                                            </p:txEl>
                                          </p:spTgt>
                                        </p:tgtEl>
                                      </p:cBhvr>
                                      <p:to x="100000" y="100000"/>
                                    </p:animScale>
                                    <p:animScale>
                                      <p:cBhvr>
                                        <p:cTn id="18" dur="26">
                                          <p:stCondLst>
                                            <p:cond delay="1642"/>
                                          </p:stCondLst>
                                        </p:cTn>
                                        <p:tgtEl>
                                          <p:spTgt spid="6">
                                            <p:txEl>
                                              <p:pRg st="0" end="0"/>
                                            </p:txEl>
                                          </p:spTgt>
                                        </p:tgtEl>
                                      </p:cBhvr>
                                      <p:to x="100000" y="90000"/>
                                    </p:animScale>
                                    <p:animScale>
                                      <p:cBhvr>
                                        <p:cTn id="19" dur="166" decel="50000">
                                          <p:stCondLst>
                                            <p:cond delay="1668"/>
                                          </p:stCondLst>
                                        </p:cTn>
                                        <p:tgtEl>
                                          <p:spTgt spid="6">
                                            <p:txEl>
                                              <p:pRg st="0" end="0"/>
                                            </p:txEl>
                                          </p:spTgt>
                                        </p:tgtEl>
                                      </p:cBhvr>
                                      <p:to x="100000" y="100000"/>
                                    </p:animScale>
                                    <p:animScale>
                                      <p:cBhvr>
                                        <p:cTn id="20" dur="26">
                                          <p:stCondLst>
                                            <p:cond delay="1808"/>
                                          </p:stCondLst>
                                        </p:cTn>
                                        <p:tgtEl>
                                          <p:spTgt spid="6">
                                            <p:txEl>
                                              <p:pRg st="0" end="0"/>
                                            </p:txEl>
                                          </p:spTgt>
                                        </p:tgtEl>
                                      </p:cBhvr>
                                      <p:to x="100000" y="95000"/>
                                    </p:animScale>
                                    <p:animScale>
                                      <p:cBhvr>
                                        <p:cTn id="21" dur="166" decel="50000">
                                          <p:stCondLst>
                                            <p:cond delay="1834"/>
                                          </p:stCondLst>
                                        </p:cTn>
                                        <p:tgtEl>
                                          <p:spTgt spid="6">
                                            <p:txEl>
                                              <p:pRg st="0" end="0"/>
                                            </p:txEl>
                                          </p:spTgt>
                                        </p:tgtEl>
                                      </p:cBhvr>
                                      <p:to x="100000" y="100000"/>
                                    </p:animScale>
                                    <p:set>
                                      <p:cBhvr>
                                        <p:cTn id="22"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E2DDCC-9A60-D6E6-48A7-5867290BDE37}"/>
              </a:ext>
            </a:extLst>
          </p:cNvPr>
          <p:cNvSpPr txBox="1"/>
          <p:nvPr/>
        </p:nvSpPr>
        <p:spPr>
          <a:xfrm>
            <a:off x="2438400" y="1702804"/>
            <a:ext cx="9642764" cy="3046988"/>
          </a:xfrm>
          <a:prstGeom prst="rect">
            <a:avLst/>
          </a:prstGeom>
          <a:noFill/>
        </p:spPr>
        <p:txBody>
          <a:bodyPr wrap="square" rtlCol="0">
            <a:spAutoFit/>
          </a:bodyPr>
          <a:lstStyle/>
          <a:p>
            <a:pPr marL="285750" indent="-285750" algn="r">
              <a:buFont typeface="Arial" panose="020B0604020202020204" pitchFamily="34" charset="0"/>
              <a:buChar char="•"/>
            </a:pPr>
            <a:r>
              <a:rPr lang="ar-JO" sz="2400" dirty="0">
                <a:solidFill>
                  <a:srgbClr val="00B0F0"/>
                </a:solidFill>
              </a:rPr>
              <a:t>½ كوب دقيق</a:t>
            </a:r>
          </a:p>
          <a:p>
            <a:pPr marL="285750" indent="-285750" algn="r">
              <a:buFont typeface="Arial" panose="020B0604020202020204" pitchFamily="34" charset="0"/>
              <a:buChar char="•"/>
            </a:pPr>
            <a:r>
              <a:rPr lang="ar-JO" sz="2400" dirty="0">
                <a:solidFill>
                  <a:srgbClr val="00B0F0"/>
                </a:solidFill>
              </a:rPr>
              <a:t>3 بطاطس مقطعة أصابع</a:t>
            </a:r>
          </a:p>
          <a:p>
            <a:pPr marL="285750" indent="-285750" algn="r">
              <a:buFont typeface="Arial" panose="020B0604020202020204" pitchFamily="34" charset="0"/>
              <a:buChar char="•"/>
            </a:pPr>
            <a:r>
              <a:rPr lang="ar-JO" sz="2400" dirty="0">
                <a:solidFill>
                  <a:srgbClr val="00B0F0"/>
                </a:solidFill>
              </a:rPr>
              <a:t>1 ملعقة صغيرة بيكنج باودر</a:t>
            </a:r>
          </a:p>
          <a:p>
            <a:pPr marL="285750" indent="-285750" algn="r">
              <a:buFont typeface="Arial" panose="020B0604020202020204" pitchFamily="34" charset="0"/>
              <a:buChar char="•"/>
            </a:pPr>
            <a:r>
              <a:rPr lang="ar-JO" sz="2400" dirty="0">
                <a:solidFill>
                  <a:srgbClr val="00B0F0"/>
                </a:solidFill>
              </a:rPr>
              <a:t>1 ملعقة صغيرة شطة</a:t>
            </a:r>
          </a:p>
          <a:p>
            <a:pPr marL="285750" indent="-285750" algn="r">
              <a:buFont typeface="Arial" panose="020B0604020202020204" pitchFamily="34" charset="0"/>
              <a:buChar char="•"/>
            </a:pPr>
            <a:r>
              <a:rPr lang="ar-JO" sz="2400" dirty="0">
                <a:solidFill>
                  <a:srgbClr val="00B0F0"/>
                </a:solidFill>
              </a:rPr>
              <a:t>1 ملعقة صغيرة فلفل أسود</a:t>
            </a:r>
          </a:p>
          <a:p>
            <a:pPr marL="285750" indent="-285750" algn="r">
              <a:buFont typeface="Arial" panose="020B0604020202020204" pitchFamily="34" charset="0"/>
              <a:buChar char="•"/>
            </a:pPr>
            <a:r>
              <a:rPr lang="ar-JO" sz="2400" dirty="0">
                <a:solidFill>
                  <a:srgbClr val="00B0F0"/>
                </a:solidFill>
              </a:rPr>
              <a:t>½ ملعقة صغيرة ملح</a:t>
            </a:r>
          </a:p>
          <a:p>
            <a:pPr marL="285750" indent="-285750" algn="r">
              <a:buFont typeface="Arial" panose="020B0604020202020204" pitchFamily="34" charset="0"/>
              <a:buChar char="•"/>
            </a:pPr>
            <a:r>
              <a:rPr lang="ar-JO" sz="2400" dirty="0">
                <a:solidFill>
                  <a:srgbClr val="00B0F0"/>
                </a:solidFill>
              </a:rPr>
              <a:t>½ كوب ماء</a:t>
            </a:r>
          </a:p>
          <a:p>
            <a:pPr marL="285750" indent="-285750" algn="r">
              <a:buFont typeface="Arial" panose="020B0604020202020204" pitchFamily="34" charset="0"/>
              <a:buChar char="•"/>
            </a:pPr>
            <a:r>
              <a:rPr lang="ar-JO" sz="2400" dirty="0">
                <a:solidFill>
                  <a:srgbClr val="00B0F0"/>
                </a:solidFill>
              </a:rPr>
              <a:t>2 كوب زيت للقلي</a:t>
            </a:r>
          </a:p>
        </p:txBody>
      </p:sp>
      <p:sp>
        <p:nvSpPr>
          <p:cNvPr id="6" name="TextBox 5">
            <a:extLst>
              <a:ext uri="{FF2B5EF4-FFF2-40B4-BE49-F238E27FC236}">
                <a16:creationId xmlns:a16="http://schemas.microsoft.com/office/drawing/2014/main" id="{DFB64F04-2266-1C51-849C-74CCE8AA3C4F}"/>
              </a:ext>
            </a:extLst>
          </p:cNvPr>
          <p:cNvSpPr txBox="1"/>
          <p:nvPr/>
        </p:nvSpPr>
        <p:spPr>
          <a:xfrm>
            <a:off x="4059382" y="803564"/>
            <a:ext cx="4738254" cy="707886"/>
          </a:xfrm>
          <a:prstGeom prst="rect">
            <a:avLst/>
          </a:prstGeom>
          <a:noFill/>
        </p:spPr>
        <p:txBody>
          <a:bodyPr wrap="square" rtlCol="0">
            <a:spAutoFit/>
          </a:bodyPr>
          <a:lstStyle/>
          <a:p>
            <a:r>
              <a:rPr lang="ar-JO" sz="4000" dirty="0">
                <a:solidFill>
                  <a:srgbClr val="7030A0"/>
                </a:solidFill>
              </a:rPr>
              <a:t>مكونات خبز الرنجر        </a:t>
            </a:r>
            <a:endParaRPr lang="en-US" sz="4000" dirty="0">
              <a:solidFill>
                <a:srgbClr val="7030A0"/>
              </a:solidFill>
            </a:endParaRPr>
          </a:p>
        </p:txBody>
      </p:sp>
      <p:sp>
        <p:nvSpPr>
          <p:cNvPr id="7" name="TextBox 6">
            <a:extLst>
              <a:ext uri="{FF2B5EF4-FFF2-40B4-BE49-F238E27FC236}">
                <a16:creationId xmlns:a16="http://schemas.microsoft.com/office/drawing/2014/main" id="{E7D58053-4BCC-925C-4DE2-A468EA17833B}"/>
              </a:ext>
            </a:extLst>
          </p:cNvPr>
          <p:cNvSpPr txBox="1"/>
          <p:nvPr/>
        </p:nvSpPr>
        <p:spPr>
          <a:xfrm>
            <a:off x="5791200" y="4941147"/>
            <a:ext cx="6165273" cy="400110"/>
          </a:xfrm>
          <a:prstGeom prst="rect">
            <a:avLst/>
          </a:prstGeom>
          <a:noFill/>
        </p:spPr>
        <p:txBody>
          <a:bodyPr wrap="square" rtlCol="0">
            <a:spAutoFit/>
          </a:bodyPr>
          <a:lstStyle/>
          <a:p>
            <a:r>
              <a:rPr lang="ar-JO" sz="2000" dirty="0">
                <a:solidFill>
                  <a:schemeClr val="bg1"/>
                </a:solidFill>
              </a:rPr>
              <a:t>ممكن ان اضافة الخضورات مثل الخس,البندور البصل ابيض مرتدل  </a:t>
            </a:r>
            <a:endParaRPr lang="en-US" sz="2000" dirty="0">
              <a:solidFill>
                <a:schemeClr val="bg1"/>
              </a:solidFill>
            </a:endParaRPr>
          </a:p>
        </p:txBody>
      </p:sp>
    </p:spTree>
    <p:extLst>
      <p:ext uri="{BB962C8B-B14F-4D97-AF65-F5344CB8AC3E}">
        <p14:creationId xmlns:p14="http://schemas.microsoft.com/office/powerpoint/2010/main" val="188708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1D7B5B-56EE-9FBE-1E03-B0D9E1F3173E}"/>
              </a:ext>
            </a:extLst>
          </p:cNvPr>
          <p:cNvSpPr txBox="1"/>
          <p:nvPr/>
        </p:nvSpPr>
        <p:spPr>
          <a:xfrm>
            <a:off x="3449783" y="290945"/>
            <a:ext cx="4308764" cy="707886"/>
          </a:xfrm>
          <a:prstGeom prst="rect">
            <a:avLst/>
          </a:prstGeom>
          <a:noFill/>
        </p:spPr>
        <p:txBody>
          <a:bodyPr wrap="square" rtlCol="0">
            <a:spAutoFit/>
          </a:bodyPr>
          <a:lstStyle/>
          <a:p>
            <a:r>
              <a:rPr lang="ar-JO" sz="4000" dirty="0">
                <a:solidFill>
                  <a:schemeClr val="accent1">
                    <a:lumMod val="75000"/>
                  </a:schemeClr>
                </a:solidFill>
              </a:rPr>
              <a:t>طريقة طبخ الزنجر     </a:t>
            </a:r>
            <a:endParaRPr lang="en-US" sz="4000" dirty="0">
              <a:solidFill>
                <a:schemeClr val="accent1">
                  <a:lumMod val="75000"/>
                </a:schemeClr>
              </a:solidFill>
            </a:endParaRPr>
          </a:p>
        </p:txBody>
      </p:sp>
      <p:sp>
        <p:nvSpPr>
          <p:cNvPr id="5" name="TextBox 4">
            <a:extLst>
              <a:ext uri="{FF2B5EF4-FFF2-40B4-BE49-F238E27FC236}">
                <a16:creationId xmlns:a16="http://schemas.microsoft.com/office/drawing/2014/main" id="{504F3D40-0000-F524-9409-26D39A14296D}"/>
              </a:ext>
            </a:extLst>
          </p:cNvPr>
          <p:cNvSpPr txBox="1"/>
          <p:nvPr/>
        </p:nvSpPr>
        <p:spPr>
          <a:xfrm>
            <a:off x="1427019" y="1676400"/>
            <a:ext cx="10252364" cy="2954655"/>
          </a:xfrm>
          <a:prstGeom prst="rect">
            <a:avLst/>
          </a:prstGeom>
          <a:noFill/>
        </p:spPr>
        <p:txBody>
          <a:bodyPr wrap="square" rtlCol="0">
            <a:spAutoFit/>
          </a:bodyPr>
          <a:lstStyle/>
          <a:p>
            <a:pPr algn="r"/>
            <a:r>
              <a:rPr lang="ar-JO" sz="2800" dirty="0">
                <a:solidFill>
                  <a:schemeClr val="accent3"/>
                </a:solidFill>
              </a:rPr>
              <a:t>وضع الطحين في طبقٍ عميق، ثمَّ إضافة له القليل من الملح، والفلفل الأسود. وضع البيض في طبقٍ عميقٍ منفصل، ثمَّ تفتيت رقائق الذرة في كيس بلاستيكيّ ووضعه في وعاء. تتبيل شرائح الدجاج في خليط الطحين، ثمَّ في البيض، ثمَّ في رقائق الذرة، وقليها على دفعات للحصول على زنجر ذهبي اللون ومقرمش. خلط الكاتشب مع صلصة التفاح، وصلصة الورشستر، ويقدّم مع. الزنجر</a:t>
            </a:r>
          </a:p>
          <a:p>
            <a:pPr algn="r"/>
            <a:endParaRPr lang="ar-JO" sz="2800" dirty="0">
              <a:solidFill>
                <a:schemeClr val="accent3"/>
              </a:solidFill>
            </a:endParaRPr>
          </a:p>
          <a:p>
            <a:endParaRPr lang="en-US" dirty="0"/>
          </a:p>
        </p:txBody>
      </p:sp>
    </p:spTree>
    <p:extLst>
      <p:ext uri="{BB962C8B-B14F-4D97-AF65-F5344CB8AC3E}">
        <p14:creationId xmlns:p14="http://schemas.microsoft.com/office/powerpoint/2010/main" val="14321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xEl>
                                              <p:pRg st="0" end="0"/>
                                            </p:txEl>
                                          </p:spTgt>
                                        </p:tgtEl>
                                      </p:cBhvr>
                                    </p:animEffect>
                                    <p:anim calcmode="lin" valueType="num">
                                      <p:cBhvr>
                                        <p:cTn id="7" dur="2000"/>
                                        <p:tgtEl>
                                          <p:spTgt spid="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CB65EF-4649-7982-7929-DD22F000B059}"/>
              </a:ext>
            </a:extLst>
          </p:cNvPr>
          <p:cNvSpPr txBox="1"/>
          <p:nvPr/>
        </p:nvSpPr>
        <p:spPr>
          <a:xfrm>
            <a:off x="2286000" y="1052945"/>
            <a:ext cx="8395855" cy="707886"/>
          </a:xfrm>
          <a:prstGeom prst="rect">
            <a:avLst/>
          </a:prstGeom>
          <a:noFill/>
        </p:spPr>
        <p:txBody>
          <a:bodyPr wrap="square" rtlCol="0">
            <a:spAutoFit/>
          </a:bodyPr>
          <a:lstStyle/>
          <a:p>
            <a:pPr algn="ctr"/>
            <a:r>
              <a:rPr lang="ar-JO" sz="4000" dirty="0">
                <a:solidFill>
                  <a:srgbClr val="FF0000"/>
                </a:solidFill>
              </a:rPr>
              <a:t>مضر الزنجر</a:t>
            </a:r>
            <a:endParaRPr lang="en-US" sz="4000" dirty="0">
              <a:solidFill>
                <a:srgbClr val="FF0000"/>
              </a:solidFill>
            </a:endParaRPr>
          </a:p>
        </p:txBody>
      </p:sp>
      <p:sp>
        <p:nvSpPr>
          <p:cNvPr id="5" name="TextBox 4">
            <a:extLst>
              <a:ext uri="{FF2B5EF4-FFF2-40B4-BE49-F238E27FC236}">
                <a16:creationId xmlns:a16="http://schemas.microsoft.com/office/drawing/2014/main" id="{1544BE78-DF49-9E36-E69E-CF00A2B1C8C6}"/>
              </a:ext>
            </a:extLst>
          </p:cNvPr>
          <p:cNvSpPr txBox="1"/>
          <p:nvPr/>
        </p:nvSpPr>
        <p:spPr>
          <a:xfrm>
            <a:off x="7384472" y="2355273"/>
            <a:ext cx="3532909" cy="584775"/>
          </a:xfrm>
          <a:prstGeom prst="rect">
            <a:avLst/>
          </a:prstGeom>
          <a:noFill/>
        </p:spPr>
        <p:txBody>
          <a:bodyPr wrap="square" rtlCol="0">
            <a:spAutoFit/>
          </a:bodyPr>
          <a:lstStyle/>
          <a:p>
            <a:pPr algn="r"/>
            <a:r>
              <a:rPr lang="ar-JO" sz="3200" dirty="0">
                <a:solidFill>
                  <a:schemeClr val="accent6">
                    <a:lumMod val="50000"/>
                  </a:schemeClr>
                </a:solidFill>
              </a:rPr>
              <a:t>زيدة الدهون و كرسترول </a:t>
            </a:r>
            <a:endParaRPr lang="en-US" sz="3200" dirty="0">
              <a:solidFill>
                <a:schemeClr val="accent6">
                  <a:lumMod val="50000"/>
                </a:schemeClr>
              </a:solidFill>
            </a:endParaRPr>
          </a:p>
        </p:txBody>
      </p:sp>
      <p:sp>
        <p:nvSpPr>
          <p:cNvPr id="7" name="TextBox 6">
            <a:extLst>
              <a:ext uri="{FF2B5EF4-FFF2-40B4-BE49-F238E27FC236}">
                <a16:creationId xmlns:a16="http://schemas.microsoft.com/office/drawing/2014/main" id="{9C2DDAE5-AB80-A711-F482-AE4E3970A852}"/>
              </a:ext>
            </a:extLst>
          </p:cNvPr>
          <p:cNvSpPr txBox="1"/>
          <p:nvPr/>
        </p:nvSpPr>
        <p:spPr>
          <a:xfrm>
            <a:off x="7633855" y="2829211"/>
            <a:ext cx="4017818" cy="1754326"/>
          </a:xfrm>
          <a:prstGeom prst="rect">
            <a:avLst/>
          </a:prstGeom>
          <a:noFill/>
        </p:spPr>
        <p:txBody>
          <a:bodyPr wrap="square" rtlCol="0">
            <a:spAutoFit/>
          </a:bodyPr>
          <a:lstStyle/>
          <a:p>
            <a:r>
              <a:rPr lang="ar-JO" sz="3600" dirty="0">
                <a:solidFill>
                  <a:srgbClr val="7030A0"/>
                </a:solidFill>
              </a:rPr>
              <a:t>زيدة السمن                 </a:t>
            </a:r>
          </a:p>
          <a:p>
            <a:pPr algn="r"/>
            <a:r>
              <a:rPr lang="ar-JO" sz="3600" dirty="0">
                <a:solidFill>
                  <a:srgbClr val="7030A0"/>
                </a:solidFill>
              </a:rPr>
              <a:t>امرض بالقلب</a:t>
            </a:r>
          </a:p>
          <a:p>
            <a:endParaRPr lang="en-US" sz="3600" dirty="0">
              <a:solidFill>
                <a:srgbClr val="7030A0"/>
              </a:solidFill>
            </a:endParaRPr>
          </a:p>
        </p:txBody>
      </p:sp>
      <p:pic>
        <p:nvPicPr>
          <p:cNvPr id="2" name="Picture 1">
            <a:extLst>
              <a:ext uri="{FF2B5EF4-FFF2-40B4-BE49-F238E27FC236}">
                <a16:creationId xmlns:a16="http://schemas.microsoft.com/office/drawing/2014/main" id="{BE124090-1BA2-880B-93F9-0A44A3841D4B}"/>
              </a:ext>
            </a:extLst>
          </p:cNvPr>
          <p:cNvPicPr>
            <a:picLocks noChangeAspect="1"/>
          </p:cNvPicPr>
          <p:nvPr/>
        </p:nvPicPr>
        <p:blipFill>
          <a:blip r:embed="rId2"/>
          <a:stretch>
            <a:fillRect/>
          </a:stretch>
        </p:blipFill>
        <p:spPr>
          <a:xfrm>
            <a:off x="887557" y="2187136"/>
            <a:ext cx="4514850" cy="3038475"/>
          </a:xfrm>
          <a:prstGeom prst="ellipse">
            <a:avLst/>
          </a:prstGeom>
          <a:ln>
            <a:noFill/>
          </a:ln>
          <a:effectLst>
            <a:glow rad="139700">
              <a:schemeClr val="accent5">
                <a:satMod val="175000"/>
                <a:alpha val="40000"/>
              </a:schemeClr>
            </a:glow>
            <a:softEdge rad="112500"/>
          </a:effectLst>
          <a:scene3d>
            <a:camera prst="perspectiveLeft"/>
            <a:lightRig rig="threePt" dir="t"/>
          </a:scene3d>
          <a:sp3d>
            <a:bevelT w="139700" prst="cross"/>
          </a:sp3d>
        </p:spPr>
      </p:pic>
    </p:spTree>
    <p:extLst>
      <p:ext uri="{BB962C8B-B14F-4D97-AF65-F5344CB8AC3E}">
        <p14:creationId xmlns:p14="http://schemas.microsoft.com/office/powerpoint/2010/main" val="24117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2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nodeType="clickEffect">
                                  <p:stCondLst>
                                    <p:cond delay="0"/>
                                  </p:stCondLst>
                                  <p:childTnLst>
                                    <p:animEffect transition="out" filter="wheel(1)">
                                      <p:cBhvr>
                                        <p:cTn id="14" dur="2000"/>
                                        <p:tgtEl>
                                          <p:spTgt spid="5">
                                            <p:txEl>
                                              <p:pRg st="0" end="0"/>
                                            </p:txEl>
                                          </p:spTgt>
                                        </p:tgtEl>
                                      </p:cBhvr>
                                    </p:animEffect>
                                    <p:set>
                                      <p:cBhvr>
                                        <p:cTn id="15"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34E524-754D-2592-BD94-E50507D18D7C}"/>
              </a:ext>
            </a:extLst>
          </p:cNvPr>
          <p:cNvSpPr txBox="1"/>
          <p:nvPr/>
        </p:nvSpPr>
        <p:spPr>
          <a:xfrm>
            <a:off x="4918363" y="387926"/>
            <a:ext cx="2355273" cy="523220"/>
          </a:xfrm>
          <a:prstGeom prst="rect">
            <a:avLst/>
          </a:prstGeom>
          <a:noFill/>
        </p:spPr>
        <p:txBody>
          <a:bodyPr wrap="square" rtlCol="0">
            <a:spAutoFit/>
          </a:bodyPr>
          <a:lstStyle/>
          <a:p>
            <a:r>
              <a:rPr lang="ar-JO" sz="2800" dirty="0">
                <a:solidFill>
                  <a:srgbClr val="92D050"/>
                </a:solidFill>
              </a:rPr>
              <a:t>المفيد بالزنجر</a:t>
            </a:r>
            <a:endParaRPr lang="en-US" sz="2800" dirty="0">
              <a:solidFill>
                <a:srgbClr val="92D050"/>
              </a:solidFill>
            </a:endParaRPr>
          </a:p>
        </p:txBody>
      </p:sp>
      <p:sp>
        <p:nvSpPr>
          <p:cNvPr id="5" name="TextBox 4">
            <a:extLst>
              <a:ext uri="{FF2B5EF4-FFF2-40B4-BE49-F238E27FC236}">
                <a16:creationId xmlns:a16="http://schemas.microsoft.com/office/drawing/2014/main" id="{B54CA1AF-EA37-83C3-7985-C83154E540B8}"/>
              </a:ext>
            </a:extLst>
          </p:cNvPr>
          <p:cNvSpPr txBox="1"/>
          <p:nvPr/>
        </p:nvSpPr>
        <p:spPr>
          <a:xfrm>
            <a:off x="6206837" y="2424545"/>
            <a:ext cx="5763491" cy="769441"/>
          </a:xfrm>
          <a:prstGeom prst="rect">
            <a:avLst/>
          </a:prstGeom>
          <a:noFill/>
        </p:spPr>
        <p:txBody>
          <a:bodyPr wrap="square" rtlCol="0">
            <a:spAutoFit/>
          </a:bodyPr>
          <a:lstStyle/>
          <a:p>
            <a:r>
              <a:rPr lang="ar-JO" sz="4400" dirty="0">
                <a:solidFill>
                  <a:schemeClr val="accent2">
                    <a:lumMod val="50000"/>
                  </a:schemeClr>
                </a:solidFill>
              </a:rPr>
              <a:t>ان يوجد فيها الخس و البندورة</a:t>
            </a:r>
            <a:endParaRPr lang="en-US" sz="4400" dirty="0">
              <a:solidFill>
                <a:schemeClr val="accent2">
                  <a:lumMod val="50000"/>
                </a:schemeClr>
              </a:solidFill>
            </a:endParaRPr>
          </a:p>
        </p:txBody>
      </p:sp>
    </p:spTree>
    <p:extLst>
      <p:ext uri="{BB962C8B-B14F-4D97-AF65-F5344CB8AC3E}">
        <p14:creationId xmlns:p14="http://schemas.microsoft.com/office/powerpoint/2010/main" val="402179333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C00B21-90C0-467B-5CF7-27EA656D3049}"/>
              </a:ext>
            </a:extLst>
          </p:cNvPr>
          <p:cNvSpPr txBox="1"/>
          <p:nvPr/>
        </p:nvSpPr>
        <p:spPr>
          <a:xfrm>
            <a:off x="4713577" y="1322243"/>
            <a:ext cx="7162800" cy="5078313"/>
          </a:xfrm>
          <a:prstGeom prst="rect">
            <a:avLst/>
          </a:prstGeom>
          <a:noFill/>
        </p:spPr>
        <p:txBody>
          <a:bodyPr wrap="square" rtlCol="0">
            <a:spAutoFit/>
          </a:bodyPr>
          <a:lstStyle/>
          <a:p>
            <a:pPr algn="r" rtl="1">
              <a:buFont typeface="+mj-lt"/>
              <a:buAutoNum type="arabicPeriod"/>
            </a:pPr>
            <a:r>
              <a:rPr lang="ar-JO" sz="3600" b="0" i="0" dirty="0">
                <a:solidFill>
                  <a:srgbClr val="002060"/>
                </a:solidFill>
                <a:effectLst/>
                <a:latin typeface="NotoSansArabic-Regular"/>
              </a:rPr>
              <a:t>يساهم في السيطرة على ضغط الدمّ</a:t>
            </a:r>
          </a:p>
          <a:p>
            <a:pPr algn="r" rtl="1">
              <a:buFont typeface="+mj-lt"/>
              <a:buAutoNum type="arabicPeriod"/>
            </a:pPr>
            <a:r>
              <a:rPr lang="ar-JO" sz="3600" b="0" i="0" dirty="0">
                <a:solidFill>
                  <a:srgbClr val="002060"/>
                </a:solidFill>
                <a:effectLst/>
                <a:latin typeface="NotoSansArabic-Regular"/>
              </a:rPr>
              <a:t>يعزز جهاز المناعي لاحتوائه على فيتامين ج</a:t>
            </a:r>
          </a:p>
          <a:p>
            <a:pPr algn="r" rtl="1">
              <a:buFont typeface="+mj-lt"/>
              <a:buAutoNum type="arabicPeriod"/>
            </a:pPr>
            <a:r>
              <a:rPr lang="ar-JO" sz="3600" b="0" i="0" dirty="0">
                <a:solidFill>
                  <a:srgbClr val="002060"/>
                </a:solidFill>
                <a:effectLst/>
                <a:latin typeface="NotoSansArabic-Regular"/>
              </a:rPr>
              <a:t>يقلل من الإصابة بإعتام عدسة العين والتنكس البقعي</a:t>
            </a:r>
          </a:p>
          <a:p>
            <a:pPr algn="r" rtl="1">
              <a:buFont typeface="+mj-lt"/>
              <a:buAutoNum type="arabicPeriod"/>
            </a:pPr>
            <a:r>
              <a:rPr lang="ar-JO" sz="3600" b="0" i="0" dirty="0">
                <a:solidFill>
                  <a:srgbClr val="002060"/>
                </a:solidFill>
                <a:effectLst/>
                <a:latin typeface="NotoSansArabic-Regular"/>
              </a:rPr>
              <a:t>يعزز نشاط البكتيريا النافعة في الأمعاء</a:t>
            </a:r>
          </a:p>
          <a:p>
            <a:pPr algn="r" rtl="1">
              <a:buFont typeface="+mj-lt"/>
              <a:buAutoNum type="arabicPeriod"/>
            </a:pPr>
            <a:r>
              <a:rPr lang="ar-JO" sz="3600" b="0" i="0" dirty="0">
                <a:solidFill>
                  <a:srgbClr val="002060"/>
                </a:solidFill>
                <a:effectLst/>
                <a:latin typeface="NotoSansArabic-Regular"/>
              </a:rPr>
              <a:t>يعزز من </a:t>
            </a:r>
            <a:r>
              <a:rPr lang="ar-JO" sz="3600" b="1" i="0" u="none" strike="noStrike" dirty="0">
                <a:solidFill>
                  <a:srgbClr val="002060"/>
                </a:solidFill>
                <a:effectLst/>
                <a:latin typeface="NotoSansArabic-Regular"/>
                <a:hlinkClick r:id="rId2">
                  <a:extLst>
                    <a:ext uri="{A12FA001-AC4F-418D-AE19-62706E023703}">
                      <ahyp:hlinkClr xmlns:ahyp="http://schemas.microsoft.com/office/drawing/2018/hyperlinkcolor" val="tx"/>
                    </a:ext>
                  </a:extLst>
                </a:hlinkClick>
              </a:rPr>
              <a:t>صحة القلب</a:t>
            </a:r>
            <a:r>
              <a:rPr lang="ar-JO" sz="3600" b="0" i="0" dirty="0">
                <a:solidFill>
                  <a:srgbClr val="002060"/>
                </a:solidFill>
                <a:effectLst/>
                <a:latin typeface="NotoSansArabic-Regular"/>
              </a:rPr>
              <a:t> والاوعية الدموية ويقلل من تخثر الدمّ</a:t>
            </a:r>
          </a:p>
          <a:p>
            <a:pPr algn="r" rtl="1">
              <a:buFont typeface="+mj-lt"/>
              <a:buAutoNum type="arabicPeriod"/>
            </a:pPr>
            <a:r>
              <a:rPr lang="ar-JO" sz="3600" b="0" i="0" dirty="0">
                <a:solidFill>
                  <a:srgbClr val="002060"/>
                </a:solidFill>
                <a:effectLst/>
                <a:latin typeface="NotoSansArabic-Regular"/>
              </a:rPr>
              <a:t>يقلل من خطر الإصابة بسرطان المعدة والبروستات والبنكرياس والمبيض</a:t>
            </a:r>
          </a:p>
        </p:txBody>
      </p:sp>
    </p:spTree>
    <p:extLst>
      <p:ext uri="{BB962C8B-B14F-4D97-AF65-F5344CB8AC3E}">
        <p14:creationId xmlns:p14="http://schemas.microsoft.com/office/powerpoint/2010/main" val="2293153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A5CE0-23D8-B2B1-D467-13F67A61AE91}"/>
              </a:ext>
            </a:extLst>
          </p:cNvPr>
          <p:cNvSpPr txBox="1"/>
          <p:nvPr/>
        </p:nvSpPr>
        <p:spPr>
          <a:xfrm>
            <a:off x="3394363" y="942109"/>
            <a:ext cx="8174182" cy="5262979"/>
          </a:xfrm>
          <a:prstGeom prst="rect">
            <a:avLst/>
          </a:prstGeom>
          <a:noFill/>
        </p:spPr>
        <p:txBody>
          <a:bodyPr wrap="square" rtlCol="0">
            <a:spAutoFit/>
          </a:bodyPr>
          <a:lstStyle/>
          <a:p>
            <a:pPr algn="r"/>
            <a:r>
              <a:rPr lang="ar-JO" sz="2800" dirty="0">
                <a:solidFill>
                  <a:schemeClr val="accent1">
                    <a:lumMod val="60000"/>
                    <a:lumOff val="40000"/>
                  </a:schemeClr>
                </a:solidFill>
              </a:rPr>
              <a:t>فيد للقلب والأوعية الدموية</a:t>
            </a:r>
          </a:p>
          <a:p>
            <a:pPr algn="r"/>
            <a:r>
              <a:rPr lang="ar-JO" sz="2800" dirty="0">
                <a:solidFill>
                  <a:schemeClr val="accent1">
                    <a:lumMod val="60000"/>
                    <a:lumOff val="40000"/>
                  </a:schemeClr>
                </a:solidFill>
              </a:rPr>
              <a:t>مضاد للالتهابات</a:t>
            </a:r>
          </a:p>
          <a:p>
            <a:pPr algn="r"/>
            <a:r>
              <a:rPr lang="ar-JO" sz="2800" dirty="0">
                <a:solidFill>
                  <a:schemeClr val="accent1">
                    <a:lumMod val="60000"/>
                    <a:lumOff val="40000"/>
                  </a:schemeClr>
                </a:solidFill>
              </a:rPr>
              <a:t>يعزز الجهاز المناعي</a:t>
            </a:r>
          </a:p>
          <a:p>
            <a:pPr algn="r"/>
            <a:r>
              <a:rPr lang="ar-JO" sz="2800" dirty="0">
                <a:solidFill>
                  <a:schemeClr val="accent1">
                    <a:lumMod val="60000"/>
                    <a:lumOff val="40000"/>
                  </a:schemeClr>
                </a:solidFill>
              </a:rPr>
              <a:t>مُحسن للهضم</a:t>
            </a:r>
          </a:p>
          <a:p>
            <a:pPr algn="r"/>
            <a:r>
              <a:rPr lang="ar-JO" sz="2800" dirty="0">
                <a:solidFill>
                  <a:schemeClr val="accent1">
                    <a:lumMod val="60000"/>
                    <a:lumOff val="40000"/>
                  </a:schemeClr>
                </a:solidFill>
              </a:rPr>
              <a:t>يحتوى على نسبة عالية من البروتين ومنخفضة السعرات الحرارية </a:t>
            </a:r>
          </a:p>
          <a:p>
            <a:pPr algn="r"/>
            <a:r>
              <a:rPr lang="ar-JO" sz="2800" dirty="0">
                <a:solidFill>
                  <a:schemeClr val="accent1">
                    <a:lumMod val="60000"/>
                    <a:lumOff val="40000"/>
                  </a:schemeClr>
                </a:solidFill>
              </a:rPr>
              <a:t>يحتوى على مضادات للميكروبات</a:t>
            </a:r>
          </a:p>
          <a:p>
            <a:pPr algn="r"/>
            <a:r>
              <a:rPr lang="ar-JO" sz="2800" dirty="0">
                <a:solidFill>
                  <a:schemeClr val="accent1">
                    <a:lumMod val="60000"/>
                    <a:lumOff val="40000"/>
                  </a:schemeClr>
                </a:solidFill>
              </a:rPr>
              <a:t>يحارب سرطان الرئة والمعدة</a:t>
            </a:r>
          </a:p>
          <a:p>
            <a:pPr algn="r"/>
            <a:r>
              <a:rPr lang="ar-JO" sz="2800" dirty="0">
                <a:solidFill>
                  <a:schemeClr val="accent1">
                    <a:lumMod val="60000"/>
                    <a:lumOff val="40000"/>
                  </a:schemeClr>
                </a:solidFill>
              </a:rPr>
              <a:t>يحسن من صحة العين</a:t>
            </a:r>
          </a:p>
          <a:p>
            <a:pPr algn="r"/>
            <a:r>
              <a:rPr lang="ar-JO" sz="2800" dirty="0">
                <a:solidFill>
                  <a:schemeClr val="accent1">
                    <a:lumMod val="60000"/>
                    <a:lumOff val="40000"/>
                  </a:schemeClr>
                </a:solidFill>
              </a:rPr>
              <a:t>مكافح لمرض السكري</a:t>
            </a:r>
          </a:p>
          <a:p>
            <a:pPr algn="r"/>
            <a:r>
              <a:rPr lang="ar-JO" sz="2800" dirty="0">
                <a:solidFill>
                  <a:schemeClr val="accent1">
                    <a:lumMod val="60000"/>
                    <a:lumOff val="40000"/>
                  </a:schemeClr>
                </a:solidFill>
              </a:rPr>
              <a:t>يعزز من صحة الجلد والشعر</a:t>
            </a:r>
          </a:p>
          <a:p>
            <a:pPr algn="r"/>
            <a:r>
              <a:rPr lang="ar-JO" sz="2800" dirty="0">
                <a:solidFill>
                  <a:schemeClr val="accent1">
                    <a:lumMod val="60000"/>
                    <a:lumOff val="40000"/>
                  </a:schemeClr>
                </a:solidFill>
              </a:rPr>
              <a:t>يساعد على توازن النوم</a:t>
            </a:r>
          </a:p>
          <a:p>
            <a:pPr algn="r"/>
            <a:r>
              <a:rPr lang="ar-JO" sz="2800" dirty="0">
                <a:solidFill>
                  <a:schemeClr val="accent1">
                    <a:lumMod val="60000"/>
                    <a:lumOff val="40000"/>
                  </a:schemeClr>
                </a:solidFill>
              </a:rPr>
              <a:t>يحتوى نسبة مرتفعة من أوميغا </a:t>
            </a:r>
            <a:r>
              <a:rPr lang="ar-JO" dirty="0">
                <a:solidFill>
                  <a:schemeClr val="accent1">
                    <a:lumMod val="60000"/>
                    <a:lumOff val="40000"/>
                  </a:schemeClr>
                </a:solidFill>
              </a:rPr>
              <a:t>3</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0601571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3ED4-4541-51C2-50FF-7A09DA1D16C5}"/>
              </a:ext>
            </a:extLst>
          </p:cNvPr>
          <p:cNvSpPr>
            <a:spLocks noGrp="1"/>
          </p:cNvSpPr>
          <p:nvPr>
            <p:ph type="title"/>
          </p:nvPr>
        </p:nvSpPr>
        <p:spPr/>
        <p:txBody>
          <a:bodyPr/>
          <a:lstStyle/>
          <a:p>
            <a:pPr algn="ctr"/>
            <a:r>
              <a:rPr lang="ar-JO" sz="2800" dirty="0">
                <a:solidFill>
                  <a:srgbClr val="FF0000"/>
                </a:solidFill>
              </a:rPr>
              <a:t>من افضل مطعم </a:t>
            </a:r>
            <a:endParaRPr lang="en-US" sz="2800" dirty="0">
              <a:solidFill>
                <a:srgbClr val="FF0000"/>
              </a:solidFill>
            </a:endParaRPr>
          </a:p>
        </p:txBody>
      </p:sp>
      <p:graphicFrame>
        <p:nvGraphicFramePr>
          <p:cNvPr id="6" name="Content Placeholder 5">
            <a:extLst>
              <a:ext uri="{FF2B5EF4-FFF2-40B4-BE49-F238E27FC236}">
                <a16:creationId xmlns:a16="http://schemas.microsoft.com/office/drawing/2014/main" id="{8C83FAF6-DDFA-993A-E422-416E4D8C573C}"/>
              </a:ext>
            </a:extLst>
          </p:cNvPr>
          <p:cNvGraphicFramePr>
            <a:graphicFrameLocks noGrp="1"/>
          </p:cNvGraphicFramePr>
          <p:nvPr>
            <p:ph idx="1"/>
            <p:extLst>
              <p:ext uri="{D42A27DB-BD31-4B8C-83A1-F6EECF244321}">
                <p14:modId xmlns:p14="http://schemas.microsoft.com/office/powerpoint/2010/main" val="2038406040"/>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51265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TotalTime>
  <Words>263</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NotoSansArabic-Regular</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افضل مطعم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raeda</dc:creator>
  <cp:lastModifiedBy>raida cool</cp:lastModifiedBy>
  <cp:revision>2</cp:revision>
  <dcterms:created xsi:type="dcterms:W3CDTF">2022-11-01T16:58:10Z</dcterms:created>
  <dcterms:modified xsi:type="dcterms:W3CDTF">2023-04-11T12:13:21Z</dcterms:modified>
</cp:coreProperties>
</file>