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0" r:id="rId5"/>
    <p:sldId id="259"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72" d="100"/>
          <a:sy n="72" d="100"/>
        </p:scale>
        <p:origin x="61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4/8/2023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msdmanuals.com/ar/home/%D8%A7%D9%84%D8%A3%D8%AF%D9%88%D9%8A%D8%A9/%D8%A5%D8%B9%D8%B7%D8%A7%D8%A1%D9%8F-%D8%A7%D9%84%D8%A3%D8%AF%D9%88%D9%8A%D8%A9-%D9%88%D8%AD%D9%8E%D8%B1%D9%83%D9%8A%D9%91%D9%8E%D8%A7%D8%AA%D9%8F%D9%87%D8%A7/%D8%A7%D9%84%D8%AA%D9%88%D8%B2%D9%8E%D8%B9%D9%8F-%D8%A7%D9%84%D8%AF%D9%88%D8%A7%D8%A6%D9%8A" TargetMode="External"/><Relationship Id="rId2" Type="http://schemas.openxmlformats.org/officeDocument/2006/relationships/hyperlink" Target="https://www.msdmanuals.com/ar/home/%D8%A7%D9%84%D8%A3%D8%AF%D9%88%D9%8A%D8%A9/%D8%A5%D8%B9%D8%B7%D8%A7%D8%A1%D9%8F-%D8%A7%D9%84%D8%A3%D8%AF%D9%88%D9%8A%D8%A9-%D9%88%D8%AD%D9%8E%D8%B1%D9%83%D9%8A%D9%91%D9%8E%D8%A7%D8%AA%D9%8F%D9%87%D8%A7/%D8%A7%D9%85%D8%AA%D8%B5%D8%A7%D8%B5%D9%8F-%D8%A7%D9%84%D8%AF%D9%91%D9%8E%D9%88%D8%A7%D8%A1" TargetMode="External"/><Relationship Id="rId1" Type="http://schemas.openxmlformats.org/officeDocument/2006/relationships/slideLayout" Target="../slideLayouts/slideLayout2.xml"/><Relationship Id="rId5" Type="http://schemas.openxmlformats.org/officeDocument/2006/relationships/hyperlink" Target="https://www.msdmanuals.com/ar/home/%D8%A7%D9%84%D8%A3%D8%AF%D9%88%D9%8A%D8%A9/%D8%A5%D8%B9%D8%B7%D8%A7%D8%A1%D9%8F-%D8%A7%D9%84%D8%A3%D8%AF%D9%88%D9%8A%D8%A9-%D9%88%D8%AD%D9%8E%D8%B1%D9%83%D9%8A%D9%91%D9%8E%D8%A7%D8%AA%D9%8F%D9%87%D8%A7/%D8%A7%D9%84%D8%AA%D8%AE%D9%84%D9%91%D9%8F%D8%B5%D9%8F-%D9%85%D9%86-%D8%A7%D9%84%D8%A3%D8%AF%D9%88%D9%8A%D8%A9" TargetMode="External"/><Relationship Id="rId4" Type="http://schemas.openxmlformats.org/officeDocument/2006/relationships/hyperlink" Target="https://www.msdmanuals.com/ar/home/%D8%A7%D9%84%D8%A3%D8%AF%D9%88%D9%8A%D8%A9/%D8%A5%D8%B9%D8%B7%D8%A7%D8%A1%D9%8F-%D8%A7%D9%84%D8%A3%D8%AF%D9%88%D9%8A%D8%A9-%D9%88%D8%AD%D9%8E%D8%B1%D9%83%D9%8A%D9%91%D9%8E%D8%A7%D8%AA%D9%8F%D9%87%D8%A7/%D8%A7%D8%B3%D8%AA%D9%82%D9%84%D8%A7%D8%A8%D9%8F-%D8%A7%D9%84%D8%AF%D9%91%D9%8E%D9%88%D8%A7%D8%A1"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ar.wikipedia.org/wiki/%D8%B6%D8%B1%D8%B1_(%D8%AA%D9%88%D8%B6%D9%8A%D8%AD)" TargetMode="External"/><Relationship Id="rId3" Type="http://schemas.openxmlformats.org/officeDocument/2006/relationships/hyperlink" Target="https://ar.wikipedia.org/wiki/%D9%85%D8%B9%D8%A7%D9%84%D8%AC%D8%A9" TargetMode="External"/><Relationship Id="rId7" Type="http://schemas.openxmlformats.org/officeDocument/2006/relationships/hyperlink" Target="https://ar.wikipedia.org/wiki/%D8%B9%D9%82%D8%A7%D8%B1_(%D9%85%D8%A7%D8%AF%D8%A9_%D9%83%D9%8A%D9%85%D9%8A%D8%A7%D8%A6%D9%8A%D8%A9)" TargetMode="External"/><Relationship Id="rId2" Type="http://schemas.openxmlformats.org/officeDocument/2006/relationships/hyperlink" Target="https://ar.wikipedia.org/wiki/%D8%AA%D8%B4%D8%AE%D9%8A%D8%B5_(%D8%AA%D9%88%D8%B6%D9%8A%D8%AD)" TargetMode="External"/><Relationship Id="rId1" Type="http://schemas.openxmlformats.org/officeDocument/2006/relationships/slideLayout" Target="../slideLayouts/slideLayout2.xml"/><Relationship Id="rId6" Type="http://schemas.openxmlformats.org/officeDocument/2006/relationships/hyperlink" Target="https://ar.wikipedia.org/wiki/%D9%88%D8%B8%D9%8A%D9%81%D8%A9" TargetMode="External"/><Relationship Id="rId5" Type="http://schemas.openxmlformats.org/officeDocument/2006/relationships/hyperlink" Target="https://ar.wikipedia.org/wiki/%D9%88%D9%82%D8%A7%D9%8A%D8%A9_(%D8%AA%D9%88%D8%B6%D9%8A%D8%AD)" TargetMode="External"/><Relationship Id="rId10" Type="http://schemas.openxmlformats.org/officeDocument/2006/relationships/hyperlink" Target="https://ar.wikipedia.org/wiki/%D9%85%D8%B6%D8%A7%D8%AF_%D8%A7%D9%83%D8%AA%D8%A6%D8%A7%D8%A8" TargetMode="External"/><Relationship Id="rId4" Type="http://schemas.openxmlformats.org/officeDocument/2006/relationships/hyperlink" Target="https://ar.wikipedia.org/wiki/%D9%85%D8%B1%D8%B6" TargetMode="External"/><Relationship Id="rId9" Type="http://schemas.openxmlformats.org/officeDocument/2006/relationships/hyperlink" Target="https://ar.wikipedia.org/wiki/%D8%A7%D9%83%D8%AA%D8%A6%D8%A7%D8%A8"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89211" y="0"/>
            <a:ext cx="8915399" cy="2262781"/>
          </a:xfrm>
        </p:spPr>
        <p:txBody>
          <a:bodyPr/>
          <a:lstStyle/>
          <a:p>
            <a:pPr algn="ctr"/>
            <a:r>
              <a:rPr lang="ar-JO" sz="8800" b="1" dirty="0" smtClean="0">
                <a:solidFill>
                  <a:schemeClr val="accent1"/>
                </a:solidFill>
              </a:rPr>
              <a:t>الدواء</a:t>
            </a:r>
            <a:r>
              <a:rPr lang="ar-JO" dirty="0" smtClean="0"/>
              <a:t> </a:t>
            </a:r>
            <a:endParaRPr lang="en-US" dirty="0"/>
          </a:p>
        </p:txBody>
      </p:sp>
      <p:sp>
        <p:nvSpPr>
          <p:cNvPr id="3" name="Subtitle 2"/>
          <p:cNvSpPr>
            <a:spLocks noGrp="1"/>
          </p:cNvSpPr>
          <p:nvPr>
            <p:ph type="subTitle" idx="1"/>
          </p:nvPr>
        </p:nvSpPr>
        <p:spPr>
          <a:xfrm>
            <a:off x="2488876" y="5570468"/>
            <a:ext cx="8915399" cy="1126283"/>
          </a:xfrm>
        </p:spPr>
        <p:txBody>
          <a:bodyPr/>
          <a:lstStyle/>
          <a:p>
            <a:pPr algn="ctr"/>
            <a:r>
              <a:rPr lang="ar-JO" dirty="0" smtClean="0">
                <a:solidFill>
                  <a:schemeClr val="accent3">
                    <a:lumMod val="50000"/>
                  </a:schemeClr>
                </a:solidFill>
              </a:rPr>
              <a:t>اعداد الطالب: كريم الحيوك </a:t>
            </a:r>
            <a:endParaRPr lang="en-US" dirty="0">
              <a:solidFill>
                <a:schemeClr val="accent3">
                  <a:lumMod val="50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2448" y="2262781"/>
            <a:ext cx="5468253" cy="3077845"/>
          </a:xfrm>
          <a:prstGeom prst="rect">
            <a:avLst/>
          </a:prstGeom>
        </p:spPr>
      </p:pic>
    </p:spTree>
    <p:extLst>
      <p:ext uri="{BB962C8B-B14F-4D97-AF65-F5344CB8AC3E}">
        <p14:creationId xmlns:p14="http://schemas.microsoft.com/office/powerpoint/2010/main" val="1851567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JO" sz="6000" dirty="0" smtClean="0">
                <a:solidFill>
                  <a:schemeClr val="accent1"/>
                </a:solidFill>
              </a:rPr>
              <a:t>مقدمة عن الدواء </a:t>
            </a:r>
            <a:endParaRPr lang="en-US" sz="6000" dirty="0">
              <a:solidFill>
                <a:schemeClr val="accent1"/>
              </a:solidFill>
            </a:endParaRPr>
          </a:p>
        </p:txBody>
      </p:sp>
      <p:sp>
        <p:nvSpPr>
          <p:cNvPr id="3" name="Content Placeholder 2"/>
          <p:cNvSpPr>
            <a:spLocks noGrp="1"/>
          </p:cNvSpPr>
          <p:nvPr>
            <p:ph idx="1"/>
          </p:nvPr>
        </p:nvSpPr>
        <p:spPr/>
        <p:txBody>
          <a:bodyPr/>
          <a:lstStyle/>
          <a:p>
            <a:pPr algn="r"/>
            <a:r>
              <a:rPr lang="ar-JO" dirty="0"/>
              <a:t>يتطلَّب العلاج بالأدوية وُصول الدواء إلى موقعه أو مواقعه المستهدفة المحدَّدة في النسج، حيث يؤدِّي عمله.يَجرِي إدخال الدواء في الجسم </a:t>
            </a:r>
            <a:r>
              <a:rPr lang="ar-JO" dirty="0" smtClean="0"/>
              <a:t> عادة</a:t>
            </a:r>
            <a:r>
              <a:rPr lang="ar-JO" dirty="0"/>
              <a:t>، وبعيدًا عن هذا الموقع المستهدف أحيَانًا.يجب أن يتحرَّك الدواء نحو مجرى الدَّم (عملية </a:t>
            </a:r>
            <a:r>
              <a:rPr lang="ar-JO" u="sng" dirty="0">
                <a:hlinkClick r:id="rId2" tooltip="امتصاصُ الدَّواء"/>
              </a:rPr>
              <a:t>الامتصاص</a:t>
            </a:r>
            <a:r>
              <a:rPr lang="ar-JO" dirty="0"/>
              <a:t>)، ويَجرِي نقله إلى المواقع المستهدفة حيث هناك حاجة إليه (عملية </a:t>
            </a:r>
            <a:r>
              <a:rPr lang="ar-JO" u="sng" dirty="0">
                <a:hlinkClick r:id="rId3" tooltip="التوزَعُ الدوائي"/>
              </a:rPr>
              <a:t>التوزيع</a:t>
            </a:r>
            <a:r>
              <a:rPr lang="ar-JO" dirty="0"/>
              <a:t>).تتغيَّر بعضُ الأدوية كيميائيًا (عملية </a:t>
            </a:r>
            <a:r>
              <a:rPr lang="ar-JO" u="sng" dirty="0">
                <a:hlinkClick r:id="rId4" tooltip="استقلابُ الدَّواء"/>
              </a:rPr>
              <a:t>التمثيل الغذائي أو الاستقلاب</a:t>
            </a:r>
            <a:r>
              <a:rPr lang="ar-JO" dirty="0"/>
              <a:t>) من قِبل الجسم قبل أن تؤدِّي عملها، ويَجرِي استقلاب البعض الآخر بعدَ ذلك، ويبقى البعض الثالث من دون استقلاب على الإطلاق.والخطوةُ الأخيرة هي إزالة الدواء ومستقلباته من الجسم (عملية </a:t>
            </a:r>
            <a:r>
              <a:rPr lang="ar-JO" u="sng" dirty="0">
                <a:hlinkClick r:id="rId5" tooltip="التخلُّصُ من الأدوية"/>
              </a:rPr>
              <a:t>الإزالة أو التخلّص</a:t>
            </a:r>
            <a:r>
              <a:rPr lang="ar-JO" dirty="0"/>
              <a:t>)</a:t>
            </a:r>
            <a:endParaRPr lang="en-US" dirty="0"/>
          </a:p>
        </p:txBody>
      </p:sp>
    </p:spTree>
    <p:extLst>
      <p:ext uri="{BB962C8B-B14F-4D97-AF65-F5344CB8AC3E}">
        <p14:creationId xmlns:p14="http://schemas.microsoft.com/office/powerpoint/2010/main" val="4054420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239797"/>
            <a:ext cx="8911687" cy="1280890"/>
          </a:xfrm>
        </p:spPr>
        <p:txBody>
          <a:bodyPr>
            <a:normAutofit/>
          </a:bodyPr>
          <a:lstStyle/>
          <a:p>
            <a:pPr algn="ctr"/>
            <a:r>
              <a:rPr lang="ar-JO" sz="6600" dirty="0" smtClean="0">
                <a:solidFill>
                  <a:schemeClr val="accent1"/>
                </a:solidFill>
              </a:rPr>
              <a:t>كيفية صنع الدواء</a:t>
            </a:r>
            <a:endParaRPr lang="en-US" sz="6600" dirty="0">
              <a:solidFill>
                <a:schemeClr val="accent1"/>
              </a:solidFill>
            </a:endParaRPr>
          </a:p>
        </p:txBody>
      </p:sp>
      <p:sp>
        <p:nvSpPr>
          <p:cNvPr id="3" name="Content Placeholder 2"/>
          <p:cNvSpPr>
            <a:spLocks noGrp="1"/>
          </p:cNvSpPr>
          <p:nvPr>
            <p:ph idx="1"/>
          </p:nvPr>
        </p:nvSpPr>
        <p:spPr>
          <a:xfrm>
            <a:off x="2589212" y="1520687"/>
            <a:ext cx="8915400" cy="4031973"/>
          </a:xfrm>
        </p:spPr>
        <p:txBody>
          <a:bodyPr>
            <a:normAutofit/>
          </a:bodyPr>
          <a:lstStyle/>
          <a:p>
            <a:pPr algn="r"/>
            <a:r>
              <a:rPr lang="ar-JO" dirty="0" smtClean="0"/>
              <a:t>  تبدأ </a:t>
            </a:r>
            <a:r>
              <a:rPr lang="ar-JO" dirty="0"/>
              <a:t>عملية تجريب العديد من المركبات الكيميائية الملائمة للمشكلة، ويطلق على هذه المرحلة مرحلة الاستكشاف، والتي قد تستغرق مدتها من 5 إلى 10 سنوات، فيجرب الأطباء آلافًا مؤلفة من المركبات، وتخلط مع بعضها البعض، وبعد الانتهاء والنجاح بالوصول إلى المركّب الصحيح، يجرّب على أحد الأشخاص المرشحين المصابين بالقرحة لإجراء العديد من الفحوصات له والاختبارات، ومراقبته للتأكد من صلاحية المركب للشفاء، وملاحظة الأعراض الجانبية التي قد يصاب بها، وتدوّن المركبات المستخدمة للعلاج، ويمكن في هذه المرحلة التخلص من أحد المركبات، في حالة ملاحظة عدم تأثيرها على المرض.</a:t>
            </a:r>
          </a:p>
          <a:p>
            <a:pPr algn="r"/>
            <a:r>
              <a:rPr lang="ar-JO" dirty="0" smtClean="0"/>
              <a:t>       هناك </a:t>
            </a:r>
            <a:r>
              <a:rPr lang="ar-JO" dirty="0"/>
              <a:t>أيضًا بعض المركبات والعقاقير المصنعة من المواد الكيميائية، التي تجرب على الحيوانات، في حالة الشك بخطورتها، أو تصنيعها من مركبات جديدة، فيُؤخذ نسيج معزول من المعدة لأحد الحيوانات، أو من الخلايا الجذعية، ويُجرى الاختبار عليه، وإن كانت الجرعة آمنة يجرب الدواء مجددًا على الإنسان، في البداية على شخص واحد، وتكبر شريحة التجريب تدريجيًا، للوصول إلى 10 آلاف شخص، وبعد التأكد التام من فعالية الدواء، وأنه ليس له آثار جانبية ضارة؛ يصنع الدواء، ويوزع على الصيدليات.</a:t>
            </a:r>
          </a:p>
          <a:p>
            <a:pPr algn="r"/>
            <a:endParaRPr lang="en-US" dirty="0"/>
          </a:p>
        </p:txBody>
      </p:sp>
    </p:spTree>
    <p:extLst>
      <p:ext uri="{BB962C8B-B14F-4D97-AF65-F5344CB8AC3E}">
        <p14:creationId xmlns:p14="http://schemas.microsoft.com/office/powerpoint/2010/main" val="3448112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226544"/>
            <a:ext cx="8911687" cy="1280890"/>
          </a:xfrm>
        </p:spPr>
        <p:txBody>
          <a:bodyPr>
            <a:normAutofit/>
          </a:bodyPr>
          <a:lstStyle/>
          <a:p>
            <a:pPr algn="ctr"/>
            <a:r>
              <a:rPr lang="ar-JO" sz="6600" dirty="0" smtClean="0">
                <a:solidFill>
                  <a:schemeClr val="accent1"/>
                </a:solidFill>
              </a:rPr>
              <a:t>فوائد عن الدواء</a:t>
            </a:r>
            <a:endParaRPr lang="en-US" sz="6600" dirty="0">
              <a:solidFill>
                <a:schemeClr val="accent1"/>
              </a:solidFill>
            </a:endParaRPr>
          </a:p>
        </p:txBody>
      </p:sp>
      <p:sp>
        <p:nvSpPr>
          <p:cNvPr id="3" name="Content Placeholder 2"/>
          <p:cNvSpPr>
            <a:spLocks noGrp="1"/>
          </p:cNvSpPr>
          <p:nvPr>
            <p:ph idx="1"/>
          </p:nvPr>
        </p:nvSpPr>
        <p:spPr>
          <a:xfrm>
            <a:off x="2589212" y="1391478"/>
            <a:ext cx="8915400" cy="4519744"/>
          </a:xfrm>
        </p:spPr>
        <p:txBody>
          <a:bodyPr/>
          <a:lstStyle/>
          <a:p>
            <a:r>
              <a:rPr lang="ar-JO" dirty="0"/>
              <a:t>مادة تستعمل في </a:t>
            </a:r>
            <a:r>
              <a:rPr lang="ar-JO" dirty="0">
                <a:hlinkClick r:id="rId2" tooltip="تشخيص (توضيح)"/>
              </a:rPr>
              <a:t>تشخيص</a:t>
            </a:r>
            <a:r>
              <a:rPr lang="ar-JO" dirty="0"/>
              <a:t> أو </a:t>
            </a:r>
            <a:r>
              <a:rPr lang="ar-JO" dirty="0">
                <a:hlinkClick r:id="rId3" tooltip="معالجة"/>
              </a:rPr>
              <a:t>معالجة</a:t>
            </a:r>
            <a:r>
              <a:rPr lang="ar-JO" dirty="0"/>
              <a:t> </a:t>
            </a:r>
            <a:r>
              <a:rPr lang="ar-JO" dirty="0">
                <a:hlinkClick r:id="rId4" tooltip="مرض"/>
              </a:rPr>
              <a:t>الأمراض</a:t>
            </a:r>
            <a:r>
              <a:rPr lang="ar-JO" dirty="0"/>
              <a:t> التي تصيب الإنسان أو الحيوان، أو التي تفيد في تخفيف وطأتها أو </a:t>
            </a:r>
            <a:r>
              <a:rPr lang="ar-JO" dirty="0">
                <a:hlinkClick r:id="rId5" tooltip="وقاية (توضيح)"/>
              </a:rPr>
              <a:t>الوقاية</a:t>
            </a:r>
            <a:r>
              <a:rPr lang="ar-JO" dirty="0"/>
              <a:t> منها</a:t>
            </a:r>
            <a:r>
              <a:rPr lang="ar-JO" dirty="0" smtClean="0"/>
              <a:t>.</a:t>
            </a:r>
            <a:r>
              <a:rPr lang="ar-JO" dirty="0"/>
              <a:t> يعمل الدواء غالباً على زيادة أو إنقاص </a:t>
            </a:r>
            <a:r>
              <a:rPr lang="ar-JO" dirty="0">
                <a:hlinkClick r:id="rId6" tooltip="وظيفة"/>
              </a:rPr>
              <a:t>وظيفة</a:t>
            </a:r>
            <a:r>
              <a:rPr lang="ar-JO" dirty="0"/>
              <a:t> ما في الجسم، ولا ينشئ وظيفة جديدة. ورسمياً هو كل </a:t>
            </a:r>
            <a:r>
              <a:rPr lang="ar-JO" dirty="0">
                <a:hlinkClick r:id="rId7" tooltip="عقار (مادة كيميائية)"/>
              </a:rPr>
              <a:t>عقار</a:t>
            </a:r>
            <a:r>
              <a:rPr lang="ar-JO" dirty="0"/>
              <a:t> مرخص الاستخدام قانونيا بعد التاكد من خلوه (نسبيا") من أي </a:t>
            </a:r>
            <a:r>
              <a:rPr lang="ar-JO" dirty="0">
                <a:hlinkClick r:id="rId8" tooltip="ضرر (توضيح)"/>
              </a:rPr>
              <a:t>أضرار</a:t>
            </a:r>
            <a:r>
              <a:rPr lang="ar-JO" dirty="0"/>
              <a:t> جسدية أو نفسية على الشخص المتعاطي له. فنستخدم معظم الأدوية بغرض الشفاء من بعض الأمراض، مثل استخدام المضادات الحيوية للشفاء من </a:t>
            </a:r>
            <a:r>
              <a:rPr lang="ar-JO" dirty="0" smtClean="0"/>
              <a:t>عدى، </a:t>
            </a:r>
            <a:r>
              <a:rPr lang="ar-JO" dirty="0"/>
              <a:t>ولعلاج بعض الحالات المرضية مثل علاج </a:t>
            </a:r>
            <a:r>
              <a:rPr lang="ar-JO" dirty="0">
                <a:hlinkClick r:id="rId9" tooltip="اكتئاب"/>
              </a:rPr>
              <a:t>الاكتئاب</a:t>
            </a:r>
            <a:r>
              <a:rPr lang="ar-JO" dirty="0"/>
              <a:t> ب</a:t>
            </a:r>
            <a:r>
              <a:rPr lang="ar-JO" dirty="0">
                <a:hlinkClick r:id="rId10" tooltip="مضاد اكتئاب"/>
              </a:rPr>
              <a:t>مضادات الاكتئاب</a:t>
            </a:r>
            <a:r>
              <a:rPr lang="ar-JO" dirty="0"/>
              <a:t>، أو للتخفيف من الأعراض مثل استخدام المسكنات للتخفيف من حدة الألم. كما يستخدم الدواء في الوقاية من الأمراض مثل الأمصال كمصل الإنلفلونزا.</a:t>
            </a:r>
          </a:p>
          <a:p>
            <a:r>
              <a:rPr lang="ar-JO" dirty="0"/>
              <a:t>تمتاز الأدوية بالتنوع الهائل في مفعولها وتأثيراتها على الجسم. فهنالك أدوية تزيد من تخثر الدم وأخرى تنقصه، كما توجد أدوية توسع بؤبؤ العين وأخرى تقلصه وأحياناً يكون الدواء مادة ضرورية للجسم تنقص من غذائه أو بسبب المرض، وبعضها يكون بكميات زهيدة كالسيلينيوم وفيتامين ب 12 إذ يحتاج الجسم إلى ميكروغرامات فقط وقد حققت الأدوية نجاحات كبيرة ومنها استئصال الجدري باستخدام لقاح الجدري.</a:t>
            </a:r>
          </a:p>
          <a:p>
            <a:endParaRPr lang="en-US" dirty="0"/>
          </a:p>
        </p:txBody>
      </p:sp>
    </p:spTree>
    <p:extLst>
      <p:ext uri="{BB962C8B-B14F-4D97-AF65-F5344CB8AC3E}">
        <p14:creationId xmlns:p14="http://schemas.microsoft.com/office/powerpoint/2010/main" val="1613908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332562"/>
            <a:ext cx="8911687" cy="1280890"/>
          </a:xfrm>
        </p:spPr>
        <p:txBody>
          <a:bodyPr>
            <a:normAutofit/>
          </a:bodyPr>
          <a:lstStyle/>
          <a:p>
            <a:pPr algn="ctr"/>
            <a:r>
              <a:rPr lang="ar-JO" sz="6600" dirty="0" smtClean="0">
                <a:solidFill>
                  <a:schemeClr val="accent1"/>
                </a:solidFill>
              </a:rPr>
              <a:t>مضاعفات الدواء</a:t>
            </a:r>
            <a:endParaRPr lang="en-US" sz="6600" dirty="0">
              <a:solidFill>
                <a:schemeClr val="accent1"/>
              </a:solidFill>
            </a:endParaRPr>
          </a:p>
        </p:txBody>
      </p:sp>
      <p:sp>
        <p:nvSpPr>
          <p:cNvPr id="3" name="Content Placeholder 2"/>
          <p:cNvSpPr>
            <a:spLocks noGrp="1"/>
          </p:cNvSpPr>
          <p:nvPr>
            <p:ph idx="1"/>
          </p:nvPr>
        </p:nvSpPr>
        <p:spPr>
          <a:xfrm>
            <a:off x="2585499" y="1613452"/>
            <a:ext cx="8915400" cy="4747591"/>
          </a:xfrm>
        </p:spPr>
        <p:txBody>
          <a:bodyPr/>
          <a:lstStyle/>
          <a:p>
            <a:pPr algn="r"/>
            <a:r>
              <a:rPr lang="ar-JO" dirty="0"/>
              <a:t>حدوث خلط أو تشوُّش عندَ المريض يؤدي إلى استعمال الأدوية بشكلٍ خاطئ.</a:t>
            </a:r>
          </a:p>
          <a:p>
            <a:pPr algn="r"/>
            <a:r>
              <a:rPr lang="ar-JO" dirty="0"/>
              <a:t>اختيار الأطبَّاء للدواء غير المناسب للحالة، أو كتابة وصفة طبية تنطوي على جرعة خاطئة.</a:t>
            </a:r>
          </a:p>
          <a:p>
            <a:pPr algn="r"/>
            <a:r>
              <a:rPr lang="ar-JO" dirty="0"/>
              <a:t>قراءة الصيادلة للوصفة الطبيَّة بشكل غير صحيح، أو إعطاء عبوة دواء مختلفة عن العبوة الموصوفة، أو تدوين الجرعة بشكلٍ خاطئ.</a:t>
            </a:r>
          </a:p>
          <a:p>
            <a:pPr algn="r"/>
            <a:r>
              <a:rPr lang="ar-JO" dirty="0"/>
              <a:t>قراءة مقدِّمي الرعاية للملصق الموجود على عبوة الدواء بشكل غير صحيح، وإعطاء الدواء أو الجرعة بشكلٍ خاطئ.</a:t>
            </a:r>
          </a:p>
          <a:p>
            <a:pPr algn="r"/>
            <a:r>
              <a:rPr lang="ar-JO" dirty="0"/>
              <a:t>إعطاء مقدِّمي الرعاية الدواء لشخصٍ آخر.</a:t>
            </a:r>
          </a:p>
          <a:p>
            <a:pPr algn="r"/>
            <a:r>
              <a:rPr lang="ar-JO" dirty="0"/>
              <a:t>تخزين الصيدلاني أو الشخص للدواء بطريقة خاطئة، ممَّا يُضعفُ من قوة الدواء.</a:t>
            </a:r>
          </a:p>
          <a:p>
            <a:pPr algn="r"/>
            <a:r>
              <a:rPr lang="ar-JO" dirty="0"/>
              <a:t>استعمال الأشخاص لدواء منتهي الصلاحيَّة.</a:t>
            </a:r>
          </a:p>
          <a:p>
            <a:pPr algn="r"/>
            <a:r>
              <a:rPr lang="ar-JO" dirty="0"/>
              <a:t>استعمال الأشخاص للدواء مع الطعام عندما يكون امتصاص الدواء أفضل إذا ما استُعمل على معدة فارغة، أو من دون طعام عندَ الحاجة إلى أخذه بوجود الطعام لمنع ظهورالآثار الجانبية.</a:t>
            </a:r>
          </a:p>
          <a:p>
            <a:pPr algn="r"/>
            <a:endParaRPr lang="en-US" dirty="0"/>
          </a:p>
        </p:txBody>
      </p:sp>
    </p:spTree>
    <p:extLst>
      <p:ext uri="{BB962C8B-B14F-4D97-AF65-F5344CB8AC3E}">
        <p14:creationId xmlns:p14="http://schemas.microsoft.com/office/powerpoint/2010/main" val="1365417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JO" sz="6000" dirty="0" smtClean="0">
                <a:solidFill>
                  <a:schemeClr val="accent1"/>
                </a:solidFill>
              </a:rPr>
              <a:t>فيديو قصير عن الدواء</a:t>
            </a:r>
            <a:endParaRPr lang="en-US" sz="6000" dirty="0">
              <a:solidFill>
                <a:schemeClr val="accent1"/>
              </a:solidFill>
            </a:endParaRPr>
          </a:p>
        </p:txBody>
      </p:sp>
      <p:pic>
        <p:nvPicPr>
          <p:cNvPr id="4" name="videoplayback">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592926" y="2133600"/>
            <a:ext cx="8911686" cy="3778250"/>
          </a:xfrm>
        </p:spPr>
      </p:pic>
    </p:spTree>
    <p:extLst>
      <p:ext uri="{BB962C8B-B14F-4D97-AF65-F5344CB8AC3E}">
        <p14:creationId xmlns:p14="http://schemas.microsoft.com/office/powerpoint/2010/main" val="9678332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24</TotalTime>
  <Words>381</Words>
  <Application>Microsoft Office PowerPoint</Application>
  <PresentationFormat>Widescreen</PresentationFormat>
  <Paragraphs>20</Paragraphs>
  <Slides>6</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Century Gothic</vt:lpstr>
      <vt:lpstr>Tahoma</vt:lpstr>
      <vt:lpstr>Wingdings 3</vt:lpstr>
      <vt:lpstr>Wisp</vt:lpstr>
      <vt:lpstr>الدواء </vt:lpstr>
      <vt:lpstr>مقدمة عن الدواء </vt:lpstr>
      <vt:lpstr>كيفية صنع الدواء</vt:lpstr>
      <vt:lpstr>فوائد عن الدواء</vt:lpstr>
      <vt:lpstr>مضاعفات الدواء</vt:lpstr>
      <vt:lpstr>فيديو قصير عن الدواء</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الدواء</dc:title>
  <dc:creator>Pure Systems</dc:creator>
  <cp:lastModifiedBy>Pure Systems</cp:lastModifiedBy>
  <cp:revision>3</cp:revision>
  <dcterms:created xsi:type="dcterms:W3CDTF">2023-04-08T11:59:45Z</dcterms:created>
  <dcterms:modified xsi:type="dcterms:W3CDTF">2023-04-08T12:24:16Z</dcterms:modified>
</cp:coreProperties>
</file>