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852" r:id="rId4"/>
  </p:sldMasterIdLst>
  <p:notesMasterIdLst>
    <p:notesMasterId r:id="rId13"/>
  </p:notesMasterIdLst>
  <p:handoutMasterIdLst>
    <p:handoutMasterId r:id="rId14"/>
  </p:handoutMasterIdLst>
  <p:sldIdLst>
    <p:sldId id="256" r:id="rId5"/>
    <p:sldId id="275" r:id="rId6"/>
    <p:sldId id="276" r:id="rId7"/>
    <p:sldId id="278" r:id="rId8"/>
    <p:sldId id="279" r:id="rId9"/>
    <p:sldId id="280" r:id="rId10"/>
    <p:sldId id="281"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06" autoAdjust="0"/>
    <p:restoredTop sz="95033" autoAdjust="0"/>
  </p:normalViewPr>
  <p:slideViewPr>
    <p:cSldViewPr snapToGrid="0" snapToObjects="1">
      <p:cViewPr varScale="1">
        <p:scale>
          <a:sx n="69" d="100"/>
          <a:sy n="69" d="100"/>
        </p:scale>
        <p:origin x="768" y="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3" d="100"/>
          <a:sy n="83"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0" i="0" u="none" strike="noStrike" kern="1200" cap="all" baseline="0">
              <a:solidFill>
                <a:schemeClr val="lt1"/>
              </a:solidFill>
              <a:latin typeface="+mn-lt"/>
              <a:ea typeface="+mn-ea"/>
              <a:cs typeface="+mn-cs"/>
            </a:defRPr>
          </a:pPr>
          <a:endParaRPr lang="ar-JO"/>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اقراص البنادول</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J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Sheet1!$A$2:$A$5</c:f>
              <c:numCache>
                <c:formatCode>General</c:formatCode>
                <c:ptCount val="4"/>
                <c:pt idx="0">
                  <c:v>2020</c:v>
                </c:pt>
                <c:pt idx="1">
                  <c:v>2021</c:v>
                </c:pt>
                <c:pt idx="2">
                  <c:v>2022</c:v>
                </c:pt>
              </c:numCache>
            </c:numRef>
          </c:cat>
          <c:val>
            <c:numRef>
              <c:f>Sheet1!$B$2:$B$5</c:f>
              <c:numCache>
                <c:formatCode>General</c:formatCode>
                <c:ptCount val="4"/>
                <c:pt idx="0">
                  <c:v>0</c:v>
                </c:pt>
                <c:pt idx="1">
                  <c:v>0</c:v>
                </c:pt>
                <c:pt idx="2">
                  <c:v>50</c:v>
                </c:pt>
              </c:numCache>
            </c:numRef>
          </c:val>
          <c:extLst>
            <c:ext xmlns:c16="http://schemas.microsoft.com/office/drawing/2014/chart" uri="{C3380CC4-5D6E-409C-BE32-E72D297353CC}">
              <c16:uniqueId val="{00000000-5E22-492F-AC81-4F4ED849E515}"/>
            </c:ext>
          </c:extLst>
        </c:ser>
        <c:ser>
          <c:idx val="1"/>
          <c:order val="1"/>
          <c:tx>
            <c:strRef>
              <c:f>Sheet1!$C$1</c:f>
              <c:strCache>
                <c:ptCount val="1"/>
                <c:pt idx="0">
                  <c:v>كبسولات اموكلان</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J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Sheet1!$A$2:$A$5</c:f>
              <c:numCache>
                <c:formatCode>General</c:formatCode>
                <c:ptCount val="4"/>
                <c:pt idx="0">
                  <c:v>2020</c:v>
                </c:pt>
                <c:pt idx="1">
                  <c:v>2021</c:v>
                </c:pt>
                <c:pt idx="2">
                  <c:v>2022</c:v>
                </c:pt>
              </c:numCache>
            </c:numRef>
          </c:cat>
          <c:val>
            <c:numRef>
              <c:f>Sheet1!$C$2:$C$5</c:f>
              <c:numCache>
                <c:formatCode>General</c:formatCode>
                <c:ptCount val="4"/>
                <c:pt idx="0">
                  <c:v>10</c:v>
                </c:pt>
                <c:pt idx="1">
                  <c:v>4</c:v>
                </c:pt>
                <c:pt idx="2">
                  <c:v>4</c:v>
                </c:pt>
              </c:numCache>
            </c:numRef>
          </c:val>
          <c:extLst>
            <c:ext xmlns:c16="http://schemas.microsoft.com/office/drawing/2014/chart" uri="{C3380CC4-5D6E-409C-BE32-E72D297353CC}">
              <c16:uniqueId val="{00000001-5E22-492F-AC81-4F4ED849E515}"/>
            </c:ext>
          </c:extLst>
        </c:ser>
        <c:ser>
          <c:idx val="2"/>
          <c:order val="2"/>
          <c:tx>
            <c:strRef>
              <c:f>Sheet1!$D$1</c:f>
              <c:strCache>
                <c:ptCount val="1"/>
                <c:pt idx="0">
                  <c:v>شراب البروفين</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J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Sheet1!$A$2:$A$5</c:f>
              <c:numCache>
                <c:formatCode>General</c:formatCode>
                <c:ptCount val="4"/>
                <c:pt idx="0">
                  <c:v>2020</c:v>
                </c:pt>
                <c:pt idx="1">
                  <c:v>2021</c:v>
                </c:pt>
                <c:pt idx="2">
                  <c:v>2022</c:v>
                </c:pt>
              </c:numCache>
            </c:numRef>
          </c:cat>
          <c:val>
            <c:numRef>
              <c:f>Sheet1!$D$2:$D$5</c:f>
              <c:numCache>
                <c:formatCode>General</c:formatCode>
                <c:ptCount val="4"/>
                <c:pt idx="0">
                  <c:v>0</c:v>
                </c:pt>
                <c:pt idx="1">
                  <c:v>0</c:v>
                </c:pt>
                <c:pt idx="2">
                  <c:v>3</c:v>
                </c:pt>
              </c:numCache>
            </c:numRef>
          </c:val>
          <c:extLst>
            <c:ext xmlns:c16="http://schemas.microsoft.com/office/drawing/2014/chart" uri="{C3380CC4-5D6E-409C-BE32-E72D297353CC}">
              <c16:uniqueId val="{00000002-5E22-492F-AC81-4F4ED849E515}"/>
            </c:ext>
          </c:extLst>
        </c:ser>
        <c:dLbls>
          <c:showLegendKey val="0"/>
          <c:showVal val="1"/>
          <c:showCatName val="0"/>
          <c:showSerName val="0"/>
          <c:showPercent val="0"/>
          <c:showBubbleSize val="0"/>
        </c:dLbls>
        <c:gapWidth val="84"/>
        <c:gapDepth val="53"/>
        <c:shape val="box"/>
        <c:axId val="1920744639"/>
        <c:axId val="1920743679"/>
        <c:axId val="0"/>
      </c:bar3DChart>
      <c:catAx>
        <c:axId val="19207446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ar-JO"/>
          </a:p>
        </c:txPr>
        <c:crossAx val="1920743679"/>
        <c:crosses val="autoZero"/>
        <c:auto val="1"/>
        <c:lblAlgn val="ctr"/>
        <c:lblOffset val="100"/>
        <c:noMultiLvlLbl val="0"/>
      </c:catAx>
      <c:valAx>
        <c:axId val="1920743679"/>
        <c:scaling>
          <c:orientation val="minMax"/>
        </c:scaling>
        <c:delete val="1"/>
        <c:axPos val="l"/>
        <c:numFmt formatCode="General" sourceLinked="1"/>
        <c:majorTickMark val="out"/>
        <c:minorTickMark val="none"/>
        <c:tickLblPos val="nextTo"/>
        <c:crossAx val="19207446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ar-J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ar-J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737F2D40-DF92-4ADE-A761-CBF896599CA3}"/>
              </a:ext>
            </a:extLst>
          </p:cNvPr>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a:extLst>
              <a:ext uri="{FF2B5EF4-FFF2-40B4-BE49-F238E27FC236}">
                <a16:creationId xmlns:a16="http://schemas.microsoft.com/office/drawing/2014/main" id="{874F42E9-55BA-437C-85B3-324B4E2BF264}"/>
              </a:ext>
            </a:extLst>
          </p:cNvPr>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599A4002-5EB5-46B7-A832-C874D351AE98}" type="datetime1">
              <a:rPr lang="ar-SA" smtClean="0">
                <a:latin typeface="Tahoma" panose="020B0604030504040204" pitchFamily="34" charset="0"/>
                <a:ea typeface="Tahoma" panose="020B0604030504040204" pitchFamily="34" charset="0"/>
                <a:cs typeface="Tahoma" panose="020B0604030504040204" pitchFamily="34" charset="0"/>
              </a:rPr>
              <a:t>17/09/1444</a:t>
            </a:fld>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a:extLst>
              <a:ext uri="{FF2B5EF4-FFF2-40B4-BE49-F238E27FC236}">
                <a16:creationId xmlns:a16="http://schemas.microsoft.com/office/drawing/2014/main" id="{407DF0FD-84A5-462F-A0AC-B2CEF6020C45}"/>
              </a:ext>
            </a:extLst>
          </p:cNvPr>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a:extLst>
              <a:ext uri="{FF2B5EF4-FFF2-40B4-BE49-F238E27FC236}">
                <a16:creationId xmlns:a16="http://schemas.microsoft.com/office/drawing/2014/main" id="{5D85C710-014C-4C89-9B64-843B9863CEBF}"/>
              </a:ext>
            </a:extLst>
          </p:cNvPr>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FEC605DA-80A8-4B7B-B889-6C5700BB4CEA}"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a:p>
        </p:txBody>
      </p:sp>
      <p:sp>
        <p:nvSpPr>
          <p:cNvPr id="3" name="عنصر نائب للتاريخ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10C1A40E-DEE3-40D9-A45A-22C77E45ED98}" type="datetime1">
              <a:rPr lang="ar-SA" smtClean="0"/>
              <a:t>17/09/1444</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a:p>
        </p:txBody>
      </p:sp>
      <p:sp>
        <p:nvSpPr>
          <p:cNvPr id="5" name="عنصر نائب للملاحظا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a:p>
        </p:txBody>
      </p:sp>
      <p:sp>
        <p:nvSpPr>
          <p:cNvPr id="7" name="عنصر نائب لرقم الشريحة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F3544625-0ADF-4414-89A2-9E135F0C849F}" type="slidenum">
              <a:rPr lang="ar-SA" smtClean="0"/>
              <a:pPr algn="l"/>
              <a:t>‹#›</a:t>
            </a:fld>
            <a:endParaRPr lang="ar-SA"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rtlCol="1"/>
          <a:lstStyle/>
          <a:p>
            <a:pPr algn="l" rtl="1"/>
            <a:fld id="{F3544625-0ADF-4414-89A2-9E135F0C849F}" type="slidenum">
              <a:rPr lang="ar-SA" smtClean="0">
                <a:latin typeface="Tahoma" panose="020B0604030504040204" pitchFamily="34" charset="0"/>
                <a:ea typeface="Tahoma" panose="020B0604030504040204" pitchFamily="34" charset="0"/>
                <a:cs typeface="Tahoma" panose="020B0604030504040204" pitchFamily="34" charset="0"/>
              </a:rPr>
              <a:pPr algn="l" rtl="1"/>
              <a:t>1</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9808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C3EF386-A8E4-4BC3-AB4D-CEEB53B53BE6}" type="datetime1">
              <a:rPr lang="ar-SA" smtClean="0"/>
              <a:t>17/09/1444</a:t>
            </a:fld>
            <a:endParaRPr lang="ar-SA"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ar-SA" noProof="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6009375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3EF386-A8E4-4BC3-AB4D-CEEB53B53BE6}" type="datetime1">
              <a:rPr lang="ar-SA" smtClean="0"/>
              <a:t>17/09/1444</a:t>
            </a:fld>
            <a:endParaRPr lang="ar-SA" dirty="0"/>
          </a:p>
        </p:txBody>
      </p:sp>
      <p:sp>
        <p:nvSpPr>
          <p:cNvPr id="6" name="Footer Placeholder 5"/>
          <p:cNvSpPr>
            <a:spLocks noGrp="1"/>
          </p:cNvSpPr>
          <p:nvPr>
            <p:ph type="ftr" sz="quarter" idx="11"/>
          </p:nvPr>
        </p:nvSpPr>
        <p:spPr/>
        <p:txBody>
          <a:bodyPr/>
          <a:lstStyle/>
          <a:p>
            <a:endParaRPr lang="ar-SA" noProof="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9627625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3EF386-A8E4-4BC3-AB4D-CEEB53B53BE6}" type="datetime1">
              <a:rPr lang="ar-SA" smtClean="0"/>
              <a:t>17/09/1444</a:t>
            </a:fld>
            <a:endParaRPr lang="ar-SA" dirty="0"/>
          </a:p>
        </p:txBody>
      </p:sp>
      <p:sp>
        <p:nvSpPr>
          <p:cNvPr id="5" name="Footer Placeholder 4"/>
          <p:cNvSpPr>
            <a:spLocks noGrp="1"/>
          </p:cNvSpPr>
          <p:nvPr>
            <p:ph type="ftr" sz="quarter" idx="11"/>
          </p:nvPr>
        </p:nvSpPr>
        <p:spPr/>
        <p:txBody>
          <a:bodyPr/>
          <a:lstStyle/>
          <a:p>
            <a:endParaRPr lang="ar-SA" noProof="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12043182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3EF386-A8E4-4BC3-AB4D-CEEB53B53BE6}" type="datetime1">
              <a:rPr lang="ar-SA" smtClean="0"/>
              <a:t>17/09/1444</a:t>
            </a:fld>
            <a:endParaRPr lang="ar-SA" dirty="0"/>
          </a:p>
        </p:txBody>
      </p:sp>
      <p:sp>
        <p:nvSpPr>
          <p:cNvPr id="5" name="Footer Placeholder 4"/>
          <p:cNvSpPr>
            <a:spLocks noGrp="1"/>
          </p:cNvSpPr>
          <p:nvPr>
            <p:ph type="ftr" sz="quarter" idx="11"/>
          </p:nvPr>
        </p:nvSpPr>
        <p:spPr/>
        <p:txBody>
          <a:bodyPr/>
          <a:lstStyle/>
          <a:p>
            <a:endParaRPr lang="ar-SA" noProof="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6201851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EF386-A8E4-4BC3-AB4D-CEEB53B53BE6}" type="datetime1">
              <a:rPr lang="ar-SA" smtClean="0"/>
              <a:t>17/09/1444</a:t>
            </a:fld>
            <a:endParaRPr lang="ar-SA" dirty="0"/>
          </a:p>
        </p:txBody>
      </p:sp>
      <p:sp>
        <p:nvSpPr>
          <p:cNvPr id="5" name="Footer Placeholder 4"/>
          <p:cNvSpPr>
            <a:spLocks noGrp="1"/>
          </p:cNvSpPr>
          <p:nvPr>
            <p:ph type="ftr" sz="quarter" idx="11"/>
          </p:nvPr>
        </p:nvSpPr>
        <p:spPr/>
        <p:txBody>
          <a:bodyPr/>
          <a:lstStyle/>
          <a:p>
            <a:endParaRPr lang="ar-SA" noProof="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12858434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3EF386-A8E4-4BC3-AB4D-CEEB53B53BE6}" type="datetime1">
              <a:rPr lang="ar-SA" smtClean="0"/>
              <a:t>17/09/1444</a:t>
            </a:fld>
            <a:endParaRPr lang="ar-SA" dirty="0"/>
          </a:p>
        </p:txBody>
      </p:sp>
      <p:sp>
        <p:nvSpPr>
          <p:cNvPr id="8" name="Footer Placeholder 7"/>
          <p:cNvSpPr>
            <a:spLocks noGrp="1"/>
          </p:cNvSpPr>
          <p:nvPr>
            <p:ph type="ftr" sz="quarter" idx="11"/>
          </p:nvPr>
        </p:nvSpPr>
        <p:spPr/>
        <p:txBody>
          <a:bodyPr/>
          <a:lstStyle/>
          <a:p>
            <a:endParaRPr lang="ar-SA" noProof="0"/>
          </a:p>
        </p:txBody>
      </p:sp>
      <p:sp>
        <p:nvSpPr>
          <p:cNvPr id="9" name="Slide Number Placeholder 8"/>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6223521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3EF386-A8E4-4BC3-AB4D-CEEB53B53BE6}" type="datetime1">
              <a:rPr lang="ar-SA" smtClean="0"/>
              <a:t>17/09/1444</a:t>
            </a:fld>
            <a:endParaRPr lang="ar-SA" dirty="0"/>
          </a:p>
        </p:txBody>
      </p:sp>
      <p:sp>
        <p:nvSpPr>
          <p:cNvPr id="8" name="Footer Placeholder 7"/>
          <p:cNvSpPr>
            <a:spLocks noGrp="1"/>
          </p:cNvSpPr>
          <p:nvPr>
            <p:ph type="ftr" sz="quarter" idx="11"/>
          </p:nvPr>
        </p:nvSpPr>
        <p:spPr>
          <a:xfrm>
            <a:off x="561111" y="6391838"/>
            <a:ext cx="3644282" cy="304801"/>
          </a:xfrm>
        </p:spPr>
        <p:txBody>
          <a:bodyPr/>
          <a:lstStyle/>
          <a:p>
            <a:endParaRPr lang="ar-SA" noProof="0"/>
          </a:p>
        </p:txBody>
      </p:sp>
      <p:sp>
        <p:nvSpPr>
          <p:cNvPr id="9" name="Slide Number Placeholder 8"/>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19621725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C3EF386-A8E4-4BC3-AB4D-CEEB53B53BE6}" type="datetime1">
              <a:rPr lang="ar-SA" smtClean="0"/>
              <a:t>17/09/1444</a:t>
            </a:fld>
            <a:endParaRPr lang="ar-SA" dirty="0"/>
          </a:p>
        </p:txBody>
      </p:sp>
      <p:sp>
        <p:nvSpPr>
          <p:cNvPr id="5" name="Footer Placeholder 4"/>
          <p:cNvSpPr>
            <a:spLocks noGrp="1"/>
          </p:cNvSpPr>
          <p:nvPr>
            <p:ph type="ftr" sz="quarter" idx="11"/>
          </p:nvPr>
        </p:nvSpPr>
        <p:spPr/>
        <p:txBody>
          <a:bodyPr/>
          <a:lstStyle/>
          <a:p>
            <a:endParaRPr lang="ar-SA" noProof="0"/>
          </a:p>
        </p:txBody>
      </p:sp>
      <p:sp>
        <p:nvSpPr>
          <p:cNvPr id="6" name="Slide Number Placeholder 5"/>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9175920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C3EF386-A8E4-4BC3-AB4D-CEEB53B53BE6}" type="datetime1">
              <a:rPr lang="ar-SA" smtClean="0"/>
              <a:t>17/09/1444</a:t>
            </a:fld>
            <a:endParaRPr lang="ar-SA" dirty="0"/>
          </a:p>
        </p:txBody>
      </p:sp>
      <p:sp>
        <p:nvSpPr>
          <p:cNvPr id="5" name="Footer Placeholder 4"/>
          <p:cNvSpPr>
            <a:spLocks noGrp="1"/>
          </p:cNvSpPr>
          <p:nvPr>
            <p:ph type="ftr" sz="quarter" idx="11"/>
          </p:nvPr>
        </p:nvSpPr>
        <p:spPr/>
        <p:txBody>
          <a:bodyPr/>
          <a:lstStyle/>
          <a:p>
            <a:endParaRPr lang="ar-SA" noProof="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333322647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EF386-A8E4-4BC3-AB4D-CEEB53B53BE6}" type="datetime1">
              <a:rPr lang="ar-SA" smtClean="0"/>
              <a:t>17/09/1444</a:t>
            </a:fld>
            <a:endParaRPr lang="ar-SA" dirty="0"/>
          </a:p>
        </p:txBody>
      </p:sp>
      <p:sp>
        <p:nvSpPr>
          <p:cNvPr id="5" name="Footer Placeholder 4"/>
          <p:cNvSpPr>
            <a:spLocks noGrp="1"/>
          </p:cNvSpPr>
          <p:nvPr>
            <p:ph type="ftr" sz="quarter" idx="11"/>
          </p:nvPr>
        </p:nvSpPr>
        <p:spPr/>
        <p:txBody>
          <a:bodyPr/>
          <a:lstStyle/>
          <a:p>
            <a:endParaRPr lang="ar-SA" noProof="0"/>
          </a:p>
        </p:txBody>
      </p:sp>
      <p:sp>
        <p:nvSpPr>
          <p:cNvPr id="6" name="Slide Number Placeholder 5"/>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167259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EF386-A8E4-4BC3-AB4D-CEEB53B53BE6}" type="datetime1">
              <a:rPr lang="ar-SA" smtClean="0"/>
              <a:t>17/09/1444</a:t>
            </a:fld>
            <a:endParaRPr lang="ar-SA" dirty="0"/>
          </a:p>
        </p:txBody>
      </p:sp>
      <p:sp>
        <p:nvSpPr>
          <p:cNvPr id="5" name="Footer Placeholder 4"/>
          <p:cNvSpPr>
            <a:spLocks noGrp="1"/>
          </p:cNvSpPr>
          <p:nvPr>
            <p:ph type="ftr" sz="quarter" idx="11"/>
          </p:nvPr>
        </p:nvSpPr>
        <p:spPr/>
        <p:txBody>
          <a:bodyPr/>
          <a:lstStyle/>
          <a:p>
            <a:endParaRPr lang="ar-SA" noProof="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42023493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3EF386-A8E4-4BC3-AB4D-CEEB53B53BE6}" type="datetime1">
              <a:rPr lang="ar-SA" smtClean="0"/>
              <a:t>17/09/1444</a:t>
            </a:fld>
            <a:endParaRPr lang="ar-SA" dirty="0"/>
          </a:p>
        </p:txBody>
      </p:sp>
      <p:sp>
        <p:nvSpPr>
          <p:cNvPr id="6" name="Footer Placeholder 5"/>
          <p:cNvSpPr>
            <a:spLocks noGrp="1"/>
          </p:cNvSpPr>
          <p:nvPr>
            <p:ph type="ftr" sz="quarter" idx="11"/>
          </p:nvPr>
        </p:nvSpPr>
        <p:spPr/>
        <p:txBody>
          <a:bodyPr/>
          <a:lstStyle/>
          <a:p>
            <a:endParaRPr lang="ar-SA" noProof="0"/>
          </a:p>
        </p:txBody>
      </p:sp>
      <p:sp>
        <p:nvSpPr>
          <p:cNvPr id="7" name="Slide Number Placeholder 6"/>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27997686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3EF386-A8E4-4BC3-AB4D-CEEB53B53BE6}" type="datetime1">
              <a:rPr lang="ar-SA" smtClean="0"/>
              <a:t>17/09/1444</a:t>
            </a:fld>
            <a:endParaRPr lang="ar-SA" dirty="0"/>
          </a:p>
        </p:txBody>
      </p:sp>
      <p:sp>
        <p:nvSpPr>
          <p:cNvPr id="8" name="Footer Placeholder 7"/>
          <p:cNvSpPr>
            <a:spLocks noGrp="1"/>
          </p:cNvSpPr>
          <p:nvPr>
            <p:ph type="ftr" sz="quarter" idx="11"/>
          </p:nvPr>
        </p:nvSpPr>
        <p:spPr/>
        <p:txBody>
          <a:bodyPr/>
          <a:lstStyle/>
          <a:p>
            <a:endParaRPr lang="ar-SA" noProof="0"/>
          </a:p>
        </p:txBody>
      </p:sp>
      <p:sp>
        <p:nvSpPr>
          <p:cNvPr id="9" name="Slide Number Placeholder 8"/>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27850689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3EF386-A8E4-4BC3-AB4D-CEEB53B53BE6}" type="datetime1">
              <a:rPr lang="ar-SA" smtClean="0"/>
              <a:t>17/09/1444</a:t>
            </a:fld>
            <a:endParaRPr lang="ar-SA" dirty="0"/>
          </a:p>
        </p:txBody>
      </p:sp>
      <p:sp>
        <p:nvSpPr>
          <p:cNvPr id="4" name="Footer Placeholder 3"/>
          <p:cNvSpPr>
            <a:spLocks noGrp="1"/>
          </p:cNvSpPr>
          <p:nvPr>
            <p:ph type="ftr" sz="quarter" idx="11"/>
          </p:nvPr>
        </p:nvSpPr>
        <p:spPr/>
        <p:txBody>
          <a:bodyPr/>
          <a:lstStyle/>
          <a:p>
            <a:endParaRPr lang="ar-SA" noProof="0"/>
          </a:p>
        </p:txBody>
      </p:sp>
      <p:sp>
        <p:nvSpPr>
          <p:cNvPr id="5" name="Slide Number Placeholder 4"/>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35334731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EF386-A8E4-4BC3-AB4D-CEEB53B53BE6}" type="datetime1">
              <a:rPr lang="ar-SA" smtClean="0"/>
              <a:t>17/09/1444</a:t>
            </a:fld>
            <a:endParaRPr lang="ar-SA" dirty="0"/>
          </a:p>
        </p:txBody>
      </p:sp>
      <p:sp>
        <p:nvSpPr>
          <p:cNvPr id="3" name="Footer Placeholder 2"/>
          <p:cNvSpPr>
            <a:spLocks noGrp="1"/>
          </p:cNvSpPr>
          <p:nvPr>
            <p:ph type="ftr" sz="quarter" idx="11"/>
          </p:nvPr>
        </p:nvSpPr>
        <p:spPr/>
        <p:txBody>
          <a:bodyPr/>
          <a:lstStyle/>
          <a:p>
            <a:endParaRPr lang="ar-SA" noProof="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13234861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3EF386-A8E4-4BC3-AB4D-CEEB53B53BE6}" type="datetime1">
              <a:rPr lang="ar-SA" smtClean="0"/>
              <a:t>17/09/1444</a:t>
            </a:fld>
            <a:endParaRPr lang="ar-SA" dirty="0"/>
          </a:p>
        </p:txBody>
      </p:sp>
      <p:sp>
        <p:nvSpPr>
          <p:cNvPr id="6" name="Footer Placeholder 5"/>
          <p:cNvSpPr>
            <a:spLocks noGrp="1"/>
          </p:cNvSpPr>
          <p:nvPr>
            <p:ph type="ftr" sz="quarter" idx="11"/>
          </p:nvPr>
        </p:nvSpPr>
        <p:spPr/>
        <p:txBody>
          <a:bodyPr/>
          <a:lstStyle/>
          <a:p>
            <a:endParaRPr lang="ar-SA" noProof="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4538277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3EF386-A8E4-4BC3-AB4D-CEEB53B53BE6}" type="datetime1">
              <a:rPr lang="ar-SA" smtClean="0"/>
              <a:t>17/09/1444</a:t>
            </a:fld>
            <a:endParaRPr lang="ar-SA" dirty="0"/>
          </a:p>
        </p:txBody>
      </p:sp>
      <p:sp>
        <p:nvSpPr>
          <p:cNvPr id="6" name="Footer Placeholder 5"/>
          <p:cNvSpPr>
            <a:spLocks noGrp="1"/>
          </p:cNvSpPr>
          <p:nvPr>
            <p:ph type="ftr" sz="quarter" idx="11"/>
          </p:nvPr>
        </p:nvSpPr>
        <p:spPr/>
        <p:txBody>
          <a:bodyPr/>
          <a:lstStyle/>
          <a:p>
            <a:endParaRPr lang="ar-SA" noProof="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213904462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C3EF386-A8E4-4BC3-AB4D-CEEB53B53BE6}" type="datetime1">
              <a:rPr lang="ar-SA" smtClean="0"/>
              <a:t>17/09/1444</a:t>
            </a:fld>
            <a:endParaRPr lang="ar-SA"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ar-SA" noProof="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9E57DC2-970A-4B3E-BB1C-7A09969E49DF}" type="slidenum">
              <a:rPr lang="ar-SA" smtClean="0"/>
              <a:pPr/>
              <a:t>‹#›</a:t>
            </a:fld>
            <a:endParaRPr lang="ar-SA" dirty="0"/>
          </a:p>
        </p:txBody>
      </p:sp>
    </p:spTree>
    <p:extLst>
      <p:ext uri="{BB962C8B-B14F-4D97-AF65-F5344CB8AC3E}">
        <p14:creationId xmlns:p14="http://schemas.microsoft.com/office/powerpoint/2010/main" val="195496271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https://thuocdantoc.vn/thuoc/diprosalic" TargetMode="External"/><Relationship Id="rId3" Type="http://schemas.openxmlformats.org/officeDocument/2006/relationships/hyperlink" Target="https://albehar.org/archives/20765" TargetMode="External"/><Relationship Id="rId7" Type="http://schemas.openxmlformats.org/officeDocument/2006/relationships/hyperlink" Target="https://keefwiki.com/health/2015/04/01/%D9%83%D9%8A%D9%81%D9%8A%D8%A9-%D8%A3%D8%AE%D8%B0-%D8%A7%D9%84%D8%AF%D9%88%D8%A7%D8%A1-%D8%B9%D9%86-%D8%B7%D8%B1%D9%8A%D9%82-%D8%A7%D9%84%D8%AD%D9%82%D9%86-%D8%A7%D9%84%D9%88%D8%B1%D9%8A%D8%AF%D9%8A/" TargetMode="External"/><Relationship Id="rId12"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thuocdantoc.vn/thuoc/otrivin" TargetMode="External"/><Relationship Id="rId5" Type="http://schemas.openxmlformats.org/officeDocument/2006/relationships/hyperlink" Target="https://www.technologyforlife.org/articles/health/antibiotics-action-and-side-effects/" TargetMode="External"/><Relationship Id="rId10" Type="http://schemas.openxmlformats.org/officeDocument/2006/relationships/image" Target="../media/image7.jpg"/><Relationship Id="rId4" Type="http://schemas.openxmlformats.org/officeDocument/2006/relationships/image" Target="../media/image4.jpg"/><Relationship Id="rId9" Type="http://schemas.openxmlformats.org/officeDocument/2006/relationships/hyperlink" Target="https://es.xcv.wiki/wiki/Dextromethorpha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q-4il0RIoZo?start=2&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الصورة 4" descr="سماء ليلية مع جبال بعيدة في الأفق">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flipH="1">
            <a:off x="-106017" y="-311698"/>
            <a:ext cx="12191980" cy="6857990"/>
          </a:xfrm>
          <a:prstGeom prst="rect">
            <a:avLst/>
          </a:prstGeom>
        </p:spPr>
      </p:pic>
      <p:sp>
        <p:nvSpPr>
          <p:cNvPr id="2" name="العنوان 1">
            <a:extLst>
              <a:ext uri="{FF2B5EF4-FFF2-40B4-BE49-F238E27FC236}">
                <a16:creationId xmlns:a16="http://schemas.microsoft.com/office/drawing/2014/main" id="{340C7600-5BA8-4A54-887F-74AF87750A31}"/>
              </a:ext>
            </a:extLst>
          </p:cNvPr>
          <p:cNvSpPr>
            <a:spLocks noGrp="1"/>
          </p:cNvSpPr>
          <p:nvPr>
            <p:ph type="ctrTitle"/>
          </p:nvPr>
        </p:nvSpPr>
        <p:spPr>
          <a:xfrm flipH="1">
            <a:off x="2648641" y="1203471"/>
            <a:ext cx="7197726" cy="2421464"/>
          </a:xfrm>
        </p:spPr>
        <p:txBody>
          <a:bodyPr rtlCol="1">
            <a:normAutofit/>
          </a:bodyPr>
          <a:lstStyle/>
          <a:p>
            <a:pPr algn="ctr" rtl="1"/>
            <a:r>
              <a:rPr lang="ar-JO" sz="6600" b="1" dirty="0">
                <a:solidFill>
                  <a:srgbClr val="00B0F0"/>
                </a:solidFill>
              </a:rPr>
              <a:t>الأدوية</a:t>
            </a:r>
            <a:br>
              <a:rPr lang="ar-JO" sz="6600" b="1" dirty="0"/>
            </a:br>
            <a:endParaRPr lang="ar-SA" sz="6600" b="1" dirty="0"/>
          </a:p>
        </p:txBody>
      </p:sp>
      <p:sp>
        <p:nvSpPr>
          <p:cNvPr id="3" name="عنوان فرعي 2">
            <a:extLst>
              <a:ext uri="{FF2B5EF4-FFF2-40B4-BE49-F238E27FC236}">
                <a16:creationId xmlns:a16="http://schemas.microsoft.com/office/drawing/2014/main" id="{AE584786-6548-4BB4-95FD-977AD1F362C6}"/>
              </a:ext>
            </a:extLst>
          </p:cNvPr>
          <p:cNvSpPr>
            <a:spLocks noGrp="1"/>
          </p:cNvSpPr>
          <p:nvPr>
            <p:ph type="subTitle" idx="1"/>
          </p:nvPr>
        </p:nvSpPr>
        <p:spPr>
          <a:xfrm flipH="1">
            <a:off x="2497137" y="2849218"/>
            <a:ext cx="7197726" cy="2994992"/>
          </a:xfrm>
        </p:spPr>
        <p:txBody>
          <a:bodyPr rtlCol="1">
            <a:normAutofit/>
          </a:bodyPr>
          <a:lstStyle/>
          <a:p>
            <a:pPr algn="r" rtl="1"/>
            <a:r>
              <a:rPr lang="ar-JO" sz="4000" dirty="0">
                <a:solidFill>
                  <a:srgbClr val="00B0F0"/>
                </a:solidFill>
              </a:rPr>
              <a:t>الأسم      :  كمال حدادين </a:t>
            </a:r>
          </a:p>
          <a:p>
            <a:pPr algn="r" rtl="1"/>
            <a:r>
              <a:rPr lang="ar-JO" sz="4000" dirty="0">
                <a:solidFill>
                  <a:srgbClr val="00B0F0"/>
                </a:solidFill>
              </a:rPr>
              <a:t>الصف  :  الخامس</a:t>
            </a:r>
          </a:p>
          <a:p>
            <a:pPr algn="r" rtl="1"/>
            <a:r>
              <a:rPr lang="ar-JO" sz="4000" dirty="0">
                <a:solidFill>
                  <a:srgbClr val="00B0F0"/>
                </a:solidFill>
              </a:rPr>
              <a:t>الشعبة  :   ( ب )</a:t>
            </a:r>
          </a:p>
          <a:p>
            <a:pPr algn="l" rtl="1"/>
            <a:endParaRPr lang="ar-JO" sz="2800" dirty="0">
              <a:solidFill>
                <a:schemeClr val="accent1">
                  <a:lumMod val="40000"/>
                  <a:lumOff val="60000"/>
                </a:schemeClr>
              </a:solidFill>
            </a:endParaRPr>
          </a:p>
        </p:txBody>
      </p:sp>
    </p:spTree>
    <p:extLst>
      <p:ext uri="{BB962C8B-B14F-4D97-AF65-F5344CB8AC3E}">
        <p14:creationId xmlns:p14="http://schemas.microsoft.com/office/powerpoint/2010/main" val="3417721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D326-1158-3129-47FD-B07C488AF226}"/>
              </a:ext>
            </a:extLst>
          </p:cNvPr>
          <p:cNvSpPr>
            <a:spLocks noGrp="1"/>
          </p:cNvSpPr>
          <p:nvPr>
            <p:ph type="title"/>
          </p:nvPr>
        </p:nvSpPr>
        <p:spPr>
          <a:xfrm>
            <a:off x="1154954" y="1000172"/>
            <a:ext cx="8761413" cy="706964"/>
          </a:xfrm>
        </p:spPr>
        <p:txBody>
          <a:bodyPr>
            <a:normAutofit fontScale="90000"/>
          </a:bodyPr>
          <a:lstStyle/>
          <a:p>
            <a:pPr algn="ctr"/>
            <a:r>
              <a:rPr lang="ar-JO" sz="8800" b="1" dirty="0">
                <a:solidFill>
                  <a:schemeClr val="bg2">
                    <a:lumMod val="75000"/>
                  </a:schemeClr>
                </a:solidFill>
              </a:rPr>
              <a:t>انواع </a:t>
            </a:r>
            <a:r>
              <a:rPr lang="ar-JO" sz="8000" b="1" dirty="0">
                <a:solidFill>
                  <a:schemeClr val="bg2">
                    <a:lumMod val="75000"/>
                  </a:schemeClr>
                </a:solidFill>
              </a:rPr>
              <a:t>الادوية</a:t>
            </a:r>
          </a:p>
        </p:txBody>
      </p:sp>
      <p:graphicFrame>
        <p:nvGraphicFramePr>
          <p:cNvPr id="6" name="Table 6">
            <a:extLst>
              <a:ext uri="{FF2B5EF4-FFF2-40B4-BE49-F238E27FC236}">
                <a16:creationId xmlns:a16="http://schemas.microsoft.com/office/drawing/2014/main" id="{ECF11632-3CD6-3AE8-EC86-B55A6B4E4514}"/>
              </a:ext>
            </a:extLst>
          </p:cNvPr>
          <p:cNvGraphicFramePr>
            <a:graphicFrameLocks noGrp="1"/>
          </p:cNvGraphicFramePr>
          <p:nvPr>
            <p:ph idx="1"/>
            <p:extLst>
              <p:ext uri="{D42A27DB-BD31-4B8C-83A1-F6EECF244321}">
                <p14:modId xmlns:p14="http://schemas.microsoft.com/office/powerpoint/2010/main" val="2117713174"/>
              </p:ext>
            </p:extLst>
          </p:nvPr>
        </p:nvGraphicFramePr>
        <p:xfrm flipH="1">
          <a:off x="503580" y="2141537"/>
          <a:ext cx="11002620" cy="4206240"/>
        </p:xfrm>
        <a:graphic>
          <a:graphicData uri="http://schemas.openxmlformats.org/drawingml/2006/table">
            <a:tbl>
              <a:tblPr rtl="1" firstRow="1" bandRow="1">
                <a:tableStyleId>{5C22544A-7EE6-4342-B048-85BDC9FD1C3A}</a:tableStyleId>
              </a:tblPr>
              <a:tblGrid>
                <a:gridCol w="2826026">
                  <a:extLst>
                    <a:ext uri="{9D8B030D-6E8A-4147-A177-3AD203B41FA5}">
                      <a16:colId xmlns:a16="http://schemas.microsoft.com/office/drawing/2014/main" val="1374971065"/>
                    </a:ext>
                  </a:extLst>
                </a:gridCol>
                <a:gridCol w="2467004">
                  <a:extLst>
                    <a:ext uri="{9D8B030D-6E8A-4147-A177-3AD203B41FA5}">
                      <a16:colId xmlns:a16="http://schemas.microsoft.com/office/drawing/2014/main" val="1833626628"/>
                    </a:ext>
                  </a:extLst>
                </a:gridCol>
                <a:gridCol w="208280">
                  <a:extLst>
                    <a:ext uri="{9D8B030D-6E8A-4147-A177-3AD203B41FA5}">
                      <a16:colId xmlns:a16="http://schemas.microsoft.com/office/drawing/2014/main" val="3322637155"/>
                    </a:ext>
                  </a:extLst>
                </a:gridCol>
                <a:gridCol w="1833770">
                  <a:extLst>
                    <a:ext uri="{9D8B030D-6E8A-4147-A177-3AD203B41FA5}">
                      <a16:colId xmlns:a16="http://schemas.microsoft.com/office/drawing/2014/main" val="901003912"/>
                    </a:ext>
                  </a:extLst>
                </a:gridCol>
                <a:gridCol w="1833770">
                  <a:extLst>
                    <a:ext uri="{9D8B030D-6E8A-4147-A177-3AD203B41FA5}">
                      <a16:colId xmlns:a16="http://schemas.microsoft.com/office/drawing/2014/main" val="599926140"/>
                    </a:ext>
                  </a:extLst>
                </a:gridCol>
                <a:gridCol w="1833770">
                  <a:extLst>
                    <a:ext uri="{9D8B030D-6E8A-4147-A177-3AD203B41FA5}">
                      <a16:colId xmlns:a16="http://schemas.microsoft.com/office/drawing/2014/main" val="510010745"/>
                    </a:ext>
                  </a:extLst>
                </a:gridCol>
              </a:tblGrid>
              <a:tr h="652451">
                <a:tc>
                  <a:txBody>
                    <a:bodyPr/>
                    <a:lstStyle/>
                    <a:p>
                      <a:pPr rtl="1"/>
                      <a:r>
                        <a:rPr lang="ar-JO" sz="4000" b="0" dirty="0">
                          <a:solidFill>
                            <a:schemeClr val="tx1"/>
                          </a:solidFill>
                        </a:rPr>
                        <a:t>الاقراص</a:t>
                      </a:r>
                    </a:p>
                  </a:txBody>
                  <a:tcPr/>
                </a:tc>
                <a:tc>
                  <a:txBody>
                    <a:bodyPr/>
                    <a:lstStyle/>
                    <a:p>
                      <a:pPr rtl="1"/>
                      <a:endParaRPr lang="ar-JO" dirty="0"/>
                    </a:p>
                  </a:txBody>
                  <a:tcPr/>
                </a:tc>
                <a:tc>
                  <a:txBody>
                    <a:bodyPr/>
                    <a:lstStyle/>
                    <a:p>
                      <a:pPr rtl="1"/>
                      <a:endParaRPr lang="ar-JO"/>
                    </a:p>
                  </a:txBody>
                  <a:tcPr/>
                </a:tc>
                <a:tc>
                  <a:txBody>
                    <a:bodyPr/>
                    <a:lstStyle/>
                    <a:p>
                      <a:pPr rtl="1"/>
                      <a:endParaRPr lang="ar-JO"/>
                    </a:p>
                  </a:txBody>
                  <a:tcPr/>
                </a:tc>
                <a:tc>
                  <a:txBody>
                    <a:bodyPr/>
                    <a:lstStyle/>
                    <a:p>
                      <a:pPr rtl="1"/>
                      <a:endParaRPr lang="ar-JO"/>
                    </a:p>
                  </a:txBody>
                  <a:tcPr/>
                </a:tc>
                <a:tc>
                  <a:txBody>
                    <a:bodyPr/>
                    <a:lstStyle/>
                    <a:p>
                      <a:pPr rtl="1"/>
                      <a:endParaRPr lang="ar-JO"/>
                    </a:p>
                  </a:txBody>
                  <a:tcPr/>
                </a:tc>
                <a:extLst>
                  <a:ext uri="{0D108BD9-81ED-4DB2-BD59-A6C34878D82A}">
                    <a16:rowId xmlns:a16="http://schemas.microsoft.com/office/drawing/2014/main" val="1252370825"/>
                  </a:ext>
                </a:extLst>
              </a:tr>
              <a:tr h="652451">
                <a:tc>
                  <a:txBody>
                    <a:bodyPr/>
                    <a:lstStyle/>
                    <a:p>
                      <a:pPr rtl="1"/>
                      <a:r>
                        <a:rPr lang="ar-JO" sz="4000" dirty="0">
                          <a:solidFill>
                            <a:schemeClr val="tx1"/>
                          </a:solidFill>
                        </a:rPr>
                        <a:t>الكبسولات</a:t>
                      </a:r>
                    </a:p>
                  </a:txBody>
                  <a:tcPr/>
                </a:tc>
                <a:tc>
                  <a:txBody>
                    <a:bodyPr/>
                    <a:lstStyle/>
                    <a:p>
                      <a:pPr rtl="1"/>
                      <a:endParaRPr lang="ar-JO" dirty="0"/>
                    </a:p>
                  </a:txBody>
                  <a:tcPr/>
                </a:tc>
                <a:tc>
                  <a:txBody>
                    <a:bodyPr/>
                    <a:lstStyle/>
                    <a:p>
                      <a:pPr rtl="1"/>
                      <a:endParaRPr lang="ar-JO" dirty="0"/>
                    </a:p>
                  </a:txBody>
                  <a:tcPr/>
                </a:tc>
                <a:tc>
                  <a:txBody>
                    <a:bodyPr/>
                    <a:lstStyle/>
                    <a:p>
                      <a:pPr rtl="1"/>
                      <a:endParaRPr lang="ar-JO" dirty="0"/>
                    </a:p>
                  </a:txBody>
                  <a:tcPr/>
                </a:tc>
                <a:tc>
                  <a:txBody>
                    <a:bodyPr/>
                    <a:lstStyle/>
                    <a:p>
                      <a:pPr rtl="1"/>
                      <a:endParaRPr lang="ar-JO" dirty="0"/>
                    </a:p>
                  </a:txBody>
                  <a:tcPr/>
                </a:tc>
                <a:tc>
                  <a:txBody>
                    <a:bodyPr/>
                    <a:lstStyle/>
                    <a:p>
                      <a:pPr rtl="1"/>
                      <a:endParaRPr lang="ar-JO"/>
                    </a:p>
                  </a:txBody>
                  <a:tcPr/>
                </a:tc>
                <a:extLst>
                  <a:ext uri="{0D108BD9-81ED-4DB2-BD59-A6C34878D82A}">
                    <a16:rowId xmlns:a16="http://schemas.microsoft.com/office/drawing/2014/main" val="580641618"/>
                  </a:ext>
                </a:extLst>
              </a:tr>
              <a:tr h="652451">
                <a:tc>
                  <a:txBody>
                    <a:bodyPr/>
                    <a:lstStyle/>
                    <a:p>
                      <a:pPr rtl="1"/>
                      <a:r>
                        <a:rPr lang="ar-JO" sz="4000" dirty="0">
                          <a:solidFill>
                            <a:schemeClr val="tx1"/>
                          </a:solidFill>
                        </a:rPr>
                        <a:t>الحقن </a:t>
                      </a:r>
                    </a:p>
                  </a:txBody>
                  <a:tcPr/>
                </a:tc>
                <a:tc>
                  <a:txBody>
                    <a:bodyPr/>
                    <a:lstStyle/>
                    <a:p>
                      <a:pPr rtl="1"/>
                      <a:endParaRPr lang="ar-JO" dirty="0"/>
                    </a:p>
                  </a:txBody>
                  <a:tcPr/>
                </a:tc>
                <a:tc>
                  <a:txBody>
                    <a:bodyPr/>
                    <a:lstStyle/>
                    <a:p>
                      <a:pPr rtl="1"/>
                      <a:endParaRPr lang="ar-JO" dirty="0"/>
                    </a:p>
                  </a:txBody>
                  <a:tcPr/>
                </a:tc>
                <a:tc>
                  <a:txBody>
                    <a:bodyPr/>
                    <a:lstStyle/>
                    <a:p>
                      <a:pPr rtl="1"/>
                      <a:endParaRPr lang="ar-JO" dirty="0"/>
                    </a:p>
                  </a:txBody>
                  <a:tcPr/>
                </a:tc>
                <a:tc>
                  <a:txBody>
                    <a:bodyPr/>
                    <a:lstStyle/>
                    <a:p>
                      <a:pPr rtl="1"/>
                      <a:endParaRPr lang="ar-JO"/>
                    </a:p>
                  </a:txBody>
                  <a:tcPr/>
                </a:tc>
                <a:tc>
                  <a:txBody>
                    <a:bodyPr/>
                    <a:lstStyle/>
                    <a:p>
                      <a:pPr rtl="1"/>
                      <a:endParaRPr lang="ar-JO"/>
                    </a:p>
                  </a:txBody>
                  <a:tcPr/>
                </a:tc>
                <a:extLst>
                  <a:ext uri="{0D108BD9-81ED-4DB2-BD59-A6C34878D82A}">
                    <a16:rowId xmlns:a16="http://schemas.microsoft.com/office/drawing/2014/main" val="1010840125"/>
                  </a:ext>
                </a:extLst>
              </a:tr>
              <a:tr h="652451">
                <a:tc>
                  <a:txBody>
                    <a:bodyPr/>
                    <a:lstStyle/>
                    <a:p>
                      <a:pPr rtl="1"/>
                      <a:r>
                        <a:rPr lang="ar-JO" sz="4000" dirty="0">
                          <a:solidFill>
                            <a:schemeClr val="tx1"/>
                          </a:solidFill>
                        </a:rPr>
                        <a:t>الشراب </a:t>
                      </a:r>
                    </a:p>
                  </a:txBody>
                  <a:tcPr/>
                </a:tc>
                <a:tc>
                  <a:txBody>
                    <a:bodyPr/>
                    <a:lstStyle/>
                    <a:p>
                      <a:pPr rtl="1"/>
                      <a:endParaRPr lang="ar-JO" dirty="0"/>
                    </a:p>
                  </a:txBody>
                  <a:tcPr/>
                </a:tc>
                <a:tc>
                  <a:txBody>
                    <a:bodyPr/>
                    <a:lstStyle/>
                    <a:p>
                      <a:pPr rtl="1"/>
                      <a:endParaRPr lang="ar-JO"/>
                    </a:p>
                  </a:txBody>
                  <a:tcPr/>
                </a:tc>
                <a:tc>
                  <a:txBody>
                    <a:bodyPr/>
                    <a:lstStyle/>
                    <a:p>
                      <a:pPr rtl="1"/>
                      <a:endParaRPr lang="ar-JO"/>
                    </a:p>
                  </a:txBody>
                  <a:tcPr/>
                </a:tc>
                <a:tc>
                  <a:txBody>
                    <a:bodyPr/>
                    <a:lstStyle/>
                    <a:p>
                      <a:pPr rtl="1"/>
                      <a:endParaRPr lang="ar-JO"/>
                    </a:p>
                  </a:txBody>
                  <a:tcPr/>
                </a:tc>
                <a:tc>
                  <a:txBody>
                    <a:bodyPr/>
                    <a:lstStyle/>
                    <a:p>
                      <a:pPr rtl="1"/>
                      <a:endParaRPr lang="ar-JO"/>
                    </a:p>
                  </a:txBody>
                  <a:tcPr/>
                </a:tc>
                <a:extLst>
                  <a:ext uri="{0D108BD9-81ED-4DB2-BD59-A6C34878D82A}">
                    <a16:rowId xmlns:a16="http://schemas.microsoft.com/office/drawing/2014/main" val="3156376346"/>
                  </a:ext>
                </a:extLst>
              </a:tr>
              <a:tr h="652451">
                <a:tc>
                  <a:txBody>
                    <a:bodyPr/>
                    <a:lstStyle/>
                    <a:p>
                      <a:pPr rtl="1"/>
                      <a:r>
                        <a:rPr lang="ar-JO" sz="4000" dirty="0">
                          <a:solidFill>
                            <a:schemeClr val="tx1"/>
                          </a:solidFill>
                        </a:rPr>
                        <a:t>القطرات </a:t>
                      </a:r>
                    </a:p>
                  </a:txBody>
                  <a:tcPr/>
                </a:tc>
                <a:tc>
                  <a:txBody>
                    <a:bodyPr/>
                    <a:lstStyle/>
                    <a:p>
                      <a:pPr rtl="1"/>
                      <a:endParaRPr lang="ar-JO" dirty="0"/>
                    </a:p>
                  </a:txBody>
                  <a:tcPr/>
                </a:tc>
                <a:tc>
                  <a:txBody>
                    <a:bodyPr/>
                    <a:lstStyle/>
                    <a:p>
                      <a:pPr rtl="1"/>
                      <a:endParaRPr lang="ar-JO"/>
                    </a:p>
                  </a:txBody>
                  <a:tcPr/>
                </a:tc>
                <a:tc>
                  <a:txBody>
                    <a:bodyPr/>
                    <a:lstStyle/>
                    <a:p>
                      <a:pPr rtl="1"/>
                      <a:endParaRPr lang="ar-JO"/>
                    </a:p>
                  </a:txBody>
                  <a:tcPr/>
                </a:tc>
                <a:tc>
                  <a:txBody>
                    <a:bodyPr/>
                    <a:lstStyle/>
                    <a:p>
                      <a:pPr rtl="1"/>
                      <a:endParaRPr lang="ar-JO"/>
                    </a:p>
                  </a:txBody>
                  <a:tcPr/>
                </a:tc>
                <a:tc>
                  <a:txBody>
                    <a:bodyPr/>
                    <a:lstStyle/>
                    <a:p>
                      <a:pPr rtl="1"/>
                      <a:endParaRPr lang="ar-JO"/>
                    </a:p>
                  </a:txBody>
                  <a:tcPr/>
                </a:tc>
                <a:extLst>
                  <a:ext uri="{0D108BD9-81ED-4DB2-BD59-A6C34878D82A}">
                    <a16:rowId xmlns:a16="http://schemas.microsoft.com/office/drawing/2014/main" val="4025983200"/>
                  </a:ext>
                </a:extLst>
              </a:tr>
              <a:tr h="652451">
                <a:tc>
                  <a:txBody>
                    <a:bodyPr/>
                    <a:lstStyle/>
                    <a:p>
                      <a:pPr rtl="1"/>
                      <a:r>
                        <a:rPr lang="ar-JO" sz="4000" dirty="0">
                          <a:solidFill>
                            <a:schemeClr val="tx1"/>
                          </a:solidFill>
                        </a:rPr>
                        <a:t>المراهم الطبية</a:t>
                      </a:r>
                    </a:p>
                  </a:txBody>
                  <a:tcPr/>
                </a:tc>
                <a:tc>
                  <a:txBody>
                    <a:bodyPr/>
                    <a:lstStyle/>
                    <a:p>
                      <a:pPr rtl="1"/>
                      <a:endParaRPr lang="ar-JO" dirty="0"/>
                    </a:p>
                  </a:txBody>
                  <a:tcPr/>
                </a:tc>
                <a:tc>
                  <a:txBody>
                    <a:bodyPr/>
                    <a:lstStyle/>
                    <a:p>
                      <a:pPr rtl="1"/>
                      <a:endParaRPr lang="ar-JO"/>
                    </a:p>
                  </a:txBody>
                  <a:tcPr/>
                </a:tc>
                <a:tc>
                  <a:txBody>
                    <a:bodyPr/>
                    <a:lstStyle/>
                    <a:p>
                      <a:pPr rtl="1"/>
                      <a:endParaRPr lang="ar-JO"/>
                    </a:p>
                  </a:txBody>
                  <a:tcPr/>
                </a:tc>
                <a:tc>
                  <a:txBody>
                    <a:bodyPr/>
                    <a:lstStyle/>
                    <a:p>
                      <a:pPr rtl="1"/>
                      <a:endParaRPr lang="ar-JO"/>
                    </a:p>
                  </a:txBody>
                  <a:tcPr/>
                </a:tc>
                <a:tc>
                  <a:txBody>
                    <a:bodyPr/>
                    <a:lstStyle/>
                    <a:p>
                      <a:pPr rtl="1"/>
                      <a:endParaRPr lang="ar-JO" dirty="0"/>
                    </a:p>
                  </a:txBody>
                  <a:tcPr/>
                </a:tc>
                <a:extLst>
                  <a:ext uri="{0D108BD9-81ED-4DB2-BD59-A6C34878D82A}">
                    <a16:rowId xmlns:a16="http://schemas.microsoft.com/office/drawing/2014/main" val="2798587328"/>
                  </a:ext>
                </a:extLst>
              </a:tr>
            </a:tbl>
          </a:graphicData>
        </a:graphic>
      </p:graphicFrame>
      <p:pic>
        <p:nvPicPr>
          <p:cNvPr id="7" name="Picture 6">
            <a:extLst>
              <a:ext uri="{FF2B5EF4-FFF2-40B4-BE49-F238E27FC236}">
                <a16:creationId xmlns:a16="http://schemas.microsoft.com/office/drawing/2014/main" id="{EB23950B-01FF-123D-F680-A74F420588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50520" y="2062516"/>
            <a:ext cx="3064999" cy="751742"/>
          </a:xfrm>
          <a:prstGeom prst="rect">
            <a:avLst/>
          </a:prstGeom>
        </p:spPr>
      </p:pic>
      <p:pic>
        <p:nvPicPr>
          <p:cNvPr id="8" name="Picture 7">
            <a:extLst>
              <a:ext uri="{FF2B5EF4-FFF2-40B4-BE49-F238E27FC236}">
                <a16:creationId xmlns:a16="http://schemas.microsoft.com/office/drawing/2014/main" id="{5328FA13-51F6-ECBB-83CA-E695803882D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50521" y="2817609"/>
            <a:ext cx="3064999" cy="903850"/>
          </a:xfrm>
          <a:prstGeom prst="rect">
            <a:avLst/>
          </a:prstGeom>
        </p:spPr>
      </p:pic>
      <p:pic>
        <p:nvPicPr>
          <p:cNvPr id="9" name="Picture 8">
            <a:extLst>
              <a:ext uri="{FF2B5EF4-FFF2-40B4-BE49-F238E27FC236}">
                <a16:creationId xmlns:a16="http://schemas.microsoft.com/office/drawing/2014/main" id="{9C3F291E-18DB-307B-189D-5871BA8922E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665428" y="3429000"/>
            <a:ext cx="3064999" cy="751742"/>
          </a:xfrm>
          <a:prstGeom prst="rect">
            <a:avLst/>
          </a:prstGeom>
        </p:spPr>
      </p:pic>
      <p:pic>
        <p:nvPicPr>
          <p:cNvPr id="10" name="Picture 9">
            <a:extLst>
              <a:ext uri="{FF2B5EF4-FFF2-40B4-BE49-F238E27FC236}">
                <a16:creationId xmlns:a16="http://schemas.microsoft.com/office/drawing/2014/main" id="{1A54B4AE-A463-B1A8-FCF4-FAFC5BBB353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680335" y="4003741"/>
            <a:ext cx="3064999" cy="959275"/>
          </a:xfrm>
          <a:prstGeom prst="rect">
            <a:avLst/>
          </a:prstGeom>
        </p:spPr>
      </p:pic>
      <p:pic>
        <p:nvPicPr>
          <p:cNvPr id="11" name="Picture 10">
            <a:extLst>
              <a:ext uri="{FF2B5EF4-FFF2-40B4-BE49-F238E27FC236}">
                <a16:creationId xmlns:a16="http://schemas.microsoft.com/office/drawing/2014/main" id="{70EF68CD-98F2-7E9F-0FC3-9AC638D3BBB2}"/>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695242" y="4853451"/>
            <a:ext cx="3064999" cy="879584"/>
          </a:xfrm>
          <a:prstGeom prst="rect">
            <a:avLst/>
          </a:prstGeom>
        </p:spPr>
      </p:pic>
      <p:pic>
        <p:nvPicPr>
          <p:cNvPr id="12" name="Picture 11">
            <a:extLst>
              <a:ext uri="{FF2B5EF4-FFF2-40B4-BE49-F238E27FC236}">
                <a16:creationId xmlns:a16="http://schemas.microsoft.com/office/drawing/2014/main" id="{D05885F2-74E9-AC21-D4B4-66588BC3F918}"/>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695241" y="5662179"/>
            <a:ext cx="3064999" cy="959276"/>
          </a:xfrm>
          <a:prstGeom prst="rect">
            <a:avLst/>
          </a:prstGeom>
        </p:spPr>
      </p:pic>
    </p:spTree>
    <p:extLst>
      <p:ext uri="{BB962C8B-B14F-4D97-AF65-F5344CB8AC3E}">
        <p14:creationId xmlns:p14="http://schemas.microsoft.com/office/powerpoint/2010/main" val="4189059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9BC5-5AA4-F655-85B2-A410F929DC20}"/>
              </a:ext>
            </a:extLst>
          </p:cNvPr>
          <p:cNvSpPr>
            <a:spLocks noGrp="1"/>
          </p:cNvSpPr>
          <p:nvPr>
            <p:ph type="title"/>
          </p:nvPr>
        </p:nvSpPr>
        <p:spPr/>
        <p:txBody>
          <a:bodyPr>
            <a:normAutofit fontScale="90000"/>
          </a:bodyPr>
          <a:lstStyle/>
          <a:p>
            <a:pPr algn="ctr"/>
            <a:r>
              <a:rPr lang="ar-JO" sz="8800" dirty="0">
                <a:solidFill>
                  <a:srgbClr val="FF0000"/>
                </a:solidFill>
              </a:rPr>
              <a:t>التعامل مع الادوية</a:t>
            </a:r>
            <a:endParaRPr lang="ar-JO" sz="8800" dirty="0"/>
          </a:p>
        </p:txBody>
      </p:sp>
      <p:sp>
        <p:nvSpPr>
          <p:cNvPr id="3" name="Content Placeholder 2">
            <a:extLst>
              <a:ext uri="{FF2B5EF4-FFF2-40B4-BE49-F238E27FC236}">
                <a16:creationId xmlns:a16="http://schemas.microsoft.com/office/drawing/2014/main" id="{C9D2E263-BF6D-2A5C-914F-CA261925E8CE}"/>
              </a:ext>
            </a:extLst>
          </p:cNvPr>
          <p:cNvSpPr>
            <a:spLocks noGrp="1"/>
          </p:cNvSpPr>
          <p:nvPr>
            <p:ph idx="1"/>
          </p:nvPr>
        </p:nvSpPr>
        <p:spPr/>
        <p:txBody>
          <a:bodyPr/>
          <a:lstStyle/>
          <a:p>
            <a:pPr>
              <a:lnSpc>
                <a:spcPct val="150000"/>
              </a:lnSpc>
            </a:pPr>
            <a:r>
              <a:rPr lang="ar-JO" sz="2400" dirty="0">
                <a:solidFill>
                  <a:schemeClr val="accent5">
                    <a:lumMod val="75000"/>
                  </a:schemeClr>
                </a:solidFill>
              </a:rPr>
              <a:t>أقرأ اسم الدواء وجرعته قبل أن تتناوله  والاعراض الجانبية  والفترة التي يحتاجها المريض للحصول على نتائج.                                                              تناول الادوية تفرضها حالات مرضية اضطرارية مختلفة, إلا  أن تناولها  بصورة عشوائية  من دون استشارة الطبيب , او  قراءة  النشرة  المرفقة   بالدواء , يسبب </a:t>
            </a:r>
          </a:p>
          <a:p>
            <a:pPr>
              <a:lnSpc>
                <a:spcPct val="150000"/>
              </a:lnSpc>
            </a:pPr>
            <a:r>
              <a:rPr lang="ar-JO" sz="2400" dirty="0">
                <a:solidFill>
                  <a:schemeClr val="accent5">
                    <a:lumMod val="75000"/>
                  </a:schemeClr>
                </a:solidFill>
              </a:rPr>
              <a:t>مضاعفات خطيرة قد تكون أخطر من المرض  نفسه , وقد تسبب التسمم و الإدمان</a:t>
            </a:r>
            <a:endParaRPr lang="ar-JO" dirty="0"/>
          </a:p>
        </p:txBody>
      </p:sp>
    </p:spTree>
    <p:extLst>
      <p:ext uri="{BB962C8B-B14F-4D97-AF65-F5344CB8AC3E}">
        <p14:creationId xmlns:p14="http://schemas.microsoft.com/office/powerpoint/2010/main" val="137666023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E4B9-4FC1-75B3-00AA-05DEE46DE47A}"/>
              </a:ext>
            </a:extLst>
          </p:cNvPr>
          <p:cNvSpPr>
            <a:spLocks noGrp="1"/>
          </p:cNvSpPr>
          <p:nvPr>
            <p:ph type="title"/>
          </p:nvPr>
        </p:nvSpPr>
        <p:spPr/>
        <p:txBody>
          <a:bodyPr/>
          <a:lstStyle/>
          <a:p>
            <a:pPr algn="ctr"/>
            <a:r>
              <a:rPr lang="ar-JO" sz="4800" dirty="0">
                <a:solidFill>
                  <a:schemeClr val="accent1">
                    <a:lumMod val="60000"/>
                    <a:lumOff val="40000"/>
                  </a:schemeClr>
                </a:solidFill>
              </a:rPr>
              <a:t>اخطار تناول الأدوية دون استشارة الطبيب </a:t>
            </a:r>
          </a:p>
        </p:txBody>
      </p:sp>
      <p:sp>
        <p:nvSpPr>
          <p:cNvPr id="3" name="Content Placeholder 2">
            <a:extLst>
              <a:ext uri="{FF2B5EF4-FFF2-40B4-BE49-F238E27FC236}">
                <a16:creationId xmlns:a16="http://schemas.microsoft.com/office/drawing/2014/main" id="{3E4910F8-43C4-0C34-9D21-1E21650E7EA4}"/>
              </a:ext>
            </a:extLst>
          </p:cNvPr>
          <p:cNvSpPr>
            <a:spLocks noGrp="1"/>
          </p:cNvSpPr>
          <p:nvPr>
            <p:ph idx="1"/>
          </p:nvPr>
        </p:nvSpPr>
        <p:spPr/>
        <p:txBody>
          <a:bodyPr>
            <a:noAutofit/>
          </a:bodyPr>
          <a:lstStyle/>
          <a:p>
            <a:pPr algn="just"/>
            <a:r>
              <a:rPr lang="ar-JO" sz="4400" dirty="0">
                <a:solidFill>
                  <a:schemeClr val="accent1">
                    <a:lumMod val="60000"/>
                    <a:lumOff val="40000"/>
                  </a:schemeClr>
                </a:solidFill>
              </a:rPr>
              <a:t>يجب ألا تؤخذ الأدوية إلا بعد استشارت الطبيب, و عمل الفحوصات اللازمة, لتحديد العلاج المناسب و الجرعات الصحية من الدواء, و تجنب التأثيرات الجانبية الخطرة على صحة الإنسان التي قد تؤدي إلى الوفاة. </a:t>
            </a:r>
            <a:endParaRPr lang="ar-JO" sz="4400" dirty="0"/>
          </a:p>
        </p:txBody>
      </p:sp>
    </p:spTree>
    <p:extLst>
      <p:ext uri="{BB962C8B-B14F-4D97-AF65-F5344CB8AC3E}">
        <p14:creationId xmlns:p14="http://schemas.microsoft.com/office/powerpoint/2010/main" val="340557006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5507-FCA7-9571-56FA-802B5F8DE942}"/>
              </a:ext>
            </a:extLst>
          </p:cNvPr>
          <p:cNvSpPr>
            <a:spLocks noGrp="1"/>
          </p:cNvSpPr>
          <p:nvPr>
            <p:ph type="title"/>
          </p:nvPr>
        </p:nvSpPr>
        <p:spPr/>
        <p:txBody>
          <a:bodyPr/>
          <a:lstStyle/>
          <a:p>
            <a:r>
              <a:rPr kumimoji="0" lang="ar-JO" sz="4800" b="0" i="0" u="none" strike="noStrike" kern="1200" cap="none" spc="0" normalizeH="0" baseline="0" noProof="0" dirty="0">
                <a:ln>
                  <a:noFill/>
                </a:ln>
                <a:solidFill>
                  <a:schemeClr val="accent1">
                    <a:lumMod val="60000"/>
                    <a:lumOff val="40000"/>
                  </a:schemeClr>
                </a:solidFill>
                <a:effectLst/>
                <a:uLnTx/>
                <a:uFillTx/>
                <a:latin typeface="Calibri Light" panose="020F0302020204030204"/>
                <a:ea typeface="+mj-ea"/>
                <a:cs typeface="Times New Roman" panose="02020603050405020304" pitchFamily="18" charset="0"/>
              </a:rPr>
              <a:t>بعض صور الاستخدام غير الصحيح للأدوية</a:t>
            </a:r>
            <a:endParaRPr lang="ar-JO" sz="4800"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DB3D8C02-9247-BCC7-3F87-B8D77D26A820}"/>
              </a:ext>
            </a:extLst>
          </p:cNvPr>
          <p:cNvSpPr>
            <a:spLocks noGrp="1"/>
          </p:cNvSpPr>
          <p:nvPr>
            <p:ph idx="1"/>
          </p:nvPr>
        </p:nvSpPr>
        <p:spPr>
          <a:xfrm>
            <a:off x="1154954" y="2451652"/>
            <a:ext cx="8825659" cy="4406348"/>
          </a:xfrm>
        </p:spPr>
        <p:txBody>
          <a:bodyPr>
            <a:normAutofit/>
          </a:bodyPr>
          <a:lstStyle/>
          <a:p>
            <a:pPr marL="800100" lvl="1" indent="-342900">
              <a:lnSpc>
                <a:spcPct val="150000"/>
              </a:lnSpc>
              <a:buFont typeface="Arial" panose="020B0604020202020204" pitchFamily="34" charset="0"/>
              <a:buChar char="•"/>
            </a:pPr>
            <a:r>
              <a:rPr lang="ar-JO" sz="2400" dirty="0">
                <a:solidFill>
                  <a:srgbClr val="002060"/>
                </a:solidFill>
              </a:rPr>
              <a:t>الاعتقاد ان الادوية تشفي من الامراض جميعها </a:t>
            </a:r>
          </a:p>
          <a:p>
            <a:pPr marL="800100" lvl="1" indent="-342900">
              <a:lnSpc>
                <a:spcPct val="150000"/>
              </a:lnSpc>
              <a:buFont typeface="Arial" panose="020B0604020202020204" pitchFamily="34" charset="0"/>
              <a:buChar char="•"/>
            </a:pPr>
            <a:r>
              <a:rPr lang="ar-JO" sz="2400" dirty="0">
                <a:solidFill>
                  <a:srgbClr val="002060"/>
                </a:solidFill>
              </a:rPr>
              <a:t>تناول الادوية دون إستشارة الطبيب   </a:t>
            </a:r>
          </a:p>
          <a:p>
            <a:pPr marL="800100" lvl="1" indent="-342900">
              <a:lnSpc>
                <a:spcPct val="150000"/>
              </a:lnSpc>
              <a:buFont typeface="Arial" panose="020B0604020202020204" pitchFamily="34" charset="0"/>
              <a:buChar char="•"/>
            </a:pPr>
            <a:r>
              <a:rPr lang="ar-JO" sz="2400" dirty="0">
                <a:solidFill>
                  <a:srgbClr val="002060"/>
                </a:solidFill>
              </a:rPr>
              <a:t>عدم الالتزام بأوقات تناول الادوية و تكرار الجرعة .</a:t>
            </a:r>
          </a:p>
          <a:p>
            <a:pPr marL="800100" lvl="1" indent="-342900">
              <a:lnSpc>
                <a:spcPct val="150000"/>
              </a:lnSpc>
              <a:buFont typeface="Arial" panose="020B0604020202020204" pitchFamily="34" charset="0"/>
              <a:buChar char="•"/>
            </a:pPr>
            <a:r>
              <a:rPr lang="ar-JO" sz="2400" dirty="0">
                <a:solidFill>
                  <a:srgbClr val="002060"/>
                </a:solidFill>
              </a:rPr>
              <a:t>عدم اكمال المدة المحددة للعلاج . </a:t>
            </a:r>
          </a:p>
          <a:p>
            <a:pPr marL="800100" lvl="1" indent="-342900">
              <a:lnSpc>
                <a:spcPct val="150000"/>
              </a:lnSpc>
              <a:buFont typeface="Arial" panose="020B0604020202020204" pitchFamily="34" charset="0"/>
              <a:buChar char="•"/>
            </a:pPr>
            <a:r>
              <a:rPr lang="ar-JO" sz="2400" dirty="0">
                <a:solidFill>
                  <a:srgbClr val="002060"/>
                </a:solidFill>
              </a:rPr>
              <a:t>حفظ الادوية في غير مكانها المخصص.</a:t>
            </a:r>
          </a:p>
          <a:p>
            <a:pPr marL="800100" lvl="1" indent="-342900">
              <a:lnSpc>
                <a:spcPct val="150000"/>
              </a:lnSpc>
              <a:buFont typeface="Arial" panose="020B0604020202020204" pitchFamily="34" charset="0"/>
              <a:buChar char="•"/>
            </a:pPr>
            <a:r>
              <a:rPr lang="ar-JO" sz="2400" dirty="0">
                <a:solidFill>
                  <a:srgbClr val="002060"/>
                </a:solidFill>
              </a:rPr>
              <a:t>إزالة بطاقة البيان عن اسم الدواء  ومدة انتهاء الصلاحية</a:t>
            </a:r>
            <a:endParaRPr lang="ar-JO" sz="3200" dirty="0">
              <a:solidFill>
                <a:srgbClr val="002060"/>
              </a:solidFill>
            </a:endParaRPr>
          </a:p>
        </p:txBody>
      </p:sp>
    </p:spTree>
    <p:extLst>
      <p:ext uri="{BB962C8B-B14F-4D97-AF65-F5344CB8AC3E}">
        <p14:creationId xmlns:p14="http://schemas.microsoft.com/office/powerpoint/2010/main" val="652159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715F-88E4-F344-F446-089AE0ED18B2}"/>
              </a:ext>
            </a:extLst>
          </p:cNvPr>
          <p:cNvSpPr>
            <a:spLocks noGrp="1"/>
          </p:cNvSpPr>
          <p:nvPr>
            <p:ph type="title"/>
          </p:nvPr>
        </p:nvSpPr>
        <p:spPr/>
        <p:txBody>
          <a:bodyPr/>
          <a:lstStyle/>
          <a:p>
            <a:pPr algn="ctr"/>
            <a:r>
              <a:rPr lang="ar-JO" dirty="0">
                <a:solidFill>
                  <a:srgbClr val="00B0F0"/>
                </a:solidFill>
              </a:rPr>
              <a:t>اسعار الأدوية</a:t>
            </a:r>
          </a:p>
        </p:txBody>
      </p:sp>
      <p:graphicFrame>
        <p:nvGraphicFramePr>
          <p:cNvPr id="6" name="Content Placeholder 5">
            <a:extLst>
              <a:ext uri="{FF2B5EF4-FFF2-40B4-BE49-F238E27FC236}">
                <a16:creationId xmlns:a16="http://schemas.microsoft.com/office/drawing/2014/main" id="{A47B780D-DE10-0A47-8ADD-CD3F40146C97}"/>
              </a:ext>
            </a:extLst>
          </p:cNvPr>
          <p:cNvGraphicFramePr>
            <a:graphicFrameLocks noGrp="1"/>
          </p:cNvGraphicFramePr>
          <p:nvPr>
            <p:ph idx="1"/>
            <p:extLst>
              <p:ext uri="{D42A27DB-BD31-4B8C-83A1-F6EECF244321}">
                <p14:modId xmlns:p14="http://schemas.microsoft.com/office/powerpoint/2010/main" val="1763557006"/>
              </p:ext>
            </p:extLst>
          </p:nvPr>
        </p:nvGraphicFramePr>
        <p:xfrm>
          <a:off x="1526761" y="2895048"/>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83711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BC26-9535-D339-6C97-7E63DC4EF33B}"/>
              </a:ext>
            </a:extLst>
          </p:cNvPr>
          <p:cNvSpPr>
            <a:spLocks noGrp="1"/>
          </p:cNvSpPr>
          <p:nvPr>
            <p:ph type="title"/>
          </p:nvPr>
        </p:nvSpPr>
        <p:spPr/>
        <p:txBody>
          <a:bodyPr/>
          <a:lstStyle/>
          <a:p>
            <a:pPr algn="ctr"/>
            <a:r>
              <a:rPr lang="ar-JO" dirty="0">
                <a:solidFill>
                  <a:schemeClr val="accent1">
                    <a:lumMod val="40000"/>
                    <a:lumOff val="60000"/>
                  </a:schemeClr>
                </a:solidFill>
              </a:rPr>
              <a:t>مخاطر تناول الادوية </a:t>
            </a:r>
            <a:endParaRPr lang="ar-JO" dirty="0"/>
          </a:p>
        </p:txBody>
      </p:sp>
      <p:sp>
        <p:nvSpPr>
          <p:cNvPr id="3" name="Content Placeholder 2">
            <a:extLst>
              <a:ext uri="{FF2B5EF4-FFF2-40B4-BE49-F238E27FC236}">
                <a16:creationId xmlns:a16="http://schemas.microsoft.com/office/drawing/2014/main" id="{1EC657FF-207F-8F84-A40F-88985988CCA5}"/>
              </a:ext>
            </a:extLst>
          </p:cNvPr>
          <p:cNvSpPr>
            <a:spLocks noGrp="1"/>
          </p:cNvSpPr>
          <p:nvPr>
            <p:ph idx="1"/>
          </p:nvPr>
        </p:nvSpPr>
        <p:spPr/>
        <p:txBody>
          <a:bodyPr>
            <a:normAutofit fontScale="92500" lnSpcReduction="20000"/>
          </a:bodyPr>
          <a:lstStyle/>
          <a:p>
            <a:pPr algn="just">
              <a:lnSpc>
                <a:spcPct val="160000"/>
              </a:lnSpc>
            </a:pPr>
            <a:r>
              <a:rPr lang="ar-JO" sz="2800" dirty="0">
                <a:solidFill>
                  <a:schemeClr val="accent6">
                    <a:lumMod val="75000"/>
                  </a:schemeClr>
                </a:solidFill>
              </a:rPr>
              <a:t>تناول الأدوية دون وصفة طبية يضعف المناعة ويسبب أمراض خطيرة و مزمنة و يسبب مضاعفات خطيرة على الصحة ربما أخطر من المرض الذي استدعى تناولها . لاعتقادهم ان هناك بعض المشكلات الصحية التي يمكن التعافي منها دون مراجعة الطبيب, دون الأدراك أن هذه العادة تعرضهم لخطر الأصابة بمضاعفات خطيرة و الأصابة بالأثار الجانبية مثل القيء و الدوخة و الصداع   و نزيف بالجهاز الهضمي و فقدان التوازن و تفاعلات بين الادوية .</a:t>
            </a:r>
          </a:p>
        </p:txBody>
      </p:sp>
    </p:spTree>
    <p:extLst>
      <p:ext uri="{BB962C8B-B14F-4D97-AF65-F5344CB8AC3E}">
        <p14:creationId xmlns:p14="http://schemas.microsoft.com/office/powerpoint/2010/main" val="240832560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BCE9-9B80-9DD8-1FCB-4A7B156661EE}"/>
              </a:ext>
            </a:extLst>
          </p:cNvPr>
          <p:cNvSpPr>
            <a:spLocks noGrp="1"/>
          </p:cNvSpPr>
          <p:nvPr>
            <p:ph type="title"/>
          </p:nvPr>
        </p:nvSpPr>
        <p:spPr/>
        <p:txBody>
          <a:bodyPr/>
          <a:lstStyle/>
          <a:p>
            <a:pPr algn="ctr"/>
            <a:r>
              <a:rPr lang="ar-JO" dirty="0">
                <a:solidFill>
                  <a:srgbClr val="FFFF00"/>
                </a:solidFill>
              </a:rPr>
              <a:t>فيديوعن الأدوية</a:t>
            </a:r>
          </a:p>
        </p:txBody>
      </p:sp>
      <p:pic>
        <p:nvPicPr>
          <p:cNvPr id="6" name="Online Media 5" title="أشكال الدواء">
            <a:hlinkClick r:id="" action="ppaction://media"/>
            <a:extLst>
              <a:ext uri="{FF2B5EF4-FFF2-40B4-BE49-F238E27FC236}">
                <a16:creationId xmlns:a16="http://schemas.microsoft.com/office/drawing/2014/main" id="{EFC96438-ED2A-7C76-3208-4C50A08D93E8}"/>
              </a:ext>
            </a:extLst>
          </p:cNvPr>
          <p:cNvPicPr>
            <a:picLocks noGrp="1" noRot="1" noChangeAspect="1"/>
          </p:cNvPicPr>
          <p:nvPr>
            <p:ph idx="1"/>
            <a:videoFile r:link="rId1"/>
          </p:nvPr>
        </p:nvPicPr>
        <p:blipFill>
          <a:blip r:embed="rId3"/>
          <a:stretch>
            <a:fillRect/>
          </a:stretch>
        </p:blipFill>
        <p:spPr>
          <a:xfrm>
            <a:off x="2544763" y="2603500"/>
            <a:ext cx="6046787" cy="3416300"/>
          </a:xfrm>
          <a:prstGeom prst="rect">
            <a:avLst/>
          </a:prstGeom>
        </p:spPr>
      </p:pic>
    </p:spTree>
    <p:extLst>
      <p:ext uri="{BB962C8B-B14F-4D97-AF65-F5344CB8AC3E}">
        <p14:creationId xmlns:p14="http://schemas.microsoft.com/office/powerpoint/2010/main" val="773383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6"/>
                </p:tgtEl>
              </p:cMediaNode>
            </p:vide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Ion Boardroom</Template>
  <TotalTime>103</TotalTime>
  <Words>256</Words>
  <Application>Microsoft Office PowerPoint</Application>
  <PresentationFormat>Widescreen</PresentationFormat>
  <Paragraphs>29</Paragraphs>
  <Slides>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 Light</vt:lpstr>
      <vt:lpstr>Century Gothic</vt:lpstr>
      <vt:lpstr>Tahoma</vt:lpstr>
      <vt:lpstr>Wingdings 3</vt:lpstr>
      <vt:lpstr>Ion Boardroom</vt:lpstr>
      <vt:lpstr>الأدوية </vt:lpstr>
      <vt:lpstr>انواع الادوية</vt:lpstr>
      <vt:lpstr>التعامل مع الادوية</vt:lpstr>
      <vt:lpstr>اخطار تناول الأدوية دون استشارة الطبيب </vt:lpstr>
      <vt:lpstr>بعض صور الاستخدام غير الصحيح للأدوية</vt:lpstr>
      <vt:lpstr>اسعار الأدوية</vt:lpstr>
      <vt:lpstr>مخاطر تناول الادوية </vt:lpstr>
      <vt:lpstr>فيديوعن الأدوية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الادوية</dc:title>
  <dc:creator>RONZA HADADIN</dc:creator>
  <cp:lastModifiedBy>RONZA HADADIN</cp:lastModifiedBy>
  <cp:revision>34</cp:revision>
  <dcterms:created xsi:type="dcterms:W3CDTF">2023-04-01T19:24:43Z</dcterms:created>
  <dcterms:modified xsi:type="dcterms:W3CDTF">2023-04-07T17:57:39Z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