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6" r:id="rId1"/>
  </p:sldMasterIdLst>
  <p:sldIdLst>
    <p:sldId id="256" r:id="rId2"/>
    <p:sldId id="263" r:id="rId3"/>
    <p:sldId id="264" r:id="rId4"/>
    <p:sldId id="268" r:id="rId5"/>
    <p:sldId id="265" r:id="rId6"/>
    <p:sldId id="260" r:id="rId7"/>
    <p:sldId id="269" r:id="rId8"/>
    <p:sldId id="267" r:id="rId9"/>
    <p:sldId id="261" r:id="rId10"/>
    <p:sldId id="262" r:id="rId11"/>
    <p:sldId id="270" r:id="rId12"/>
    <p:sldId id="27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AC0D4"/>
    <a:srgbClr val="E8E7E2"/>
    <a:srgbClr val="C4C3C1"/>
    <a:srgbClr val="ADAEB2"/>
    <a:srgbClr val="AFB4BA"/>
    <a:srgbClr val="527396"/>
    <a:srgbClr val="A86A8E"/>
    <a:srgbClr val="F7B39E"/>
    <a:srgbClr val="3F86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17" autoAdjust="0"/>
    <p:restoredTop sz="94660"/>
  </p:normalViewPr>
  <p:slideViewPr>
    <p:cSldViewPr snapToGrid="0">
      <p:cViewPr varScale="1">
        <p:scale>
          <a:sx n="68" d="100"/>
          <a:sy n="68" d="100"/>
        </p:scale>
        <p:origin x="78" y="43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1081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1309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69341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1668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08868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2466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297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8565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2679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4770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6821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955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6122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740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2331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2925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4/7/2023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2223887"/>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7.xml"/><Relationship Id="rId1" Type="http://schemas.openxmlformats.org/officeDocument/2006/relationships/themeOverride" Target="../theme/themeOverride4.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hyperlink" Target="https://youtu.be/Y848Qb9xckk"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exels.com/photo/blooms-blossoms-border-colorful-355768/"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ext uri="{BEBA8EAE-BF5A-486C-A8C5-ECC9F3942E4B}">
                <a14:imgProps xmlns:a14="http://schemas.microsoft.com/office/drawing/2010/main">
                  <a14:imgLayer r:embed="rId3">
                    <a14:imgEffect>
                      <a14:artisticTexturizer/>
                    </a14:imgEffect>
                  </a14:imgLayer>
                </a14:imgProps>
              </a:ext>
            </a:extLst>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JO" dirty="0">
                <a:latin typeface="Andalus" panose="02020603050405020304" pitchFamily="18" charset="-78"/>
                <a:cs typeface="Andalus" panose="02020603050405020304" pitchFamily="18" charset="-78"/>
              </a:rPr>
              <a:t> </a:t>
            </a:r>
            <a:endParaRPr lang="en-US" dirty="0">
              <a:latin typeface="Andalus" panose="02020603050405020304" pitchFamily="18" charset="-78"/>
              <a:cs typeface="Andalus" panose="02020603050405020304" pitchFamily="18" charset="-78"/>
            </a:endParaRPr>
          </a:p>
        </p:txBody>
      </p:sp>
      <p:sp>
        <p:nvSpPr>
          <p:cNvPr id="3" name="Subtitle 2"/>
          <p:cNvSpPr>
            <a:spLocks noGrp="1"/>
          </p:cNvSpPr>
          <p:nvPr>
            <p:ph type="subTitle" idx="1"/>
          </p:nvPr>
        </p:nvSpPr>
        <p:spPr>
          <a:xfrm>
            <a:off x="2286139" y="2087860"/>
            <a:ext cx="8728144" cy="2358440"/>
          </a:xfrm>
        </p:spPr>
        <p:txBody>
          <a:bodyPr>
            <a:normAutofit fontScale="55000" lnSpcReduction="20000"/>
          </a:bodyPr>
          <a:lstStyle/>
          <a:p>
            <a:pPr algn="ctr"/>
            <a:r>
              <a:rPr lang="ar-JO" sz="6600" dirty="0">
                <a:solidFill>
                  <a:schemeClr val="accent1">
                    <a:lumMod val="75000"/>
                  </a:schemeClr>
                </a:solidFill>
                <a:latin typeface="Andalus" panose="02020603050405020304" pitchFamily="18" charset="-78"/>
                <a:cs typeface="Andalus" panose="02020603050405020304" pitchFamily="18" charset="-78"/>
              </a:rPr>
              <a:t>بسم الله الرحمن الرحيم </a:t>
            </a:r>
          </a:p>
          <a:p>
            <a:pPr algn="ctr"/>
            <a:endParaRPr lang="ar-JO" sz="6600" dirty="0">
              <a:solidFill>
                <a:schemeClr val="accent1">
                  <a:lumMod val="75000"/>
                </a:schemeClr>
              </a:solidFill>
              <a:latin typeface="Andalus" panose="02020603050405020304" pitchFamily="18" charset="-78"/>
              <a:cs typeface="Andalus" panose="02020603050405020304" pitchFamily="18" charset="-78"/>
            </a:endParaRPr>
          </a:p>
          <a:p>
            <a:pPr algn="ctr"/>
            <a:endParaRPr lang="ar-JO" sz="6600" dirty="0">
              <a:solidFill>
                <a:schemeClr val="accent1">
                  <a:lumMod val="75000"/>
                </a:schemeClr>
              </a:solidFill>
              <a:latin typeface="Andalus" panose="02020603050405020304" pitchFamily="18" charset="-78"/>
              <a:cs typeface="Andalus" panose="02020603050405020304" pitchFamily="18" charset="-78"/>
            </a:endParaRPr>
          </a:p>
          <a:p>
            <a:pPr algn="ctr"/>
            <a:r>
              <a:rPr lang="ar-JO" sz="6600" dirty="0">
                <a:solidFill>
                  <a:schemeClr val="accent1">
                    <a:lumMod val="75000"/>
                  </a:schemeClr>
                </a:solidFill>
                <a:latin typeface="Andalus" panose="02020603050405020304" pitchFamily="18" charset="-78"/>
                <a:cs typeface="Andalus" panose="02020603050405020304" pitchFamily="18" charset="-78"/>
              </a:rPr>
              <a:t>الليغو </a:t>
            </a:r>
          </a:p>
        </p:txBody>
      </p:sp>
    </p:spTree>
    <p:extLst>
      <p:ext uri="{BB962C8B-B14F-4D97-AF65-F5344CB8AC3E}">
        <p14:creationId xmlns:p14="http://schemas.microsoft.com/office/powerpoint/2010/main" val="13426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0643" y="1566204"/>
            <a:ext cx="6070098" cy="484909"/>
          </a:xfrm>
        </p:spPr>
        <p:txBody>
          <a:bodyPr>
            <a:normAutofit/>
          </a:bodyPr>
          <a:lstStyle/>
          <a:p>
            <a:pPr marL="0" indent="0" algn="ctr">
              <a:buNone/>
            </a:pPr>
            <a:r>
              <a:rPr lang="ar-JO" dirty="0"/>
              <a:t>ألعاب ليغو للأطفال من عمر5 إلى 7 سنوات</a:t>
            </a:r>
            <a:endParaRPr lang="en-US" dirty="0"/>
          </a:p>
        </p:txBody>
      </p:sp>
      <p:pic>
        <p:nvPicPr>
          <p:cNvPr id="4" name="Picture 3">
            <a:extLst>
              <a:ext uri="{FF2B5EF4-FFF2-40B4-BE49-F238E27FC236}">
                <a16:creationId xmlns:a16="http://schemas.microsoft.com/office/drawing/2014/main" id="{48B6ADC7-A73D-4279-BFEA-82B4A1EC2637}"/>
              </a:ext>
            </a:extLst>
          </p:cNvPr>
          <p:cNvPicPr>
            <a:picLocks noChangeAspect="1"/>
          </p:cNvPicPr>
          <p:nvPr/>
        </p:nvPicPr>
        <p:blipFill>
          <a:blip r:embed="rId3"/>
          <a:stretch>
            <a:fillRect/>
          </a:stretch>
        </p:blipFill>
        <p:spPr>
          <a:xfrm>
            <a:off x="6475748" y="2830617"/>
            <a:ext cx="2606120" cy="2606120"/>
          </a:xfrm>
          <a:prstGeom prst="rect">
            <a:avLst/>
          </a:prstGeom>
        </p:spPr>
      </p:pic>
      <p:pic>
        <p:nvPicPr>
          <p:cNvPr id="5" name="Picture 4">
            <a:extLst>
              <a:ext uri="{FF2B5EF4-FFF2-40B4-BE49-F238E27FC236}">
                <a16:creationId xmlns:a16="http://schemas.microsoft.com/office/drawing/2014/main" id="{AB748B5C-3653-4DF1-9F01-F7AB132D3B9A}"/>
              </a:ext>
            </a:extLst>
          </p:cNvPr>
          <p:cNvPicPr>
            <a:picLocks noChangeAspect="1"/>
          </p:cNvPicPr>
          <p:nvPr/>
        </p:nvPicPr>
        <p:blipFill>
          <a:blip r:embed="rId4"/>
          <a:stretch>
            <a:fillRect/>
          </a:stretch>
        </p:blipFill>
        <p:spPr>
          <a:xfrm>
            <a:off x="2860643" y="2574388"/>
            <a:ext cx="3418448" cy="3418448"/>
          </a:xfrm>
          <a:prstGeom prst="rect">
            <a:avLst/>
          </a:prstGeom>
        </p:spPr>
      </p:pic>
    </p:spTree>
    <p:extLst>
      <p:ext uri="{BB962C8B-B14F-4D97-AF65-F5344CB8AC3E}">
        <p14:creationId xmlns:p14="http://schemas.microsoft.com/office/powerpoint/2010/main" val="22676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06A49B-A8F3-4331-8E3C-390058AC3B57}"/>
              </a:ext>
            </a:extLst>
          </p:cNvPr>
          <p:cNvSpPr/>
          <p:nvPr/>
        </p:nvSpPr>
        <p:spPr>
          <a:xfrm>
            <a:off x="3962400" y="1361441"/>
            <a:ext cx="6096000" cy="646331"/>
          </a:xfrm>
          <a:prstGeom prst="rect">
            <a:avLst/>
          </a:prstGeom>
        </p:spPr>
        <p:txBody>
          <a:bodyPr>
            <a:spAutoFit/>
          </a:bodyPr>
          <a:lstStyle/>
          <a:p>
            <a:endParaRPr lang="ar-JO" dirty="0"/>
          </a:p>
          <a:p>
            <a:r>
              <a:rPr lang="ar-JO" dirty="0"/>
              <a:t>ألعاب ليغو للأطفال من عمر8 إلى 12 سنة</a:t>
            </a:r>
          </a:p>
        </p:txBody>
      </p:sp>
      <p:pic>
        <p:nvPicPr>
          <p:cNvPr id="3" name="Picture 2">
            <a:extLst>
              <a:ext uri="{FF2B5EF4-FFF2-40B4-BE49-F238E27FC236}">
                <a16:creationId xmlns:a16="http://schemas.microsoft.com/office/drawing/2014/main" id="{86450962-D768-4EFC-9446-301FB61293B7}"/>
              </a:ext>
            </a:extLst>
          </p:cNvPr>
          <p:cNvPicPr>
            <a:picLocks noChangeAspect="1"/>
          </p:cNvPicPr>
          <p:nvPr/>
        </p:nvPicPr>
        <p:blipFill>
          <a:blip r:embed="rId4"/>
          <a:stretch>
            <a:fillRect/>
          </a:stretch>
        </p:blipFill>
        <p:spPr>
          <a:xfrm>
            <a:off x="5946524" y="2619311"/>
            <a:ext cx="2859272" cy="2859272"/>
          </a:xfrm>
          <a:prstGeom prst="rect">
            <a:avLst/>
          </a:prstGeom>
        </p:spPr>
      </p:pic>
      <p:pic>
        <p:nvPicPr>
          <p:cNvPr id="4" name="Picture 3">
            <a:extLst>
              <a:ext uri="{FF2B5EF4-FFF2-40B4-BE49-F238E27FC236}">
                <a16:creationId xmlns:a16="http://schemas.microsoft.com/office/drawing/2014/main" id="{363D7B7D-0395-431D-9B88-CCCABCD5A007}"/>
              </a:ext>
            </a:extLst>
          </p:cNvPr>
          <p:cNvPicPr>
            <a:picLocks noChangeAspect="1"/>
          </p:cNvPicPr>
          <p:nvPr/>
        </p:nvPicPr>
        <p:blipFill>
          <a:blip r:embed="rId5"/>
          <a:stretch>
            <a:fillRect/>
          </a:stretch>
        </p:blipFill>
        <p:spPr>
          <a:xfrm>
            <a:off x="2879174" y="2763671"/>
            <a:ext cx="2714912" cy="2714912"/>
          </a:xfrm>
          <a:prstGeom prst="rect">
            <a:avLst/>
          </a:prstGeom>
        </p:spPr>
      </p:pic>
    </p:spTree>
    <p:extLst>
      <p:ext uri="{BB962C8B-B14F-4D97-AF65-F5344CB8AC3E}">
        <p14:creationId xmlns:p14="http://schemas.microsoft.com/office/powerpoint/2010/main" val="8127705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84067">
              <a:schemeClr val="accent3">
                <a:lumMod val="75000"/>
              </a:schemeClr>
            </a:gs>
            <a:gs pos="58400">
              <a:srgbClr val="DDECF0"/>
            </a:gs>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EF5D70-92F6-4EFB-BC45-FAE0B9D567B3}"/>
              </a:ext>
            </a:extLst>
          </p:cNvPr>
          <p:cNvSpPr/>
          <p:nvPr/>
        </p:nvSpPr>
        <p:spPr>
          <a:xfrm>
            <a:off x="4295667" y="3244334"/>
            <a:ext cx="3600666" cy="646331"/>
          </a:xfrm>
          <a:prstGeom prst="rect">
            <a:avLst/>
          </a:prstGeom>
        </p:spPr>
        <p:txBody>
          <a:bodyPr wrap="none">
            <a:spAutoFit/>
          </a:bodyPr>
          <a:lstStyle/>
          <a:p>
            <a:r>
              <a:rPr lang="en-US" dirty="0">
                <a:hlinkClick r:id="rId2"/>
              </a:rPr>
              <a:t>https://youtu.be/Y848Qb9xckk</a:t>
            </a:r>
            <a:endParaRPr lang="en-US" dirty="0"/>
          </a:p>
          <a:p>
            <a:endParaRPr lang="ar-JO" dirty="0"/>
          </a:p>
        </p:txBody>
      </p:sp>
    </p:spTree>
    <p:extLst>
      <p:ext uri="{BB962C8B-B14F-4D97-AF65-F5344CB8AC3E}">
        <p14:creationId xmlns:p14="http://schemas.microsoft.com/office/powerpoint/2010/main" val="884372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5000"/>
                <a:lumOff val="95000"/>
              </a:schemeClr>
            </a:gs>
            <a:gs pos="74000">
              <a:schemeClr val="accent6">
                <a:lumMod val="45000"/>
                <a:lumOff val="55000"/>
              </a:schemeClr>
            </a:gs>
            <a:gs pos="53946">
              <a:schemeClr val="accent3">
                <a:lumMod val="60000"/>
                <a:lumOff val="40000"/>
              </a:schemeClr>
            </a:gs>
            <a:gs pos="83000">
              <a:schemeClr val="bg2">
                <a:lumMod val="7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6933" y="3074503"/>
            <a:ext cx="8915399" cy="1272869"/>
          </a:xfrm>
        </p:spPr>
        <p:txBody>
          <a:bodyPr>
            <a:normAutofit/>
          </a:bodyPr>
          <a:lstStyle/>
          <a:p>
            <a:r>
              <a:rPr lang="ar-JO" sz="6000" dirty="0">
                <a:latin typeface="Aldhabi" panose="01000000000000000000" pitchFamily="2" charset="-78"/>
                <a:cs typeface="Aldhabi" panose="01000000000000000000" pitchFamily="2" charset="-78"/>
              </a:rPr>
              <a:t> </a:t>
            </a:r>
            <a:endParaRPr lang="en-US" sz="6000" dirty="0">
              <a:latin typeface="Aldhabi" panose="01000000000000000000" pitchFamily="2" charset="-78"/>
              <a:cs typeface="Aldhabi" panose="01000000000000000000" pitchFamily="2" charset="-78"/>
            </a:endParaRPr>
          </a:p>
        </p:txBody>
      </p:sp>
      <p:sp>
        <p:nvSpPr>
          <p:cNvPr id="3" name="Text Placeholder 2"/>
          <p:cNvSpPr>
            <a:spLocks noGrp="1"/>
          </p:cNvSpPr>
          <p:nvPr>
            <p:ph type="body" idx="1"/>
          </p:nvPr>
        </p:nvSpPr>
        <p:spPr/>
        <p:txBody>
          <a:bodyPr>
            <a:noAutofit/>
          </a:bodyPr>
          <a:lstStyle/>
          <a:p>
            <a:endParaRPr lang="en-US" sz="6600" dirty="0">
              <a:latin typeface="Andalus" panose="02020603050405020304" pitchFamily="18" charset="-78"/>
              <a:cs typeface="Andalus" panose="02020603050405020304" pitchFamily="18" charset="-78"/>
            </a:endParaRPr>
          </a:p>
        </p:txBody>
      </p:sp>
      <p:sp>
        <p:nvSpPr>
          <p:cNvPr id="4" name="Heart 3"/>
          <p:cNvSpPr/>
          <p:nvPr/>
        </p:nvSpPr>
        <p:spPr>
          <a:xfrm>
            <a:off x="5437162" y="5364972"/>
            <a:ext cx="1336431" cy="844061"/>
          </a:xfrm>
          <a:prstGeom prst="hear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Horizontal Scroll 4"/>
          <p:cNvSpPr/>
          <p:nvPr/>
        </p:nvSpPr>
        <p:spPr>
          <a:xfrm>
            <a:off x="1356263" y="2326130"/>
            <a:ext cx="9228406" cy="2769614"/>
          </a:xfrm>
          <a:prstGeom prst="horizontalScroll">
            <a:avLst/>
          </a:prstGeom>
          <a:solidFill>
            <a:schemeClr val="accent3">
              <a:lumMod val="20000"/>
              <a:lumOff val="80000"/>
            </a:schemeClr>
          </a:solidFill>
          <a:ln>
            <a:solidFill>
              <a:schemeClr val="tx2">
                <a:lumMod val="40000"/>
                <a:lumOff val="60000"/>
              </a:schemeClr>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672047" y="3074503"/>
            <a:ext cx="4847905" cy="1107996"/>
          </a:xfrm>
          <a:prstGeom prst="rect">
            <a:avLst/>
          </a:prstGeom>
          <a:noFill/>
        </p:spPr>
        <p:txBody>
          <a:bodyPr wrap="square" rtlCol="0">
            <a:spAutoFit/>
          </a:bodyPr>
          <a:lstStyle/>
          <a:p>
            <a:r>
              <a:rPr lang="ar-JO" sz="4800" dirty="0">
                <a:latin typeface="Arabic Typesetting" panose="03020402040406030203" pitchFamily="66" charset="-78"/>
                <a:cs typeface="Arabic Typesetting" panose="03020402040406030203" pitchFamily="66" charset="-78"/>
              </a:rPr>
              <a:t>عمل الطالب :زيد ابو معلا </a:t>
            </a:r>
            <a:endParaRPr lang="ar-JO" dirty="0">
              <a:latin typeface="Aldhabi" panose="01000000000000000000" pitchFamily="2" charset="-78"/>
              <a:cs typeface="Aldhabi" panose="01000000000000000000" pitchFamily="2" charset="-78"/>
            </a:endParaRPr>
          </a:p>
          <a:p>
            <a:endParaRPr lang="en-US" dirty="0"/>
          </a:p>
        </p:txBody>
      </p:sp>
    </p:spTree>
    <p:extLst>
      <p:ext uri="{BB962C8B-B14F-4D97-AF65-F5344CB8AC3E}">
        <p14:creationId xmlns:p14="http://schemas.microsoft.com/office/powerpoint/2010/main" val="241830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45066" y="1241779"/>
            <a:ext cx="10945185" cy="5405206"/>
          </a:xfrm>
        </p:spPr>
        <p:txBody>
          <a:bodyPr>
            <a:noAutofit/>
          </a:bodyPr>
          <a:lstStyle/>
          <a:p>
            <a:pPr algn="r"/>
            <a:br>
              <a:rPr lang="ar-JO" sz="2800" dirty="0">
                <a:latin typeface="Andalus" panose="02020603050405020304" pitchFamily="18" charset="-78"/>
                <a:cs typeface="Andalus" panose="02020603050405020304" pitchFamily="18" charset="-78"/>
              </a:rPr>
            </a:br>
            <a:endParaRPr lang="en-US" sz="2800" dirty="0">
              <a:latin typeface="Andalus" panose="02020603050405020304" pitchFamily="18" charset="-78"/>
              <a:cs typeface="Andalus" panose="02020603050405020304" pitchFamily="18" charset="-78"/>
            </a:endParaRPr>
          </a:p>
        </p:txBody>
      </p:sp>
      <p:sp>
        <p:nvSpPr>
          <p:cNvPr id="2" name="Title 1"/>
          <p:cNvSpPr>
            <a:spLocks noGrp="1"/>
          </p:cNvSpPr>
          <p:nvPr>
            <p:ph type="title"/>
          </p:nvPr>
        </p:nvSpPr>
        <p:spPr>
          <a:xfrm>
            <a:off x="1125414" y="211015"/>
            <a:ext cx="10663310" cy="6435971"/>
          </a:xfrm>
        </p:spPr>
        <p:txBody>
          <a:bodyPr>
            <a:noAutofit/>
          </a:bodyPr>
          <a:lstStyle/>
          <a:p>
            <a:pPr algn="r"/>
            <a:r>
              <a:rPr lang="ar-JO" sz="2800" dirty="0">
                <a:latin typeface="Arabic Typesetting" panose="03020402040406030203" pitchFamily="66" charset="-78"/>
                <a:cs typeface="Arabic Typesetting" panose="03020402040406030203" pitchFamily="66" charset="-78"/>
              </a:rPr>
              <a:t>اللغيو </a:t>
            </a:r>
            <a:br>
              <a:rPr lang="ar-JO" sz="2800" dirty="0">
                <a:latin typeface="Arabic Typesetting" panose="03020402040406030203" pitchFamily="66" charset="-78"/>
                <a:cs typeface="Arabic Typesetting" panose="03020402040406030203" pitchFamily="66" charset="-78"/>
              </a:rPr>
            </a:br>
            <a:r>
              <a:rPr lang="ar-JO" sz="2800" dirty="0">
                <a:latin typeface="Arabic Typesetting" panose="03020402040406030203" pitchFamily="66" charset="-78"/>
                <a:cs typeface="Arabic Typesetting" panose="03020402040406030203" pitchFamily="66" charset="-78"/>
              </a:rPr>
              <a:t>	تعد لعبة “الليغو” من أهم اللعب المفيدة للأطفال التي تساعد على تنمية عقولهم من الناحية الابداعية والخيالية والتنظيمية.</a:t>
            </a:r>
            <a:br>
              <a:rPr lang="ar-JO" sz="2800" dirty="0">
                <a:latin typeface="Arabic Typesetting" panose="03020402040406030203" pitchFamily="66" charset="-78"/>
                <a:cs typeface="Arabic Typesetting" panose="03020402040406030203" pitchFamily="66" charset="-78"/>
              </a:rPr>
            </a:br>
            <a:br>
              <a:rPr lang="ar-JO" sz="2800" dirty="0">
                <a:latin typeface="Arabic Typesetting" panose="03020402040406030203" pitchFamily="66" charset="-78"/>
                <a:cs typeface="Arabic Typesetting" panose="03020402040406030203" pitchFamily="66" charset="-78"/>
              </a:rPr>
            </a:br>
            <a:r>
              <a:rPr lang="ar-JO" sz="2800" dirty="0">
                <a:latin typeface="Arabic Typesetting" panose="03020402040406030203" pitchFamily="66" charset="-78"/>
                <a:cs typeface="Arabic Typesetting" panose="03020402040406030203" pitchFamily="66" charset="-78"/>
              </a:rPr>
              <a:t>وتعرف “الليغو” بأنها لعبة المكعبات الملونة الصغيرة التي يتم تركيبها فوق بعضها بعضا لعمل أشكال مختلفة.</a:t>
            </a:r>
            <a:br>
              <a:rPr lang="ar-JO" sz="2800" dirty="0">
                <a:latin typeface="Arabic Typesetting" panose="03020402040406030203" pitchFamily="66" charset="-78"/>
                <a:cs typeface="Arabic Typesetting" panose="03020402040406030203" pitchFamily="66" charset="-78"/>
              </a:rPr>
            </a:br>
            <a:r>
              <a:rPr lang="ar-JO" sz="2800" dirty="0">
                <a:latin typeface="Arabic Typesetting" panose="03020402040406030203" pitchFamily="66" charset="-78"/>
                <a:cs typeface="Arabic Typesetting" panose="03020402040406030203" pitchFamily="66" charset="-78"/>
              </a:rPr>
              <a:t>وهي اختصار لكلمتين باللغة الدنماركية هما “</a:t>
            </a:r>
            <a:r>
              <a:rPr lang="en-US" sz="2800" dirty="0">
                <a:latin typeface="Arabic Typesetting" panose="03020402040406030203" pitchFamily="66" charset="-78"/>
                <a:cs typeface="Arabic Typesetting" panose="03020402040406030203" pitchFamily="66" charset="-78"/>
              </a:rPr>
              <a:t>leg </a:t>
            </a:r>
            <a:r>
              <a:rPr lang="en-US" sz="2800" dirty="0" err="1">
                <a:latin typeface="Arabic Typesetting" panose="03020402040406030203" pitchFamily="66" charset="-78"/>
                <a:cs typeface="Arabic Typesetting" panose="03020402040406030203" pitchFamily="66" charset="-78"/>
              </a:rPr>
              <a:t>godt</a:t>
            </a:r>
            <a:r>
              <a:rPr lang="en-US" sz="2800" dirty="0">
                <a:latin typeface="Arabic Typesetting" panose="03020402040406030203" pitchFamily="66" charset="-78"/>
                <a:cs typeface="Arabic Typesetting" panose="03020402040406030203" pitchFamily="66" charset="-78"/>
              </a:rPr>
              <a:t>” </a:t>
            </a:r>
            <a:r>
              <a:rPr lang="ar-JO" sz="2800" dirty="0">
                <a:latin typeface="Arabic Typesetting" panose="03020402040406030203" pitchFamily="66" charset="-78"/>
                <a:cs typeface="Arabic Typesetting" panose="03020402040406030203" pitchFamily="66" charset="-78"/>
              </a:rPr>
              <a:t>وتعني بالانجليزية “</a:t>
            </a:r>
            <a:r>
              <a:rPr lang="en-US" sz="2800" dirty="0">
                <a:latin typeface="Arabic Typesetting" panose="03020402040406030203" pitchFamily="66" charset="-78"/>
                <a:cs typeface="Arabic Typesetting" panose="03020402040406030203" pitchFamily="66" charset="-78"/>
              </a:rPr>
              <a:t>play well”، </a:t>
            </a:r>
            <a:r>
              <a:rPr lang="ar-JO" sz="2800" dirty="0">
                <a:latin typeface="Arabic Typesetting" panose="03020402040406030203" pitchFamily="66" charset="-78"/>
                <a:cs typeface="Arabic Typesetting" panose="03020402040406030203" pitchFamily="66" charset="-78"/>
              </a:rPr>
              <a:t>وقد تم إنشاؤها من قبل شركة دنماركية في العام 1940.    </a:t>
            </a:r>
            <a:br>
              <a:rPr lang="ar-JO" sz="2800" dirty="0">
                <a:latin typeface="Arabic Typesetting" panose="03020402040406030203" pitchFamily="66" charset="-78"/>
                <a:cs typeface="Arabic Typesetting" panose="03020402040406030203" pitchFamily="66" charset="-78"/>
              </a:rPr>
            </a:br>
            <a:br>
              <a:rPr lang="ar-JO" sz="2800" dirty="0">
                <a:latin typeface="Arabic Typesetting" panose="03020402040406030203" pitchFamily="66" charset="-78"/>
                <a:cs typeface="Arabic Typesetting" panose="03020402040406030203" pitchFamily="66" charset="-78"/>
              </a:rPr>
            </a:br>
            <a:r>
              <a:rPr lang="ar-JO" sz="2800" dirty="0">
                <a:latin typeface="Arabic Typesetting" panose="03020402040406030203" pitchFamily="66" charset="-78"/>
                <a:cs typeface="Arabic Typesetting" panose="03020402040406030203" pitchFamily="66" charset="-78"/>
              </a:rPr>
              <a:t>وتشير اختصاصية تربية الأطفال د.عريب أبوعميرة الى أن هذه اللعبة تعد لعبة التفكير، وتبرز المستوى الذي وصل إليه عقل الطفل ومدى نموه، بالإضافة الى أن اللعب بـ”الليغو” يعطي مؤشرا على نسبة ذكاء الطفل الذي يستخدمها.</a:t>
            </a:r>
            <a:br>
              <a:rPr lang="ar-JO" sz="2800" dirty="0">
                <a:latin typeface="Arabic Typesetting" panose="03020402040406030203" pitchFamily="66" charset="-78"/>
                <a:cs typeface="Arabic Typesetting" panose="03020402040406030203" pitchFamily="66" charset="-78"/>
              </a:rPr>
            </a:br>
            <a:endParaRPr lang="en-US" sz="2800" dirty="0">
              <a:latin typeface="Arabic Typesetting" panose="03020402040406030203" pitchFamily="66" charset="-78"/>
              <a:cs typeface="Arabic Typesetting" panose="03020402040406030203" pitchFamily="66" charset="-78"/>
            </a:endParaRPr>
          </a:p>
        </p:txBody>
      </p:sp>
      <p:pic>
        <p:nvPicPr>
          <p:cNvPr id="6" name="Picture 5">
            <a:extLst>
              <a:ext uri="{FF2B5EF4-FFF2-40B4-BE49-F238E27FC236}">
                <a16:creationId xmlns:a16="http://schemas.microsoft.com/office/drawing/2014/main" id="{7EBD6734-B2B1-4564-82B0-43A2D29B59F6}"/>
              </a:ext>
            </a:extLst>
          </p:cNvPr>
          <p:cNvPicPr>
            <a:picLocks noChangeAspect="1"/>
          </p:cNvPicPr>
          <p:nvPr/>
        </p:nvPicPr>
        <p:blipFill>
          <a:blip r:embed="rId2"/>
          <a:stretch>
            <a:fillRect/>
          </a:stretch>
        </p:blipFill>
        <p:spPr>
          <a:xfrm>
            <a:off x="2033635" y="4197004"/>
            <a:ext cx="1963082" cy="2121592"/>
          </a:xfrm>
          <a:prstGeom prst="rect">
            <a:avLst/>
          </a:prstGeom>
        </p:spPr>
      </p:pic>
    </p:spTree>
    <p:extLst>
      <p:ext uri="{BB962C8B-B14F-4D97-AF65-F5344CB8AC3E}">
        <p14:creationId xmlns:p14="http://schemas.microsoft.com/office/powerpoint/2010/main" val="33556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20000" b="-2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5604" y="1099944"/>
            <a:ext cx="8618324" cy="4658112"/>
          </a:xfrm>
          <a:solidFill>
            <a:srgbClr val="E8E7E2"/>
          </a:solidFill>
        </p:spPr>
        <p:txBody>
          <a:bodyPr>
            <a:noAutofit/>
          </a:bodyPr>
          <a:lstStyle/>
          <a:p>
            <a:pPr marL="0" indent="0" algn="ctr">
              <a:buNone/>
            </a:pPr>
            <a:endParaRPr lang="ar-JO" sz="1200" dirty="0">
              <a:latin typeface="Arabic Typesetting" panose="03020402040406030203" pitchFamily="66" charset="-78"/>
              <a:cs typeface="Arabic Typesetting" panose="03020402040406030203" pitchFamily="66" charset="-78"/>
            </a:endParaRPr>
          </a:p>
          <a:p>
            <a:pPr algn="ctr"/>
            <a:r>
              <a:rPr lang="ar-JO" sz="2000" dirty="0">
                <a:latin typeface="Arabic Typesetting" panose="03020402040406030203" pitchFamily="66" charset="-78"/>
                <a:cs typeface="Arabic Typesetting" panose="03020402040406030203" pitchFamily="66" charset="-78"/>
              </a:rPr>
              <a:t>وتضيف عريب أن لعبة “الليغو” تفيد في الكشف عن سمات معينة تخص شخصية الطفل مثل؛ الصبر من خلال المحاولة أكثر من مرة في إعادة تركيب اللعبة، فضلا عن دافع الانجاز والمعرفة، بالاضافة الى أنها تعد لعبة مسلية وتساعد على توظيف المهارات العقلية الموجودة عند الطفل، لافتة الى أنها تكشف فيما إذا كان عند الطفل أي نوع من القصور العقلي.</a:t>
            </a:r>
          </a:p>
          <a:p>
            <a:pPr algn="ctr"/>
            <a:endParaRPr lang="ar-JO" sz="2000" dirty="0">
              <a:latin typeface="Arabic Typesetting" panose="03020402040406030203" pitchFamily="66" charset="-78"/>
              <a:cs typeface="Arabic Typesetting" panose="03020402040406030203" pitchFamily="66" charset="-78"/>
            </a:endParaRPr>
          </a:p>
          <a:p>
            <a:pPr algn="ctr"/>
            <a:r>
              <a:rPr lang="ar-JO" sz="2000" dirty="0">
                <a:latin typeface="Arabic Typesetting" panose="03020402040406030203" pitchFamily="66" charset="-78"/>
                <a:cs typeface="Arabic Typesetting" panose="03020402040406030203" pitchFamily="66" charset="-78"/>
              </a:rPr>
              <a:t>( الذكاء، التفكير الابداعي، الابتكار) أهم فوائد لعبة الليغو، بحسب اختصاصية الارشاد النفسي، د.عايدة أيوب التي ترى أن لعبة “الليغو” تنمي الذكاء من خلال التفكير المبدع في تصميم وإنشاء وهندسة أشكال جميلة لدى الطفل؛ لأن كل الالعاب من المهم أن تخاطب شيئا معينا عند الطفل؛ وتساعده من حيث كيفية إنجاز الشيء وبنائه والابداع من خلاله</a:t>
            </a:r>
          </a:p>
          <a:p>
            <a:pPr algn="ctr"/>
            <a:r>
              <a:rPr lang="ar-JO" sz="2000" dirty="0">
                <a:latin typeface="Arabic Typesetting" panose="03020402040406030203" pitchFamily="66" charset="-78"/>
                <a:cs typeface="Arabic Typesetting" panose="03020402040406030203" pitchFamily="66" charset="-78"/>
              </a:rPr>
              <a:t>وتضيف عايدة أنها تنمي “التنظيم” بشكل أساسي. وترى أن الاطفال يتعلمون كثيرا من خلال اللعب بالليغو، وتعتبر من أفضل الطرق للتعلم كونها سلسة وغير ضاغطة وطبيعية ومحببة من قبل الاطفال.</a:t>
            </a:r>
          </a:p>
          <a:p>
            <a:pPr algn="ctr"/>
            <a:endParaRPr lang="ar-JO" sz="2000" dirty="0">
              <a:latin typeface="Arabic Typesetting" panose="03020402040406030203" pitchFamily="66" charset="-78"/>
              <a:cs typeface="Arabic Typesetting" panose="03020402040406030203" pitchFamily="66" charset="-78"/>
            </a:endParaRPr>
          </a:p>
          <a:p>
            <a:pPr algn="ctr"/>
            <a:r>
              <a:rPr lang="ar-JO" sz="2000" dirty="0">
                <a:latin typeface="Arabic Typesetting" panose="03020402040406030203" pitchFamily="66" charset="-78"/>
                <a:cs typeface="Arabic Typesetting" panose="03020402040406030203" pitchFamily="66" charset="-78"/>
              </a:rPr>
              <a:t>وتبين عايدة أن لعبة الليغو تضيف الى الطفل كثيرا من الأمور، أهمها على الصعيد العقلي من ناحية تنمية الذكاء والتفكير المبدع والابتكار. كما أن الطفل يستفيد لغويا من خلال تعلمه مفردات ومصطلحات جديدة وألوانا من خلال القطع المكعبة.</a:t>
            </a:r>
          </a:p>
          <a:p>
            <a:pPr algn="ctr"/>
            <a:endParaRPr lang="en-US" sz="12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89093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1638086"/>
            <a:ext cx="9297988" cy="5015932"/>
          </a:xfrm>
          <a:solidFill>
            <a:schemeClr val="bg1">
              <a:lumMod val="95000"/>
            </a:schemeClr>
          </a:solidFill>
        </p:spPr>
        <p:txBody>
          <a:bodyPr>
            <a:normAutofit lnSpcReduction="10000"/>
          </a:bodyPr>
          <a:lstStyle/>
          <a:p>
            <a:pPr algn="r"/>
            <a:endParaRPr lang="ar-JO" sz="3600" dirty="0">
              <a:latin typeface="Arabic Typesetting" panose="03020402040406030203" pitchFamily="66" charset="-78"/>
              <a:cs typeface="Arabic Typesetting" panose="03020402040406030203" pitchFamily="66" charset="-78"/>
            </a:endParaRPr>
          </a:p>
          <a:p>
            <a:pPr algn="r"/>
            <a:r>
              <a:rPr lang="ar-JO" sz="3600" dirty="0">
                <a:latin typeface="Arabic Typesetting" panose="03020402040406030203" pitchFamily="66" charset="-78"/>
                <a:cs typeface="Arabic Typesetting" panose="03020402040406030203" pitchFamily="66" charset="-78"/>
              </a:rPr>
              <a:t>	– يوفر الليغو الأدوات التي تنمي التفكير الجانبي في بيئة ممتعة.</a:t>
            </a:r>
          </a:p>
          <a:p>
            <a:pPr algn="r"/>
            <a:r>
              <a:rPr lang="ar-JO" sz="3600" dirty="0">
                <a:latin typeface="Arabic Typesetting" panose="03020402040406030203" pitchFamily="66" charset="-78"/>
                <a:cs typeface="Arabic Typesetting" panose="03020402040406030203" pitchFamily="66" charset="-78"/>
              </a:rPr>
              <a:t>– يعود الأطفال على التفكير الثلاثي الأبعاد.</a:t>
            </a:r>
          </a:p>
          <a:p>
            <a:pPr algn="r"/>
            <a:r>
              <a:rPr lang="ar-JO" sz="3600" dirty="0">
                <a:latin typeface="Arabic Typesetting" panose="03020402040406030203" pitchFamily="66" charset="-78"/>
                <a:cs typeface="Arabic Typesetting" panose="03020402040406030203" pitchFamily="66" charset="-78"/>
              </a:rPr>
              <a:t>– يحسن القراءة والكتابة و يعود الأطفال على اتباع التعليمات للوصول إلى الحل.</a:t>
            </a:r>
          </a:p>
          <a:p>
            <a:pPr algn="r"/>
            <a:r>
              <a:rPr lang="ar-JO" sz="3600" dirty="0">
                <a:latin typeface="Arabic Typesetting" panose="03020402040406030203" pitchFamily="66" charset="-78"/>
                <a:cs typeface="Arabic Typesetting" panose="03020402040406030203" pitchFamily="66" charset="-78"/>
              </a:rPr>
              <a:t>– يكسب الأطفال منهجية حل المشاكل، والتنظيم، والتخطيط قبل البناء.</a:t>
            </a:r>
          </a:p>
          <a:p>
            <a:pPr algn="r"/>
            <a:r>
              <a:rPr lang="ar-JO" sz="3600" dirty="0">
                <a:latin typeface="Arabic Typesetting" panose="03020402040406030203" pitchFamily="66" charset="-78"/>
                <a:cs typeface="Arabic Typesetting" panose="03020402040406030203" pitchFamily="66" charset="-78"/>
              </a:rPr>
              <a:t>– يطور القدرة على الابتكار و الإبداع.</a:t>
            </a:r>
          </a:p>
          <a:p>
            <a:pPr algn="r"/>
            <a:r>
              <a:rPr lang="ar-JO" sz="3600" dirty="0">
                <a:latin typeface="Arabic Typesetting" panose="03020402040406030203" pitchFamily="66" charset="-78"/>
                <a:cs typeface="Arabic Typesetting" panose="03020402040406030203" pitchFamily="66" charset="-78"/>
              </a:rPr>
              <a:t>– يعزز التواصل والتفكير النقدي.</a:t>
            </a:r>
          </a:p>
          <a:p>
            <a:pPr algn="r"/>
            <a:r>
              <a:rPr lang="ar-JO" sz="3600" dirty="0">
                <a:latin typeface="Arabic Typesetting" panose="03020402040406030203" pitchFamily="66" charset="-78"/>
                <a:cs typeface="Arabic Typesetting" panose="03020402040406030203" pitchFamily="66" charset="-78"/>
              </a:rPr>
              <a:t>– ينمي المهارات الحسحركية لدى الأطفال</a:t>
            </a:r>
          </a:p>
          <a:p>
            <a:pPr algn="r"/>
            <a:endParaRPr lang="en-US" sz="3600" dirty="0">
              <a:latin typeface="Arabic Typesetting" panose="03020402040406030203" pitchFamily="66" charset="-78"/>
              <a:cs typeface="Arabic Typesetting" panose="03020402040406030203" pitchFamily="66" charset="-78"/>
            </a:endParaRPr>
          </a:p>
        </p:txBody>
      </p:sp>
      <p:sp>
        <p:nvSpPr>
          <p:cNvPr id="6" name="TextBox 5"/>
          <p:cNvSpPr txBox="1"/>
          <p:nvPr/>
        </p:nvSpPr>
        <p:spPr>
          <a:xfrm rot="20177045">
            <a:off x="211017" y="6357153"/>
            <a:ext cx="731520" cy="369332"/>
          </a:xfrm>
          <a:prstGeom prst="rect">
            <a:avLst/>
          </a:prstGeom>
          <a:noFill/>
        </p:spPr>
        <p:txBody>
          <a:bodyPr wrap="square" rtlCol="0">
            <a:spAutoFit/>
          </a:bodyPr>
          <a:lstStyle/>
          <a:p>
            <a:r>
              <a:rPr lang="ar-JO" dirty="0"/>
              <a:t>يتبع </a:t>
            </a:r>
            <a:endParaRPr lang="en-US" dirty="0"/>
          </a:p>
        </p:txBody>
      </p:sp>
      <p:sp>
        <p:nvSpPr>
          <p:cNvPr id="5" name="Title 4">
            <a:extLst>
              <a:ext uri="{FF2B5EF4-FFF2-40B4-BE49-F238E27FC236}">
                <a16:creationId xmlns:a16="http://schemas.microsoft.com/office/drawing/2014/main" id="{E5EC0867-56BD-4EBA-8706-B03B2A5BF772}"/>
              </a:ext>
            </a:extLst>
          </p:cNvPr>
          <p:cNvSpPr>
            <a:spLocks noGrp="1"/>
          </p:cNvSpPr>
          <p:nvPr>
            <p:ph type="title"/>
          </p:nvPr>
        </p:nvSpPr>
        <p:spPr>
          <a:xfrm>
            <a:off x="2592925" y="624110"/>
            <a:ext cx="8661229" cy="838930"/>
          </a:xfrm>
        </p:spPr>
        <p:txBody>
          <a:bodyPr>
            <a:normAutofit fontScale="90000"/>
          </a:bodyPr>
          <a:lstStyle/>
          <a:p>
            <a:r>
              <a:rPr lang="ar-JO" dirty="0">
                <a:solidFill>
                  <a:schemeClr val="tx1"/>
                </a:solidFill>
              </a:rPr>
              <a:t>7 مهارات أساسية تنميها لعبة ليغو لدى الأطفال :</a:t>
            </a:r>
            <a:br>
              <a:rPr lang="ar-JO" dirty="0"/>
            </a:br>
            <a:endParaRPr lang="ar-JO" dirty="0"/>
          </a:p>
        </p:txBody>
      </p:sp>
    </p:spTree>
    <p:extLst>
      <p:ext uri="{BB962C8B-B14F-4D97-AF65-F5344CB8AC3E}">
        <p14:creationId xmlns:p14="http://schemas.microsoft.com/office/powerpoint/2010/main" val="36588896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96110" y="140675"/>
            <a:ext cx="5209737" cy="661183"/>
          </a:xfrm>
        </p:spPr>
        <p:txBody>
          <a:bodyPr>
            <a:normAutofit fontScale="90000"/>
          </a:bodyPr>
          <a:lstStyle/>
          <a:p>
            <a:r>
              <a:rPr lang="ar-JO" sz="6000" dirty="0">
                <a:solidFill>
                  <a:schemeClr val="tx1"/>
                </a:solidFill>
                <a:latin typeface="Arabic Typesetting" panose="03020402040406030203" pitchFamily="66" charset="-78"/>
                <a:cs typeface="Arabic Typesetting" panose="03020402040406030203" pitchFamily="66" charset="-78"/>
              </a:rPr>
              <a:t>	كيف تنمي ألعاب ليغو مهارات وقدرات الأطفال؟</a:t>
            </a:r>
            <a:endParaRPr lang="en-US" sz="6000" dirty="0">
              <a:solidFill>
                <a:schemeClr val="tx1"/>
              </a:solidFill>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idx="1"/>
          </p:nvPr>
        </p:nvSpPr>
        <p:spPr>
          <a:xfrm>
            <a:off x="2096087" y="1153550"/>
            <a:ext cx="9509760" cy="5416062"/>
          </a:xfrm>
          <a:solidFill>
            <a:schemeClr val="bg1">
              <a:lumMod val="95000"/>
            </a:schemeClr>
          </a:solidFill>
        </p:spPr>
        <p:txBody>
          <a:bodyPr>
            <a:normAutofit/>
          </a:bodyPr>
          <a:lstStyle/>
          <a:p>
            <a:pPr marL="0" indent="0" algn="r">
              <a:buNone/>
            </a:pPr>
            <a:endParaRPr lang="ar-JO" sz="2400" dirty="0">
              <a:latin typeface="Arabic Typesetting" panose="03020402040406030203" pitchFamily="66" charset="-78"/>
              <a:cs typeface="Arabic Typesetting" panose="03020402040406030203" pitchFamily="66" charset="-78"/>
            </a:endParaRPr>
          </a:p>
          <a:p>
            <a:pPr marL="0" indent="0" algn="r">
              <a:buNone/>
            </a:pPr>
            <a:r>
              <a:rPr lang="ar-JO" sz="2400" dirty="0">
                <a:latin typeface="Arabic Typesetting" panose="03020402040406030203" pitchFamily="66" charset="-78"/>
                <a:cs typeface="Arabic Typesetting" panose="03020402040406030203" pitchFamily="66" charset="-78"/>
              </a:rPr>
              <a:t>1| تعزيز المهارات الحركية الدقيقة</a:t>
            </a:r>
          </a:p>
          <a:p>
            <a:pPr marL="0" indent="0" algn="r">
              <a:buNone/>
            </a:pPr>
            <a:r>
              <a:rPr lang="ar-JO" sz="2400" dirty="0">
                <a:latin typeface="Arabic Typesetting" panose="03020402040406030203" pitchFamily="66" charset="-78"/>
                <a:cs typeface="Arabic Typesetting" panose="03020402040406030203" pitchFamily="66" charset="-78"/>
              </a:rPr>
              <a:t>يتطلب تركيب مكعبات ليغو ذات الأحجام المختلفة، الكثير من الدقة والقوة في عضلات اليدين والأصابع. حيث على الطفل استخدام كمية معينة من الضغط للفك، والتركيب. لذلك فإن لعب الأطفال بهذه المكعبات المسلية، سيقوي مهاراتهم الحركية الدقيقة، الهامة جداً لإتقان مهارة الكتابة في المدرسة.</a:t>
            </a:r>
          </a:p>
          <a:p>
            <a:pPr marL="0" indent="0" algn="r">
              <a:buNone/>
            </a:pPr>
            <a:endParaRPr lang="ar-JO" sz="2400" dirty="0">
              <a:latin typeface="Arabic Typesetting" panose="03020402040406030203" pitchFamily="66" charset="-78"/>
              <a:cs typeface="Arabic Typesetting" panose="03020402040406030203" pitchFamily="66" charset="-78"/>
            </a:endParaRPr>
          </a:p>
          <a:p>
            <a:pPr marL="0" indent="0" algn="r">
              <a:buNone/>
            </a:pPr>
            <a:endParaRPr lang="ar-JO" sz="2400" dirty="0">
              <a:latin typeface="Arabic Typesetting" panose="03020402040406030203" pitchFamily="66" charset="-78"/>
              <a:cs typeface="Arabic Typesetting" panose="03020402040406030203" pitchFamily="66" charset="-78"/>
            </a:endParaRPr>
          </a:p>
          <a:p>
            <a:pPr marL="0" indent="0" algn="r">
              <a:buNone/>
            </a:pPr>
            <a:r>
              <a:rPr lang="ar-JO" sz="2400" dirty="0">
                <a:latin typeface="Arabic Typesetting" panose="03020402040406030203" pitchFamily="66" charset="-78"/>
                <a:cs typeface="Arabic Typesetting" panose="03020402040406030203" pitchFamily="66" charset="-78"/>
              </a:rPr>
              <a:t>2| تنمية المهارات الاجتماعية</a:t>
            </a:r>
          </a:p>
          <a:p>
            <a:pPr marL="0" indent="0" algn="r">
              <a:buNone/>
            </a:pPr>
            <a:r>
              <a:rPr lang="ar-JO" sz="2400" dirty="0">
                <a:latin typeface="Arabic Typesetting" panose="03020402040406030203" pitchFamily="66" charset="-78"/>
                <a:cs typeface="Arabic Typesetting" panose="03020402040406030203" pitchFamily="66" charset="-78"/>
              </a:rPr>
              <a:t>عادة ما يلعب الأطفال مع إخوتهم أو أصدقائهم لتركيب أشكال الليغو المختلفة. لذلك فهم ينمون مهارات المشاركة، واللعب الجماعي، والذي تعتبر مهارة اجتماعية أساسية عند الأطفال. كما سيعتاد الأطفال انتظار أدوارهم، ومناقشة الأفكار المختلفة حول التصميم النهائي لهذه المكعبات. مما يحسن قدراتهم الاجتماعية بشكل كبير.</a:t>
            </a:r>
          </a:p>
          <a:p>
            <a:pPr marL="0" indent="0" algn="r">
              <a:buNone/>
            </a:pPr>
            <a:endParaRPr lang="ar-JO" sz="24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28619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283276-F682-43EA-8A1C-8A7D6F118962}"/>
              </a:ext>
            </a:extLst>
          </p:cNvPr>
          <p:cNvSpPr>
            <a:spLocks noGrp="1"/>
          </p:cNvSpPr>
          <p:nvPr>
            <p:ph idx="1"/>
          </p:nvPr>
        </p:nvSpPr>
        <p:spPr>
          <a:xfrm>
            <a:off x="815926" y="590843"/>
            <a:ext cx="10832122" cy="5795889"/>
          </a:xfrm>
        </p:spPr>
        <p:txBody>
          <a:bodyPr>
            <a:normAutofit fontScale="92500" lnSpcReduction="10000"/>
          </a:bodyPr>
          <a:lstStyle/>
          <a:p>
            <a:endParaRPr lang="ar-JO" dirty="0"/>
          </a:p>
          <a:p>
            <a:pPr algn="r"/>
            <a:r>
              <a:rPr lang="ar-JO" dirty="0"/>
              <a:t>3| التشجيع على الإبداع</a:t>
            </a:r>
          </a:p>
          <a:p>
            <a:pPr algn="r"/>
            <a:r>
              <a:rPr lang="ar-JO" dirty="0"/>
              <a:t>عندما يستخدم الأطفال أشكالاً، وألواناً وأحجاماً مختلفة من مكعبات ليغو، يعمل ذلك على تنمية الإبداع لديهم بشكل كبير. تتميز ألعاب الليغو بإعطاء مساحة كبيرة للتفكير والخيال عند الأطفال، فعند تركيب أي شكل، لا يوجد قواعد وقوانين تحد من إبداع الطفل. لذلك يستطيع أن يبدع ويبتكر بكل راحة واستمتاع.</a:t>
            </a:r>
          </a:p>
          <a:p>
            <a:pPr algn="r"/>
            <a:endParaRPr lang="ar-JO" dirty="0"/>
          </a:p>
          <a:p>
            <a:pPr algn="r"/>
            <a:endParaRPr lang="ar-JO" dirty="0"/>
          </a:p>
          <a:p>
            <a:pPr algn="r"/>
            <a:r>
              <a:rPr lang="ar-JO" dirty="0"/>
              <a:t>4| التدريب على حل المشكلات</a:t>
            </a:r>
          </a:p>
          <a:p>
            <a:pPr algn="r"/>
            <a:r>
              <a:rPr lang="ar-JO" dirty="0"/>
              <a:t>تشجع ألعاب ليجو الأطفال على تعزيز قدراتهم على حل المشكلات. حيث أنها تدربهم على التركيب، بمختلف الأشكال، بشكل مستقل دون مساعدة الكبار.  كما أنها تقوي قدرات الأطفال على التركيز والانتباه للتفاصيل واتباع التعليمات الدقيقة والمفصلة.</a:t>
            </a:r>
          </a:p>
          <a:p>
            <a:pPr algn="r"/>
            <a:endParaRPr lang="ar-JO" dirty="0"/>
          </a:p>
          <a:p>
            <a:pPr algn="r"/>
            <a:endParaRPr lang="ar-JO" dirty="0"/>
          </a:p>
          <a:p>
            <a:pPr algn="r"/>
            <a:endParaRPr lang="ar-JO" dirty="0"/>
          </a:p>
          <a:p>
            <a:pPr algn="r"/>
            <a:r>
              <a:rPr lang="ar-JO" dirty="0"/>
              <a:t>5| تعزيز مهارات التواصل</a:t>
            </a:r>
          </a:p>
          <a:p>
            <a:pPr algn="r"/>
            <a:r>
              <a:rPr lang="ar-JO" dirty="0"/>
              <a:t>تعتبر ألعاب ليغو منفساً ممتازاً للتخلص من الإجهاد والتوتر، من خلال تشجيع الطفل على التواصل المفيد والممتع مع أطفال آخرين. حيث ينمي الطفل مهارات حوارية متميزة، عندما يشرح أفكاره لغيره من الأطفال، أو عند التعليق على إنجازاتهم، وعند الحديث معهم عن عملية التركيب والتغييرات التي يقومون بها، والتحديات التي تواجههم أثناء ذلك.</a:t>
            </a:r>
          </a:p>
          <a:p>
            <a:pPr algn="r"/>
            <a:endParaRPr lang="ar-JO" dirty="0"/>
          </a:p>
          <a:p>
            <a:endParaRPr lang="ar-JO" dirty="0"/>
          </a:p>
        </p:txBody>
      </p:sp>
    </p:spTree>
    <p:extLst>
      <p:ext uri="{BB962C8B-B14F-4D97-AF65-F5344CB8AC3E}">
        <p14:creationId xmlns:p14="http://schemas.microsoft.com/office/powerpoint/2010/main" val="25555450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ircle(in)">
                                      <p:cBhvr>
                                        <p:cTn id="7" dur="2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ircle(in)">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circle(in)">
                                      <p:cBhvr>
                                        <p:cTn id="17" dur="20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circle(in)">
                                      <p:cBhvr>
                                        <p:cTn id="22" dur="2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animEffect transition="in" filter="circle(in)">
                                      <p:cBhvr>
                                        <p:cTn id="27" dur="2000"/>
                                        <p:tgtEl>
                                          <p:spTgt spid="5">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
                                            <p:txEl>
                                              <p:pRg st="11" end="11"/>
                                            </p:txEl>
                                          </p:spTgt>
                                        </p:tgtEl>
                                        <p:attrNameLst>
                                          <p:attrName>style.visibility</p:attrName>
                                        </p:attrNameLst>
                                      </p:cBhvr>
                                      <p:to>
                                        <p:strVal val="visible"/>
                                      </p:to>
                                    </p:set>
                                    <p:animEffect transition="in" filter="circle(in)">
                                      <p:cBhvr>
                                        <p:cTn id="32" dur="20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1009" y="126610"/>
            <a:ext cx="10874326" cy="6386732"/>
          </a:xfrm>
        </p:spPr>
        <p:txBody>
          <a:bodyPr>
            <a:normAutofit fontScale="90000"/>
          </a:bodyPr>
          <a:lstStyle/>
          <a:p>
            <a:pPr algn="r"/>
            <a:br>
              <a:rPr lang="ar-JO" sz="5400" dirty="0">
                <a:solidFill>
                  <a:schemeClr val="accent6">
                    <a:lumMod val="75000"/>
                  </a:schemeClr>
                </a:solidFill>
                <a:latin typeface="Aldhabi" panose="01000000000000000000" pitchFamily="2" charset="-78"/>
                <a:cs typeface="Aldhabi" panose="01000000000000000000" pitchFamily="2" charset="-78"/>
              </a:rPr>
            </a:br>
            <a:r>
              <a:rPr lang="ar-JO" sz="2400" dirty="0">
                <a:solidFill>
                  <a:schemeClr val="accent6">
                    <a:lumMod val="75000"/>
                  </a:schemeClr>
                </a:solidFill>
                <a:latin typeface="Arial" panose="020B0604020202020204" pitchFamily="34" charset="0"/>
                <a:cs typeface="Arial" panose="020B0604020202020204" pitchFamily="34" charset="0"/>
              </a:rPr>
              <a:t>6| التدريب على الإصرار</a:t>
            </a:r>
            <a:br>
              <a:rPr lang="ar-JO" sz="2400" dirty="0">
                <a:solidFill>
                  <a:schemeClr val="accent6">
                    <a:lumMod val="75000"/>
                  </a:schemeClr>
                </a:solidFill>
                <a:latin typeface="Arial" panose="020B0604020202020204" pitchFamily="34" charset="0"/>
                <a:cs typeface="Arial" panose="020B0604020202020204" pitchFamily="34" charset="0"/>
              </a:rPr>
            </a:br>
            <a:r>
              <a:rPr lang="ar-JO" sz="2400" dirty="0">
                <a:solidFill>
                  <a:schemeClr val="accent6">
                    <a:lumMod val="75000"/>
                  </a:schemeClr>
                </a:solidFill>
                <a:latin typeface="Arial" panose="020B0604020202020204" pitchFamily="34" charset="0"/>
                <a:cs typeface="Arial" panose="020B0604020202020204" pitchFamily="34" charset="0"/>
              </a:rPr>
              <a:t>لا بد أنك شاهدت البرج العملاق الذي بناه طفلك يتهاوى عدة مرات قبل أن يعيد بناؤه. هذه المكعبات الإبداعية تعزز روح الإصرار عند الأطفال، وتدربهم على الاستمرار بالمحاولة وعدم الاستسلام. مما يقوي شخصيهم ويجهزهم للحياة العملية، ومواجهتها بشكل فعال.</a:t>
            </a:r>
            <a:br>
              <a:rPr lang="ar-JO" sz="2400" dirty="0">
                <a:solidFill>
                  <a:schemeClr val="accent6">
                    <a:lumMod val="75000"/>
                  </a:schemeClr>
                </a:solidFill>
                <a:latin typeface="Arial" panose="020B0604020202020204" pitchFamily="34" charset="0"/>
                <a:cs typeface="Arial" panose="020B0604020202020204" pitchFamily="34" charset="0"/>
              </a:rPr>
            </a:br>
            <a:br>
              <a:rPr lang="ar-JO" sz="2400" dirty="0">
                <a:solidFill>
                  <a:schemeClr val="accent6">
                    <a:lumMod val="75000"/>
                  </a:schemeClr>
                </a:solidFill>
                <a:latin typeface="Arial" panose="020B0604020202020204" pitchFamily="34" charset="0"/>
                <a:cs typeface="Arial" panose="020B0604020202020204" pitchFamily="34" charset="0"/>
              </a:rPr>
            </a:br>
            <a:br>
              <a:rPr lang="ar-JO" sz="2400" dirty="0">
                <a:solidFill>
                  <a:schemeClr val="accent6">
                    <a:lumMod val="75000"/>
                  </a:schemeClr>
                </a:solidFill>
                <a:latin typeface="Arial" panose="020B0604020202020204" pitchFamily="34" charset="0"/>
                <a:cs typeface="Arial" panose="020B0604020202020204" pitchFamily="34" charset="0"/>
              </a:rPr>
            </a:br>
            <a:r>
              <a:rPr lang="ar-JO" sz="2400" dirty="0">
                <a:solidFill>
                  <a:schemeClr val="accent6">
                    <a:lumMod val="75000"/>
                  </a:schemeClr>
                </a:solidFill>
                <a:latin typeface="Arial" panose="020B0604020202020204" pitchFamily="34" charset="0"/>
                <a:cs typeface="Arial" panose="020B0604020202020204" pitchFamily="34" charset="0"/>
              </a:rPr>
              <a:t>7| زيادة الثقة بالنفس  </a:t>
            </a:r>
            <a:br>
              <a:rPr lang="ar-JO" sz="2400" dirty="0">
                <a:solidFill>
                  <a:schemeClr val="accent6">
                    <a:lumMod val="75000"/>
                  </a:schemeClr>
                </a:solidFill>
                <a:latin typeface="Arial" panose="020B0604020202020204" pitchFamily="34" charset="0"/>
                <a:cs typeface="Arial" panose="020B0604020202020204" pitchFamily="34" charset="0"/>
              </a:rPr>
            </a:br>
            <a:r>
              <a:rPr lang="ar-JO" sz="2400" dirty="0">
                <a:solidFill>
                  <a:schemeClr val="accent6">
                    <a:lumMod val="75000"/>
                  </a:schemeClr>
                </a:solidFill>
                <a:latin typeface="Arial" panose="020B0604020202020204" pitchFamily="34" charset="0"/>
                <a:cs typeface="Arial" panose="020B0604020202020204" pitchFamily="34" charset="0"/>
              </a:rPr>
              <a:t>عندما يقوم الطفل بتركيب مكعبات صغيرة للوصول إلى منتج نهائي في مخيلته، فإنه يواجه الكثير من التحديات، ويحتاج للكثير من الوقت. ولكن عندما ينتهي من التركيب ستعتلي وجهه ابتسامة عريضة سببها النجاح، ونشوة الإنجاز. وذلك يحمل أثراً إيجابياً كبيراً على تعزيز ثقة الطفل بنفسه، وتقوية شخصيته.</a:t>
            </a:r>
            <a:br>
              <a:rPr lang="ar-JO" sz="2400" dirty="0">
                <a:solidFill>
                  <a:schemeClr val="accent6">
                    <a:lumMod val="75000"/>
                  </a:schemeClr>
                </a:solidFill>
                <a:latin typeface="Arial" panose="020B0604020202020204" pitchFamily="34" charset="0"/>
                <a:cs typeface="Arial" panose="020B0604020202020204" pitchFamily="34" charset="0"/>
              </a:rPr>
            </a:br>
            <a:br>
              <a:rPr lang="ar-JO" sz="2400" dirty="0">
                <a:solidFill>
                  <a:schemeClr val="accent6">
                    <a:lumMod val="75000"/>
                  </a:schemeClr>
                </a:solidFill>
                <a:latin typeface="Arial" panose="020B0604020202020204" pitchFamily="34" charset="0"/>
                <a:cs typeface="Arial" panose="020B0604020202020204" pitchFamily="34" charset="0"/>
              </a:rPr>
            </a:br>
            <a:br>
              <a:rPr lang="ar-JO" sz="2400" dirty="0">
                <a:solidFill>
                  <a:schemeClr val="accent6">
                    <a:lumMod val="75000"/>
                  </a:schemeClr>
                </a:solidFill>
                <a:latin typeface="Arial" panose="020B0604020202020204" pitchFamily="34" charset="0"/>
                <a:cs typeface="Arial" panose="020B0604020202020204" pitchFamily="34" charset="0"/>
              </a:rPr>
            </a:br>
            <a:r>
              <a:rPr lang="ar-JO" sz="2400" dirty="0">
                <a:solidFill>
                  <a:schemeClr val="accent6">
                    <a:lumMod val="75000"/>
                  </a:schemeClr>
                </a:solidFill>
                <a:latin typeface="Arial" panose="020B0604020202020204" pitchFamily="34" charset="0"/>
                <a:cs typeface="Arial" panose="020B0604020202020204" pitchFamily="34" charset="0"/>
              </a:rPr>
              <a:t>8| تطوير مهارات التفكير والتخطيط</a:t>
            </a:r>
            <a:br>
              <a:rPr lang="ar-JO" sz="2400" dirty="0">
                <a:solidFill>
                  <a:schemeClr val="accent6">
                    <a:lumMod val="75000"/>
                  </a:schemeClr>
                </a:solidFill>
                <a:latin typeface="Arial" panose="020B0604020202020204" pitchFamily="34" charset="0"/>
                <a:cs typeface="Arial" panose="020B0604020202020204" pitchFamily="34" charset="0"/>
              </a:rPr>
            </a:br>
            <a:r>
              <a:rPr lang="ar-JO" sz="2400" dirty="0">
                <a:solidFill>
                  <a:schemeClr val="accent6">
                    <a:lumMod val="75000"/>
                  </a:schemeClr>
                </a:solidFill>
                <a:latin typeface="Arial" panose="020B0604020202020204" pitchFamily="34" charset="0"/>
                <a:cs typeface="Arial" panose="020B0604020202020204" pitchFamily="34" charset="0"/>
              </a:rPr>
              <a:t>اتباع التعليمات المرفقة مع ألعاب الليغو، يساعد الأطفال على تطوير مهارات التخطيط المختلفة. كما أنه يشجع الطفل على التفكير بطرق مختلفة، إذا ما واجه أي صعوبة أو تحدي. فيحتاج الطفل للتوقف ولتحليل خطواته، وإعادة تقييمها وتغييرها للخروج بنتيجة مرضية.</a:t>
            </a:r>
            <a:br>
              <a:rPr lang="ar-JO" sz="2400" dirty="0">
                <a:solidFill>
                  <a:schemeClr val="accent6">
                    <a:lumMod val="75000"/>
                  </a:schemeClr>
                </a:solidFill>
                <a:latin typeface="Arial" panose="020B0604020202020204" pitchFamily="34" charset="0"/>
                <a:cs typeface="Arial" panose="020B0604020202020204" pitchFamily="34" charset="0"/>
              </a:rPr>
            </a:br>
            <a:br>
              <a:rPr lang="ar-JO" sz="2400" dirty="0">
                <a:solidFill>
                  <a:schemeClr val="accent6">
                    <a:lumMod val="75000"/>
                  </a:schemeClr>
                </a:solidFill>
                <a:latin typeface="Arial" panose="020B0604020202020204" pitchFamily="34" charset="0"/>
                <a:cs typeface="Arial" panose="020B0604020202020204" pitchFamily="34" charset="0"/>
              </a:rPr>
            </a:br>
            <a:endParaRPr lang="en-US" sz="2400" dirty="0">
              <a:solidFill>
                <a:schemeClr val="accent6">
                  <a:lumMod val="75000"/>
                </a:schemeClr>
              </a:solidFill>
              <a:latin typeface="Arial" panose="020B0604020202020204" pitchFamily="34" charset="0"/>
              <a:cs typeface="Arial" panose="020B0604020202020204" pitchFamily="34" charset="0"/>
            </a:endParaRPr>
          </a:p>
        </p:txBody>
      </p:sp>
      <p:sp>
        <p:nvSpPr>
          <p:cNvPr id="9" name="Content Placeholder 8">
            <a:extLst>
              <a:ext uri="{FF2B5EF4-FFF2-40B4-BE49-F238E27FC236}">
                <a16:creationId xmlns:a16="http://schemas.microsoft.com/office/drawing/2014/main" id="{4E7BDF84-5506-44A4-B7C9-A219C1B281E2}"/>
              </a:ext>
            </a:extLst>
          </p:cNvPr>
          <p:cNvSpPr>
            <a:spLocks noGrp="1"/>
          </p:cNvSpPr>
          <p:nvPr>
            <p:ph idx="1"/>
          </p:nvPr>
        </p:nvSpPr>
        <p:spPr>
          <a:xfrm>
            <a:off x="2041573" y="1670755"/>
            <a:ext cx="9554681" cy="4439099"/>
          </a:xfrm>
        </p:spPr>
        <p:txBody>
          <a:bodyPr/>
          <a:lstStyle/>
          <a:p>
            <a:pPr marL="0" indent="0" algn="r">
              <a:buNone/>
            </a:pPr>
            <a:r>
              <a:rPr lang="ar-JO" dirty="0"/>
              <a:t>.</a:t>
            </a:r>
          </a:p>
        </p:txBody>
      </p:sp>
    </p:spTree>
    <p:extLst>
      <p:ext uri="{BB962C8B-B14F-4D97-AF65-F5344CB8AC3E}">
        <p14:creationId xmlns:p14="http://schemas.microsoft.com/office/powerpoint/2010/main" val="23406812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40148" y="1233055"/>
            <a:ext cx="5950634" cy="637948"/>
          </a:xfrm>
        </p:spPr>
        <p:txBody>
          <a:bodyPr>
            <a:normAutofit fontScale="90000"/>
          </a:bodyPr>
          <a:lstStyle/>
          <a:p>
            <a:r>
              <a:rPr lang="ar-JO" dirty="0">
                <a:latin typeface="Arabic Typesetting" panose="03020402040406030203" pitchFamily="66" charset="-78"/>
                <a:cs typeface="Arabic Typesetting" panose="03020402040406030203" pitchFamily="66" charset="-78"/>
              </a:rPr>
              <a:t>ألعاب ليغو للأطفال من عمر سنة ونصف حتى أربع سنوات</a:t>
            </a:r>
            <a:endParaRPr lang="en-US" dirty="0">
              <a:latin typeface="Arabic Typesetting" panose="03020402040406030203" pitchFamily="66" charset="-78"/>
              <a:cs typeface="Arabic Typesetting" panose="03020402040406030203" pitchFamily="66" charset="-78"/>
            </a:endParaRPr>
          </a:p>
        </p:txBody>
      </p:sp>
      <p:pic>
        <p:nvPicPr>
          <p:cNvPr id="4" name="Content Placeholder 3">
            <a:extLst>
              <a:ext uri="{FF2B5EF4-FFF2-40B4-BE49-F238E27FC236}">
                <a16:creationId xmlns:a16="http://schemas.microsoft.com/office/drawing/2014/main" id="{3AEF2CAA-B64B-4385-AC8A-F2793566211E}"/>
              </a:ext>
            </a:extLst>
          </p:cNvPr>
          <p:cNvPicPr>
            <a:picLocks noGrp="1" noChangeAspect="1"/>
          </p:cNvPicPr>
          <p:nvPr>
            <p:ph idx="1"/>
          </p:nvPr>
        </p:nvPicPr>
        <p:blipFill>
          <a:blip r:embed="rId3"/>
          <a:stretch>
            <a:fillRect/>
          </a:stretch>
        </p:blipFill>
        <p:spPr>
          <a:xfrm>
            <a:off x="7010138" y="2091824"/>
            <a:ext cx="1749704" cy="1755800"/>
          </a:xfrm>
          <a:prstGeom prst="rect">
            <a:avLst/>
          </a:prstGeom>
        </p:spPr>
      </p:pic>
      <p:pic>
        <p:nvPicPr>
          <p:cNvPr id="5" name="Picture 4">
            <a:extLst>
              <a:ext uri="{FF2B5EF4-FFF2-40B4-BE49-F238E27FC236}">
                <a16:creationId xmlns:a16="http://schemas.microsoft.com/office/drawing/2014/main" id="{57C8EA45-3919-4345-B38F-6A338B308459}"/>
              </a:ext>
            </a:extLst>
          </p:cNvPr>
          <p:cNvPicPr>
            <a:picLocks noChangeAspect="1"/>
          </p:cNvPicPr>
          <p:nvPr/>
        </p:nvPicPr>
        <p:blipFill>
          <a:blip r:embed="rId4"/>
          <a:stretch>
            <a:fillRect/>
          </a:stretch>
        </p:blipFill>
        <p:spPr>
          <a:xfrm>
            <a:off x="5756194" y="4298218"/>
            <a:ext cx="1664352" cy="1664352"/>
          </a:xfrm>
          <a:prstGeom prst="rect">
            <a:avLst/>
          </a:prstGeom>
        </p:spPr>
      </p:pic>
      <p:pic>
        <p:nvPicPr>
          <p:cNvPr id="6" name="Picture 5">
            <a:extLst>
              <a:ext uri="{FF2B5EF4-FFF2-40B4-BE49-F238E27FC236}">
                <a16:creationId xmlns:a16="http://schemas.microsoft.com/office/drawing/2014/main" id="{85BCF6D1-9DBE-40B2-97BD-FF09A7095502}"/>
              </a:ext>
            </a:extLst>
          </p:cNvPr>
          <p:cNvPicPr>
            <a:picLocks noChangeAspect="1"/>
          </p:cNvPicPr>
          <p:nvPr/>
        </p:nvPicPr>
        <p:blipFill>
          <a:blip r:embed="rId5"/>
          <a:stretch>
            <a:fillRect/>
          </a:stretch>
        </p:blipFill>
        <p:spPr>
          <a:xfrm>
            <a:off x="2607764" y="2060917"/>
            <a:ext cx="2736166" cy="2736166"/>
          </a:xfrm>
          <a:prstGeom prst="rect">
            <a:avLst/>
          </a:prstGeom>
        </p:spPr>
      </p:pic>
      <p:sp>
        <p:nvSpPr>
          <p:cNvPr id="7" name="TextBox 6">
            <a:extLst>
              <a:ext uri="{FF2B5EF4-FFF2-40B4-BE49-F238E27FC236}">
                <a16:creationId xmlns:a16="http://schemas.microsoft.com/office/drawing/2014/main" id="{0B1B9ED8-9496-4F70-9DF7-AA771591A347}"/>
              </a:ext>
            </a:extLst>
          </p:cNvPr>
          <p:cNvSpPr txBox="1"/>
          <p:nvPr/>
        </p:nvSpPr>
        <p:spPr>
          <a:xfrm>
            <a:off x="4360985" y="827568"/>
            <a:ext cx="7399606" cy="369332"/>
          </a:xfrm>
          <a:prstGeom prst="rect">
            <a:avLst/>
          </a:prstGeom>
          <a:noFill/>
        </p:spPr>
        <p:txBody>
          <a:bodyPr wrap="square" rtlCol="1">
            <a:spAutoFit/>
          </a:bodyPr>
          <a:lstStyle/>
          <a:p>
            <a:r>
              <a:rPr lang="ar-JO"/>
              <a:t>خيارات ألعاب ليغو مناسبة لمختلف الأعمار</a:t>
            </a:r>
            <a:endParaRPr lang="ar-JO" dirty="0"/>
          </a:p>
        </p:txBody>
      </p:sp>
    </p:spTree>
    <p:extLst>
      <p:ext uri="{BB962C8B-B14F-4D97-AF65-F5344CB8AC3E}">
        <p14:creationId xmlns:p14="http://schemas.microsoft.com/office/powerpoint/2010/main" val="376713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Override1.xml><?xml version="1.0" encoding="utf-8"?>
<a:themeOverride xmlns:a="http://schemas.openxmlformats.org/drawingml/2006/main">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themeOverride>
</file>

<file path=ppt/theme/themeOverride2.xml><?xml version="1.0" encoding="utf-8"?>
<a:themeOverride xmlns:a="http://schemas.openxmlformats.org/drawingml/2006/main">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themeOverride>
</file>

<file path=ppt/theme/themeOverride3.xml><?xml version="1.0" encoding="utf-8"?>
<a:themeOverride xmlns:a="http://schemas.openxmlformats.org/drawingml/2006/main">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themeOverride>
</file>

<file path=ppt/theme/themeOverride4.xml><?xml version="1.0" encoding="utf-8"?>
<a:themeOverride xmlns:a="http://schemas.openxmlformats.org/drawingml/2006/main">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themeOverride>
</file>

<file path=docProps/app.xml><?xml version="1.0" encoding="utf-8"?>
<Properties xmlns="http://schemas.openxmlformats.org/officeDocument/2006/extended-properties" xmlns:vt="http://schemas.openxmlformats.org/officeDocument/2006/docPropsVTypes">
  <Template/>
  <TotalTime>399</TotalTime>
  <Words>557</Words>
  <Application>Microsoft Office PowerPoint</Application>
  <PresentationFormat>Widescreen</PresentationFormat>
  <Paragraphs>54</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Aldhabi</vt:lpstr>
      <vt:lpstr>Andalus</vt:lpstr>
      <vt:lpstr>Arabic Typesetting</vt:lpstr>
      <vt:lpstr>Arial</vt:lpstr>
      <vt:lpstr>Century Gothic</vt:lpstr>
      <vt:lpstr>Wingdings 3</vt:lpstr>
      <vt:lpstr>Wisp</vt:lpstr>
      <vt:lpstr> </vt:lpstr>
      <vt:lpstr> </vt:lpstr>
      <vt:lpstr>اللغيو   تعد لعبة “الليغو” من أهم اللعب المفيدة للأطفال التي تساعد على تنمية عقولهم من الناحية الابداعية والخيالية والتنظيمية.  وتعرف “الليغو” بأنها لعبة المكعبات الملونة الصغيرة التي يتم تركيبها فوق بعضها بعضا لعمل أشكال مختلفة. وهي اختصار لكلمتين باللغة الدنماركية هما “leg godt” وتعني بالانجليزية “play well”، وقد تم إنشاؤها من قبل شركة دنماركية في العام 1940.      وتشير اختصاصية تربية الأطفال د.عريب أبوعميرة الى أن هذه اللعبة تعد لعبة التفكير، وتبرز المستوى الذي وصل إليه عقل الطفل ومدى نموه، بالإضافة الى أن اللعب بـ”الليغو” يعطي مؤشرا على نسبة ذكاء الطفل الذي يستخدمها. </vt:lpstr>
      <vt:lpstr>PowerPoint Presentation</vt:lpstr>
      <vt:lpstr>7 مهارات أساسية تنميها لعبة ليغو لدى الأطفال : </vt:lpstr>
      <vt:lpstr> كيف تنمي ألعاب ليغو مهارات وقدرات الأطفال؟</vt:lpstr>
      <vt:lpstr>PowerPoint Presentation</vt:lpstr>
      <vt:lpstr> 6| التدريب على الإصرار لا بد أنك شاهدت البرج العملاق الذي بناه طفلك يتهاوى عدة مرات قبل أن يعيد بناؤه. هذه المكعبات الإبداعية تعزز روح الإصرار عند الأطفال، وتدربهم على الاستمرار بالمحاولة وعدم الاستسلام. مما يقوي شخصيهم ويجهزهم للحياة العملية، ومواجهتها بشكل فعال.   7| زيادة الثقة بالنفس   عندما يقوم الطفل بتركيب مكعبات صغيرة للوصول إلى منتج نهائي في مخيلته، فإنه يواجه الكثير من التحديات، ويحتاج للكثير من الوقت. ولكن عندما ينتهي من التركيب ستعتلي وجهه ابتسامة عريضة سببها النجاح، ونشوة الإنجاز. وذلك يحمل أثراً إيجابياً كبيراً على تعزيز ثقة الطفل بنفسه، وتقوية شخصيته.   8| تطوير مهارات التفكير والتخطيط اتباع التعليمات المرفقة مع ألعاب الليغو، يساعد الأطفال على تطوير مهارات التخطيط المختلفة. كما أنه يشجع الطفل على التفكير بطرق مختلفة، إذا ما واجه أي صعوبة أو تحدي. فيحتاج الطفل للتوقف ولتحليل خطواته، وإعادة تقييمها وتغييرها للخروج بنتيجة مرضية.  </vt:lpstr>
      <vt:lpstr>ألعاب ليغو للأطفال من عمر سنة ونصف حتى أربع سنوات</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مبادىء الارشاد النفسي</dc:title>
  <dc:creator>Hisham</dc:creator>
  <cp:lastModifiedBy>Dell</cp:lastModifiedBy>
  <cp:revision>38</cp:revision>
  <dcterms:created xsi:type="dcterms:W3CDTF">2022-01-08T19:44:01Z</dcterms:created>
  <dcterms:modified xsi:type="dcterms:W3CDTF">2023-04-07T10:50:13Z</dcterms:modified>
</cp:coreProperties>
</file>