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62" r:id="rId3"/>
    <p:sldId id="263" r:id="rId4"/>
    <p:sldId id="264" r:id="rId5"/>
    <p:sldId id="267" r:id="rId6"/>
    <p:sldId id="265" r:id="rId7"/>
    <p:sldId id="279" r:id="rId8"/>
    <p:sldId id="258" r:id="rId9"/>
    <p:sldId id="260" r:id="rId10"/>
    <p:sldId id="259" r:id="rId11"/>
    <p:sldId id="272" r:id="rId12"/>
    <p:sldId id="274" r:id="rId13"/>
    <p:sldId id="275" r:id="rId14"/>
    <p:sldId id="261" r:id="rId15"/>
    <p:sldId id="266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F13DF1"/>
    <a:srgbClr val="9F5DD1"/>
    <a:srgbClr val="5D5D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432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>
        <c:manualLayout>
          <c:layoutTarget val="inner"/>
          <c:xMode val="edge"/>
          <c:yMode val="edge"/>
          <c:x val="4.4874338999696485E-2"/>
          <c:y val="2.5419888197865993E-2"/>
          <c:w val="0.94133688005389171"/>
          <c:h val="0.7651996267051579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فرشات الاسنان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hade val="65000"/>
                    <a:tint val="98000"/>
                    <a:lumMod val="100000"/>
                  </a:schemeClr>
                </a:gs>
                <a:gs pos="100000">
                  <a:schemeClr val="accent1">
                    <a:shade val="65000"/>
                    <a:shade val="88000"/>
                    <a:lumMod val="88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63500" dist="38100" dir="5400000" rotWithShape="0">
                <a:srgbClr val="000000">
                  <a:alpha val="6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l">
                <a:rot lat="0" lon="0" rev="1200000"/>
              </a:lightRig>
            </a:scene3d>
            <a:sp3d>
              <a:bevelT w="38100" h="127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Sheet1!$A$3:$A$6</c:f>
              <c:numCache>
                <c:formatCode>General</c:formatCode>
                <c:ptCount val="4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</c:numCache>
            </c:numRef>
          </c:cat>
          <c:val>
            <c:numRef>
              <c:f>Sheet1!$B$3:$B$6</c:f>
              <c:numCache>
                <c:formatCode>General</c:formatCode>
                <c:ptCount val="4"/>
                <c:pt idx="0">
                  <c:v>100</c:v>
                </c:pt>
                <c:pt idx="1">
                  <c:v>99</c:v>
                </c:pt>
                <c:pt idx="2">
                  <c:v>88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731-48A4-8255-30DA08DCFB2B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شامبو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tint val="98000"/>
                    <a:lumMod val="100000"/>
                  </a:schemeClr>
                </a:gs>
                <a:gs pos="100000">
                  <a:schemeClr val="accent1">
                    <a:shade val="88000"/>
                    <a:lumMod val="88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63500" dist="38100" dir="5400000" rotWithShape="0">
                <a:srgbClr val="000000">
                  <a:alpha val="6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l">
                <a:rot lat="0" lon="0" rev="1200000"/>
              </a:lightRig>
            </a:scene3d>
            <a:sp3d>
              <a:bevelT w="38100" h="127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Sheet1!$A$3:$A$6</c:f>
              <c:numCache>
                <c:formatCode>General</c:formatCode>
                <c:ptCount val="4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</c:numCache>
            </c:numRef>
          </c:cat>
          <c:val>
            <c:numRef>
              <c:f>Sheet1!$C$3:$C$6</c:f>
              <c:numCache>
                <c:formatCode>General</c:formatCode>
                <c:ptCount val="4"/>
                <c:pt idx="0">
                  <c:v>101</c:v>
                </c:pt>
                <c:pt idx="1">
                  <c:v>99</c:v>
                </c:pt>
                <c:pt idx="2">
                  <c:v>77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731-48A4-8255-30DA08DCFB2B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صبون الجسم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tint val="65000"/>
                    <a:tint val="98000"/>
                    <a:lumMod val="100000"/>
                  </a:schemeClr>
                </a:gs>
                <a:gs pos="100000">
                  <a:schemeClr val="accent1">
                    <a:tint val="65000"/>
                    <a:shade val="88000"/>
                    <a:lumMod val="88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63500" dist="38100" dir="5400000" rotWithShape="0">
                <a:srgbClr val="000000">
                  <a:alpha val="6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l">
                <a:rot lat="0" lon="0" rev="1200000"/>
              </a:lightRig>
            </a:scene3d>
            <a:sp3d>
              <a:bevelT w="38100" h="127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Sheet1!$A$3:$A$6</c:f>
              <c:numCache>
                <c:formatCode>General</c:formatCode>
                <c:ptCount val="4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</c:numCache>
            </c:numRef>
          </c:cat>
          <c:val>
            <c:numRef>
              <c:f>Sheet1!$D$3:$D$6</c:f>
              <c:numCache>
                <c:formatCode>General</c:formatCode>
                <c:ptCount val="4"/>
                <c:pt idx="0">
                  <c:v>25</c:v>
                </c:pt>
                <c:pt idx="1">
                  <c:v>54</c:v>
                </c:pt>
                <c:pt idx="2">
                  <c:v>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731-48A4-8255-30DA08DCFB2B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-1761604560"/>
        <c:axId val="-1761614896"/>
      </c:barChart>
      <c:catAx>
        <c:axId val="-17616045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761614896"/>
        <c:crosses val="autoZero"/>
        <c:auto val="1"/>
        <c:lblAlgn val="ctr"/>
        <c:lblOffset val="100"/>
        <c:noMultiLvlLbl val="0"/>
      </c:catAx>
      <c:valAx>
        <c:axId val="-17616148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7616045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detol</c:v>
                </c:pt>
              </c:strCache>
            </c:strRef>
          </c:tx>
          <c:spPr>
            <a:solidFill>
              <a:schemeClr val="accent1">
                <a:shade val="65000"/>
              </a:schemeClr>
            </a:solidFill>
            <a:ln>
              <a:noFill/>
            </a:ln>
            <a:effectLst/>
            <a:sp3d/>
          </c:spPr>
          <c:invertIfNegative val="0"/>
          <c:cat>
            <c:numRef>
              <c:f>Sheet1!$A$2:$A$5</c:f>
              <c:numCache>
                <c:formatCode>General</c:formatCode>
                <c:ptCount val="4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</c:numCache>
            </c:numRef>
          </c:cat>
          <c:val>
            <c:numRef>
              <c:f>Sheet1!$B$2:$B$5</c:f>
              <c:numCache>
                <c:formatCode>General</c:formatCode>
                <c:ptCount val="4"/>
                <c:pt idx="0">
                  <c:v>100</c:v>
                </c:pt>
                <c:pt idx="1">
                  <c:v>90</c:v>
                </c:pt>
                <c:pt idx="2">
                  <c:v>80</c:v>
                </c:pt>
                <c:pt idx="3">
                  <c:v>70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79F-4389-98D7-E94B89CB56A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ajax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cat>
            <c:numRef>
              <c:f>Sheet1!$A$2:$A$5</c:f>
              <c:numCache>
                <c:formatCode>General</c:formatCode>
                <c:ptCount val="4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</c:numCache>
            </c:numRef>
          </c:cat>
          <c:val>
            <c:numRef>
              <c:f>Sheet1!$C$2:$C$5</c:f>
              <c:numCache>
                <c:formatCode>General</c:formatCode>
                <c:ptCount val="4"/>
                <c:pt idx="0">
                  <c:v>90</c:v>
                </c:pt>
                <c:pt idx="1">
                  <c:v>50</c:v>
                </c:pt>
                <c:pt idx="2">
                  <c:v>77</c:v>
                </c:pt>
                <c:pt idx="3">
                  <c:v>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79F-4389-98D7-E94B89CB56A4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hi geen </c:v>
                </c:pt>
              </c:strCache>
            </c:strRef>
          </c:tx>
          <c:spPr>
            <a:solidFill>
              <a:schemeClr val="accent1">
                <a:tint val="65000"/>
              </a:schemeClr>
            </a:solidFill>
            <a:ln>
              <a:noFill/>
            </a:ln>
            <a:effectLst/>
            <a:sp3d/>
          </c:spPr>
          <c:invertIfNegative val="0"/>
          <c:cat>
            <c:numRef>
              <c:f>Sheet1!$A$2:$A$5</c:f>
              <c:numCache>
                <c:formatCode>General</c:formatCode>
                <c:ptCount val="4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</c:numCache>
            </c:numRef>
          </c:cat>
          <c:val>
            <c:numRef>
              <c:f>Sheet1!$D$2:$D$5</c:f>
              <c:numCache>
                <c:formatCode>General</c:formatCode>
                <c:ptCount val="4"/>
                <c:pt idx="0">
                  <c:v>120</c:v>
                </c:pt>
                <c:pt idx="1">
                  <c:v>99</c:v>
                </c:pt>
                <c:pt idx="2">
                  <c:v>70</c:v>
                </c:pt>
                <c:pt idx="3">
                  <c:v>60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79F-4389-98D7-E94B89CB56A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-1770498368"/>
        <c:axId val="-1770499456"/>
        <c:axId val="0"/>
      </c:bar3DChart>
      <c:catAx>
        <c:axId val="-17704983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770499456"/>
        <c:crosses val="autoZero"/>
        <c:auto val="1"/>
        <c:lblAlgn val="ctr"/>
        <c:lblOffset val="100"/>
        <c:noMultiLvlLbl val="0"/>
      </c:catAx>
      <c:valAx>
        <c:axId val="-17704994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7704983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2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style1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</p:spPr>
        <p:txBody>
          <a:bodyPr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6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32558" y="5870575"/>
            <a:ext cx="1600200" cy="377825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04-Apr-23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399" y="5870575"/>
            <a:ext cx="4893958" cy="3778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8958" y="5870575"/>
            <a:ext cx="551167" cy="3778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32865"/>
            <a:ext cx="1013142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1600" y="932112"/>
            <a:ext cx="8759827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299603"/>
            <a:ext cx="10131427" cy="49371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04-Apr-23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04-Apr-23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7875" y="3352800"/>
            <a:ext cx="9339184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65" y="4343400"/>
            <a:ext cx="10152367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04-Apr-23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3308581"/>
            <a:ext cx="10131425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4777381"/>
            <a:ext cx="10131426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04-Apr-23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0" y="3886200"/>
            <a:ext cx="10135436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5200"/>
            <a:ext cx="10135436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04-Apr-23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1" y="3505200"/>
            <a:ext cx="10131428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04-Apr-23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04-Apr-23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8675" y="609599"/>
            <a:ext cx="2158552" cy="518160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7832116" cy="518160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04-Apr-23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04-Apr-23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08581"/>
            <a:ext cx="10131427" cy="1468800"/>
          </a:xfrm>
        </p:spPr>
        <p:txBody>
          <a:bodyPr anchor="b"/>
          <a:lstStyle>
            <a:lvl1pPr algn="l">
              <a:defRPr sz="40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7381"/>
            <a:ext cx="1013142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04-Apr-23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4995334" cy="3649134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1895" y="2142067"/>
            <a:ext cx="4995332" cy="3649133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04-Apr-23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3670" y="2218267"/>
            <a:ext cx="470905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2870201"/>
            <a:ext cx="4996923" cy="2920998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6003" y="2226734"/>
            <a:ext cx="472281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23483" y="2870201"/>
            <a:ext cx="4995334" cy="2920998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04-Apr-23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04-Apr-23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04-Apr-23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74333"/>
            <a:ext cx="3680885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1" y="609601"/>
            <a:ext cx="6169026" cy="5181600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445933"/>
            <a:ext cx="3680885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04-Apr-23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6164653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36253" y="914400"/>
            <a:ext cx="3280974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2971800"/>
            <a:ext cx="6164653" cy="1828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04-Apr-23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04-Apr-23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38163" y="708337"/>
            <a:ext cx="7197726" cy="1719803"/>
          </a:xfrm>
        </p:spPr>
        <p:txBody>
          <a:bodyPr/>
          <a:lstStyle/>
          <a:p>
            <a:pPr algn="ctr"/>
            <a:r>
              <a:rPr lang="ar-JO" b="1" i="1" u="sng" dirty="0" smtClean="0">
                <a:solidFill>
                  <a:srgbClr val="FFFF00"/>
                </a:solidFill>
              </a:rPr>
              <a:t>المنظفات</a:t>
            </a:r>
            <a:r>
              <a:rPr lang="ar-JO" dirty="0" smtClean="0">
                <a:solidFill>
                  <a:srgbClr val="FFFF00"/>
                </a:solidFill>
              </a:rPr>
              <a:t> ~</a:t>
            </a:r>
            <a:r>
              <a:rPr lang="en-US" dirty="0" smtClean="0">
                <a:solidFill>
                  <a:srgbClr val="FFFF00"/>
                </a:solidFill>
              </a:rPr>
              <a:t>  ~ 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195785" y="3831940"/>
            <a:ext cx="7197726" cy="1405467"/>
          </a:xfrm>
        </p:spPr>
        <p:txBody>
          <a:bodyPr/>
          <a:lstStyle/>
          <a:p>
            <a:r>
              <a:rPr lang="ar-JO" b="1" u="sng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عمل الطالبة : جولي ابو علي.</a:t>
            </a:r>
          </a:p>
          <a:p>
            <a:r>
              <a:rPr lang="ar-JO" b="1" u="sng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اشراف المعلمة : شيرين قاقيش.</a:t>
            </a:r>
          </a:p>
          <a:p>
            <a:r>
              <a:rPr lang="ar-JO" b="1" u="sng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الصف الخامس: (ب)</a:t>
            </a:r>
            <a:endParaRPr lang="en-US" b="1" u="sng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48" y="3423915"/>
            <a:ext cx="4665184" cy="222151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066" y="558072"/>
            <a:ext cx="3813730" cy="187006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596542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ar-JO" dirty="0" smtClean="0">
                <a:solidFill>
                  <a:schemeClr val="accent4"/>
                </a:solidFill>
              </a:rPr>
              <a:t>امثلة المنظفات</a:t>
            </a:r>
            <a:r>
              <a:rPr lang="ar-JO" dirty="0" smtClean="0">
                <a:solidFill>
                  <a:srgbClr val="FF0066"/>
                </a:solidFill>
              </a:rPr>
              <a:t>. </a:t>
            </a:r>
            <a:endParaRPr lang="en-US" dirty="0">
              <a:solidFill>
                <a:srgbClr val="FF0066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61992" y="4559122"/>
            <a:ext cx="7534702" cy="1777284"/>
          </a:xfrm>
        </p:spPr>
        <p:txBody>
          <a:bodyPr/>
          <a:lstStyle/>
          <a:p>
            <a:pPr algn="r"/>
            <a:endParaRPr lang="en-US" dirty="0">
              <a:solidFill>
                <a:srgbClr val="FF0066"/>
              </a:solidFill>
            </a:endParaRPr>
          </a:p>
          <a:p>
            <a:pPr algn="r"/>
            <a:r>
              <a:rPr lang="en-US" dirty="0" smtClean="0">
                <a:solidFill>
                  <a:srgbClr val="FF0066"/>
                </a:solidFill>
              </a:rPr>
              <a:t>DEA </a:t>
            </a:r>
            <a:r>
              <a:rPr lang="ar-JO" dirty="0">
                <a:solidFill>
                  <a:srgbClr val="FF0066"/>
                </a:solidFill>
              </a:rPr>
              <a:t>و</a:t>
            </a:r>
            <a:r>
              <a:rPr lang="en-US" dirty="0">
                <a:solidFill>
                  <a:srgbClr val="FF0066"/>
                </a:solidFill>
              </a:rPr>
              <a:t>TEA </a:t>
            </a:r>
            <a:r>
              <a:rPr lang="ar-JO" dirty="0" smtClean="0">
                <a:solidFill>
                  <a:srgbClr val="FF0066"/>
                </a:solidFill>
              </a:rPr>
              <a:t>مادتان </a:t>
            </a:r>
            <a:r>
              <a:rPr lang="ar-JO" dirty="0">
                <a:solidFill>
                  <a:srgbClr val="FF0066"/>
                </a:solidFill>
              </a:rPr>
              <a:t>موجودتان في العديد من المنظفات متعددة الأغراض، وبعض منتجات العناية الشخصية، مثل الشامبو ومنعّم </a:t>
            </a:r>
            <a:r>
              <a:rPr lang="en-US" dirty="0" smtClean="0">
                <a:solidFill>
                  <a:srgbClr val="FF0066"/>
                </a:solidFill>
              </a:rPr>
              <a:t>.</a:t>
            </a:r>
            <a:r>
              <a:rPr lang="ar-JO" dirty="0" smtClean="0">
                <a:solidFill>
                  <a:srgbClr val="FF0066"/>
                </a:solidFill>
              </a:rPr>
              <a:t>الشعر</a:t>
            </a:r>
            <a:r>
              <a:rPr lang="ar-JO" dirty="0">
                <a:solidFill>
                  <a:srgbClr val="FF0066"/>
                </a:solidFill>
              </a:rPr>
              <a:t>، وهي تخترق الجلد بسهولة ويشتبه في أنها </a:t>
            </a:r>
            <a:r>
              <a:rPr lang="ar-JO" dirty="0" smtClean="0">
                <a:solidFill>
                  <a:srgbClr val="FF0066"/>
                </a:solidFill>
              </a:rPr>
              <a:t>مسرطنة</a:t>
            </a:r>
            <a:endParaRPr lang="en-US" dirty="0">
              <a:solidFill>
                <a:srgbClr val="FF0066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61274" y="827409"/>
            <a:ext cx="4722813" cy="4043052"/>
          </a:xfrm>
        </p:spPr>
        <p:txBody>
          <a:bodyPr/>
          <a:lstStyle/>
          <a:p>
            <a:pPr marL="457200" indent="-457200" algn="r" rtl="1">
              <a:buFont typeface="Wingdings" panose="05000000000000000000" pitchFamily="2" charset="2"/>
              <a:buChar char="Ø"/>
            </a:pPr>
            <a:r>
              <a:rPr lang="ar-JO" dirty="0"/>
              <a:t>-</a:t>
            </a:r>
            <a:r>
              <a:rPr lang="ar-JO" dirty="0">
                <a:solidFill>
                  <a:schemeClr val="accent6"/>
                </a:solidFill>
              </a:rPr>
              <a:t> الفورمالديهايد</a:t>
            </a:r>
            <a:r>
              <a:rPr lang="ar-JO" dirty="0"/>
              <a:t>.</a:t>
            </a:r>
            <a:endParaRPr lang="ar-JO" dirty="0">
              <a:solidFill>
                <a:schemeClr val="accent6"/>
              </a:solidFill>
            </a:endParaRPr>
          </a:p>
          <a:p>
            <a:pPr marL="457200" indent="-457200" algn="r" rtl="1">
              <a:buFont typeface="Wingdings" panose="05000000000000000000" pitchFamily="2" charset="2"/>
              <a:buChar char="Ø"/>
            </a:pPr>
            <a:r>
              <a:rPr lang="ar-JO" dirty="0">
                <a:solidFill>
                  <a:schemeClr val="accent6"/>
                </a:solidFill>
              </a:rPr>
              <a:t>- كلوروفورم.</a:t>
            </a:r>
          </a:p>
          <a:p>
            <a:pPr marL="457200" indent="-457200" algn="r" rtl="1">
              <a:buFont typeface="Wingdings" panose="05000000000000000000" pitchFamily="2" charset="2"/>
              <a:buChar char="Ø"/>
            </a:pPr>
            <a:r>
              <a:rPr lang="ar-JO" dirty="0">
                <a:solidFill>
                  <a:schemeClr val="accent6"/>
                </a:solidFill>
              </a:rPr>
              <a:t>- الأمونيا.</a:t>
            </a:r>
          </a:p>
          <a:p>
            <a:pPr marL="457200" indent="-457200" algn="r" rtl="1">
              <a:buFont typeface="Wingdings" panose="05000000000000000000" pitchFamily="2" charset="2"/>
              <a:buChar char="Ø"/>
            </a:pPr>
            <a:r>
              <a:rPr lang="ar-JO" dirty="0">
                <a:solidFill>
                  <a:schemeClr val="accent6"/>
                </a:solidFill>
              </a:rPr>
              <a:t>- الكلور.</a:t>
            </a:r>
          </a:p>
          <a:p>
            <a:pPr marL="457200" indent="-457200" algn="r" rtl="1">
              <a:buFont typeface="Wingdings" panose="05000000000000000000" pitchFamily="2" charset="2"/>
              <a:buChar char="Ø"/>
            </a:pPr>
            <a:r>
              <a:rPr lang="ar-JO" dirty="0">
                <a:solidFill>
                  <a:schemeClr val="accent6"/>
                </a:solidFill>
              </a:rPr>
              <a:t>- ديثانولامين - </a:t>
            </a:r>
            <a:r>
              <a:rPr lang="en-US" dirty="0" smtClean="0">
                <a:solidFill>
                  <a:schemeClr val="accent6"/>
                </a:solidFill>
              </a:rPr>
              <a:t>DEA.</a:t>
            </a:r>
          </a:p>
          <a:p>
            <a:pPr marL="457200" indent="-457200" algn="r" rtl="1">
              <a:buFont typeface="Wingdings" panose="05000000000000000000" pitchFamily="2" charset="2"/>
              <a:buChar char="Ø"/>
            </a:pPr>
            <a:r>
              <a:rPr lang="ar-JO" dirty="0" smtClean="0">
                <a:solidFill>
                  <a:schemeClr val="accent6"/>
                </a:solidFill>
              </a:rPr>
              <a:t>اجكس</a:t>
            </a:r>
          </a:p>
          <a:p>
            <a:pPr marL="457200" indent="-457200" algn="r" rtl="1"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chemeClr val="accent6"/>
                </a:solidFill>
              </a:rPr>
              <a:t>- </a:t>
            </a:r>
            <a:r>
              <a:rPr lang="ar-JO" dirty="0" smtClean="0">
                <a:solidFill>
                  <a:schemeClr val="accent6"/>
                </a:solidFill>
              </a:rPr>
              <a:t>ترايثولامين- </a:t>
            </a:r>
            <a:r>
              <a:rPr lang="en-US" dirty="0" smtClean="0">
                <a:solidFill>
                  <a:schemeClr val="accent6"/>
                </a:solidFill>
              </a:rPr>
              <a:t>TEA</a:t>
            </a:r>
            <a:endParaRPr lang="en-US" dirty="0">
              <a:solidFill>
                <a:schemeClr val="accent6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187" y="1337733"/>
            <a:ext cx="4178493" cy="3038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0087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2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2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5" presetClass="emph" presetSubtype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51" dur="indefinit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JO" dirty="0" smtClean="0">
                <a:solidFill>
                  <a:schemeClr val="accent6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المنظفات المنزلية</a:t>
            </a:r>
            <a:endParaRPr lang="en-US" dirty="0">
              <a:solidFill>
                <a:schemeClr val="accent6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24643531"/>
              </p:ext>
            </p:extLst>
          </p:nvPr>
        </p:nvGraphicFramePr>
        <p:xfrm>
          <a:off x="850006" y="2399116"/>
          <a:ext cx="10131425" cy="36496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84405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8" grpId="0">
        <p:bldAsOne/>
      </p:bldGraphic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10535767"/>
              </p:ext>
            </p:extLst>
          </p:nvPr>
        </p:nvGraphicFramePr>
        <p:xfrm>
          <a:off x="685800" y="2141538"/>
          <a:ext cx="10131425" cy="146304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026285">
                  <a:extLst>
                    <a:ext uri="{9D8B030D-6E8A-4147-A177-3AD203B41FA5}">
                      <a16:colId xmlns:a16="http://schemas.microsoft.com/office/drawing/2014/main" val="3085445680"/>
                    </a:ext>
                  </a:extLst>
                </a:gridCol>
                <a:gridCol w="2026285">
                  <a:extLst>
                    <a:ext uri="{9D8B030D-6E8A-4147-A177-3AD203B41FA5}">
                      <a16:colId xmlns:a16="http://schemas.microsoft.com/office/drawing/2014/main" val="2599810406"/>
                    </a:ext>
                  </a:extLst>
                </a:gridCol>
                <a:gridCol w="2026285">
                  <a:extLst>
                    <a:ext uri="{9D8B030D-6E8A-4147-A177-3AD203B41FA5}">
                      <a16:colId xmlns:a16="http://schemas.microsoft.com/office/drawing/2014/main" val="2926317872"/>
                    </a:ext>
                  </a:extLst>
                </a:gridCol>
                <a:gridCol w="2026285">
                  <a:extLst>
                    <a:ext uri="{9D8B030D-6E8A-4147-A177-3AD203B41FA5}">
                      <a16:colId xmlns:a16="http://schemas.microsoft.com/office/drawing/2014/main" val="1536813374"/>
                    </a:ext>
                  </a:extLst>
                </a:gridCol>
                <a:gridCol w="2026285">
                  <a:extLst>
                    <a:ext uri="{9D8B030D-6E8A-4147-A177-3AD203B41FA5}">
                      <a16:colId xmlns:a16="http://schemas.microsoft.com/office/drawing/2014/main" val="3239806297"/>
                    </a:ext>
                  </a:extLst>
                </a:gridCol>
              </a:tblGrid>
              <a:tr h="294900">
                <a:tc>
                  <a:txBody>
                    <a:bodyPr/>
                    <a:lstStyle/>
                    <a:p>
                      <a:r>
                        <a:rPr lang="en-US" dirty="0" smtClean="0"/>
                        <a:t>2023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2022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2021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2020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40431015"/>
                  </a:ext>
                </a:extLst>
              </a:tr>
              <a:tr h="294900">
                <a:tc>
                  <a:txBody>
                    <a:bodyPr/>
                    <a:lstStyle/>
                    <a:p>
                      <a:r>
                        <a:rPr lang="en-US" dirty="0" smtClean="0"/>
                        <a:t>66%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88%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88%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99%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Dettol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12041590"/>
                  </a:ext>
                </a:extLst>
              </a:tr>
              <a:tr h="294900">
                <a:tc>
                  <a:txBody>
                    <a:bodyPr/>
                    <a:lstStyle/>
                    <a:p>
                      <a:r>
                        <a:rPr lang="en-US" dirty="0" smtClean="0"/>
                        <a:t>88%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77%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77%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88%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Ajax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7797580"/>
                  </a:ext>
                </a:extLst>
              </a:tr>
              <a:tr h="294900">
                <a:tc>
                  <a:txBody>
                    <a:bodyPr/>
                    <a:lstStyle/>
                    <a:p>
                      <a:r>
                        <a:rPr lang="en-US" dirty="0" smtClean="0"/>
                        <a:t>55%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66%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99%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100%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Hi </a:t>
                      </a:r>
                      <a:r>
                        <a:rPr lang="en-US" dirty="0" err="1" smtClean="0"/>
                        <a:t>geen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602802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5410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النظافة والترتيب _ تعليم اطفال _ امرح وتعلم (2)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66439" y="2065867"/>
            <a:ext cx="6488113" cy="3649662"/>
          </a:xfrm>
          <a:prstGeom prst="rect">
            <a:avLst/>
          </a:prstGeom>
          <a:ln>
            <a:noFill/>
          </a:ln>
          <a:effectLst>
            <a:outerShdw blurRad="254000" dist="63500" dir="5400000" sx="105000" sy="105000" algn="t" rotWithShape="0">
              <a:srgbClr val="000000">
                <a:alpha val="40000"/>
              </a:srgbClr>
            </a:outerShdw>
          </a:effectLst>
          <a:scene3d>
            <a:camera prst="perspectiveRelaxedModerately" fov="2700000">
              <a:rot lat="20400000" lon="0" rev="0"/>
            </a:camera>
            <a:lightRig rig="soft" dir="t"/>
          </a:scene3d>
          <a:sp3d extrusionH="952500">
            <a:bevelT w="127000" h="127000"/>
            <a:bevelB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3298060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8" dur="1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ar-JO" sz="8000" dirty="0" smtClean="0">
                <a:solidFill>
                  <a:srgbClr val="00B050"/>
                </a:solidFill>
              </a:rPr>
              <a:t>صور عن المنظفات</a:t>
            </a:r>
            <a:endParaRPr lang="en-US" sz="8000" dirty="0">
              <a:solidFill>
                <a:srgbClr val="00B05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1061" y="2249100"/>
            <a:ext cx="2619375" cy="17430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949168"/>
            <a:ext cx="3388216" cy="177881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14445" y="2031556"/>
            <a:ext cx="4091322" cy="2143853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11338" y="4566566"/>
            <a:ext cx="2619375" cy="17430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27973" y="3458344"/>
            <a:ext cx="2966838" cy="197975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632546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348248"/>
            <a:ext cx="10131425" cy="1456267"/>
          </a:xfrm>
        </p:spPr>
        <p:txBody>
          <a:bodyPr>
            <a:noAutofit/>
          </a:bodyPr>
          <a:lstStyle/>
          <a:p>
            <a:pPr algn="ctr"/>
            <a:r>
              <a:rPr lang="ar-JO" sz="10000" dirty="0" smtClean="0">
                <a:solidFill>
                  <a:srgbClr val="FFFF00"/>
                </a:solidFill>
              </a:rPr>
              <a:t>وبالنظافة حياتنا احلى </a:t>
            </a:r>
            <a:endParaRPr lang="en-US" sz="10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7428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0456" y="0"/>
            <a:ext cx="10889669" cy="1712889"/>
          </a:xfrm>
        </p:spPr>
        <p:txBody>
          <a:bodyPr>
            <a:normAutofit/>
          </a:bodyPr>
          <a:lstStyle/>
          <a:p>
            <a:pPr algn="ctr"/>
            <a:r>
              <a:rPr lang="ar-JO" sz="9600" b="1" u="sng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اهمية المنظفات:</a:t>
            </a:r>
            <a:endParaRPr lang="en-US" sz="9600" b="1" u="sng" dirty="0">
              <a:solidFill>
                <a:schemeClr val="bg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75967" y="2215166"/>
            <a:ext cx="10084158" cy="4172755"/>
          </a:xfrm>
        </p:spPr>
        <p:txBody>
          <a:bodyPr>
            <a:normAutofit fontScale="92500" lnSpcReduction="20000"/>
          </a:bodyPr>
          <a:lstStyle/>
          <a:p>
            <a:r>
              <a:rPr lang="ar-JO" sz="3000" b="1" dirty="0" smtClean="0">
                <a:solidFill>
                  <a:schemeClr val="accent3"/>
                </a:solidFill>
              </a:rPr>
              <a:t>النظافة </a:t>
            </a:r>
            <a:r>
              <a:rPr lang="ar-JO" sz="3000" b="1" dirty="0">
                <a:solidFill>
                  <a:schemeClr val="accent3"/>
                </a:solidFill>
              </a:rPr>
              <a:t>هي العادات و الممارسات التي يفعلها الانسان للحفاظ على صحته </a:t>
            </a:r>
            <a:r>
              <a:rPr lang="ar-JO" sz="3000" b="1" dirty="0" smtClean="0">
                <a:solidFill>
                  <a:schemeClr val="accent3"/>
                </a:solidFill>
              </a:rPr>
              <a:t>ورائحتها</a:t>
            </a:r>
            <a:endParaRPr lang="ar-JO" sz="3000" b="1" dirty="0">
              <a:solidFill>
                <a:schemeClr val="accent3"/>
              </a:solidFill>
            </a:endParaRPr>
          </a:p>
          <a:p>
            <a:r>
              <a:rPr lang="ar-JO" sz="3000" b="1" dirty="0">
                <a:solidFill>
                  <a:schemeClr val="accent3"/>
                </a:solidFill>
              </a:rPr>
              <a:t>و هي في غاية الاهمية لانها تحافظ على صحة الجسم. وتقيه من الامراض خصوصا المعدية.</a:t>
            </a:r>
          </a:p>
          <a:p>
            <a:r>
              <a:rPr lang="ar-JO" sz="2400" b="1" i="1" u="sng" dirty="0" smtClean="0">
                <a:solidFill>
                  <a:srgbClr val="FF0066"/>
                </a:solidFill>
              </a:rPr>
              <a:t>ومن </a:t>
            </a:r>
            <a:r>
              <a:rPr lang="ar-JO" sz="2400" b="1" i="1" u="sng" dirty="0">
                <a:solidFill>
                  <a:srgbClr val="FF0066"/>
                </a:solidFill>
              </a:rPr>
              <a:t>الامراض التي يمكن تجنبها بالنظافة:</a:t>
            </a:r>
          </a:p>
          <a:p>
            <a:pPr marL="457200" indent="-457200" rtl="1">
              <a:buFont typeface="Wingdings" panose="05000000000000000000" pitchFamily="2" charset="2"/>
              <a:buChar char="Ø"/>
            </a:pPr>
            <a:r>
              <a:rPr lang="ar-JO" sz="3000" b="1" dirty="0">
                <a:solidFill>
                  <a:srgbClr val="FF0066"/>
                </a:solidFill>
              </a:rPr>
              <a:t>االاسهال</a:t>
            </a:r>
            <a:endParaRPr lang="ar-JO" sz="3000" b="1" dirty="0" smtClean="0">
              <a:solidFill>
                <a:srgbClr val="FF0066"/>
              </a:solidFill>
            </a:endParaRPr>
          </a:p>
          <a:p>
            <a:pPr marL="457200" indent="-457200" rtl="1">
              <a:buFont typeface="Wingdings" panose="05000000000000000000" pitchFamily="2" charset="2"/>
              <a:buChar char="Ø"/>
            </a:pPr>
            <a:r>
              <a:rPr lang="ar-JO" sz="3000" b="1" dirty="0" smtClean="0">
                <a:solidFill>
                  <a:srgbClr val="FF0066"/>
                </a:solidFill>
              </a:rPr>
              <a:t>الانفلونزا</a:t>
            </a:r>
          </a:p>
          <a:p>
            <a:pPr marL="457200" indent="-457200" rtl="1">
              <a:buFont typeface="Wingdings" panose="05000000000000000000" pitchFamily="2" charset="2"/>
              <a:buChar char="Ø"/>
            </a:pPr>
            <a:r>
              <a:rPr lang="ar-JO" sz="3000" b="1" dirty="0" smtClean="0">
                <a:solidFill>
                  <a:srgbClr val="FF0066"/>
                </a:solidFill>
              </a:rPr>
              <a:t>الالتهابات </a:t>
            </a:r>
          </a:p>
          <a:p>
            <a:pPr marL="457200" indent="-457200" rtl="1">
              <a:buFont typeface="Wingdings" panose="05000000000000000000" pitchFamily="2" charset="2"/>
              <a:buChar char="Ø"/>
            </a:pPr>
            <a:r>
              <a:rPr lang="ar-JO" sz="3000" b="1" dirty="0" smtClean="0">
                <a:solidFill>
                  <a:srgbClr val="FF0066"/>
                </a:solidFill>
              </a:rPr>
              <a:t>القمل(الامراض الجلدية)(وغيروها) </a:t>
            </a:r>
          </a:p>
          <a:p>
            <a:r>
              <a:rPr lang="ar-JO" sz="3000" dirty="0" smtClean="0"/>
              <a:t> </a:t>
            </a:r>
            <a:endParaRPr lang="en-US" sz="3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5101" y="3888041"/>
            <a:ext cx="3810000" cy="279082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962676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43447" y="297127"/>
            <a:ext cx="7197726" cy="1809243"/>
          </a:xfrm>
        </p:spPr>
        <p:txBody>
          <a:bodyPr>
            <a:noAutofit/>
          </a:bodyPr>
          <a:lstStyle/>
          <a:p>
            <a:r>
              <a:rPr lang="ar-JO" b="1" i="1" u="sng" dirty="0" smtClean="0">
                <a:solidFill>
                  <a:srgbClr val="F13DF1"/>
                </a:solidFill>
              </a:rPr>
              <a:t>وسنتعرف عن المنظفات الشخصية:</a:t>
            </a:r>
            <a:endParaRPr lang="en-US" b="1" i="1" u="sng" dirty="0">
              <a:solidFill>
                <a:srgbClr val="F13DF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43447" y="2871989"/>
            <a:ext cx="7197726" cy="2777543"/>
          </a:xfrm>
        </p:spPr>
        <p:txBody>
          <a:bodyPr>
            <a:normAutofit fontScale="32500" lnSpcReduction="20000"/>
          </a:bodyPr>
          <a:lstStyle/>
          <a:p>
            <a:pPr marL="457200" indent="-457200" rtl="1">
              <a:buFont typeface="Wingdings" panose="05000000000000000000" pitchFamily="2" charset="2"/>
              <a:buChar char="Ø"/>
            </a:pPr>
            <a:r>
              <a:rPr lang="ar-JO" sz="63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هنالك العديد من ادوات النظافة الشخصية التي يحتاجها المرء ومنها ما يأتي </a:t>
            </a:r>
          </a:p>
          <a:p>
            <a:pPr marL="457200" indent="-457200" rtl="1">
              <a:buFont typeface="Wingdings" panose="05000000000000000000" pitchFamily="2" charset="2"/>
              <a:buChar char="Ø"/>
            </a:pPr>
            <a:r>
              <a:rPr lang="ar-JO" sz="63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صابون وغسول الاستحمام</a:t>
            </a:r>
          </a:p>
          <a:p>
            <a:pPr marL="457200" indent="-457200" rtl="1">
              <a:buFont typeface="Wingdings" panose="05000000000000000000" pitchFamily="2" charset="2"/>
              <a:buChar char="Ø"/>
            </a:pPr>
            <a:r>
              <a:rPr lang="ar-JO" sz="63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اللوفة </a:t>
            </a:r>
          </a:p>
          <a:p>
            <a:pPr marL="457200" indent="-457200" rtl="1">
              <a:buFont typeface="Wingdings" panose="05000000000000000000" pitchFamily="2" charset="2"/>
              <a:buChar char="Ø"/>
            </a:pPr>
            <a:r>
              <a:rPr lang="ar-JO" sz="63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صابون غسيل اليد </a:t>
            </a:r>
          </a:p>
          <a:p>
            <a:pPr marL="457200" indent="-457200" rtl="1">
              <a:buFont typeface="Wingdings" panose="05000000000000000000" pitchFamily="2" charset="2"/>
              <a:buChar char="Ø"/>
            </a:pPr>
            <a:r>
              <a:rPr lang="ar-JO" sz="63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شامبو او بلسم الشعر </a:t>
            </a:r>
          </a:p>
          <a:p>
            <a:pPr marL="457200" indent="-457200" rtl="1">
              <a:buFont typeface="Wingdings" panose="05000000000000000000" pitchFamily="2" charset="2"/>
              <a:buChar char="Ø"/>
            </a:pPr>
            <a:r>
              <a:rPr lang="ar-JO" sz="63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المناشف القماشية </a:t>
            </a:r>
          </a:p>
          <a:p>
            <a:endParaRPr lang="en-US" sz="3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447" y="4672076"/>
            <a:ext cx="2619375" cy="17430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66767" y="0"/>
            <a:ext cx="2619375" cy="1743075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57265981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ar-JO" sz="3000" b="1" i="1" u="sng" dirty="0" smtClean="0">
                <a:solidFill>
                  <a:srgbClr val="FFFF00"/>
                </a:solidFill>
              </a:rPr>
              <a:t>اهمية النظافة </a:t>
            </a:r>
            <a:r>
              <a:rPr lang="ar-JO" sz="3000" b="1" i="1" u="sng" dirty="0" smtClean="0">
                <a:solidFill>
                  <a:srgbClr val="FFFF00"/>
                </a:solidFill>
              </a:rPr>
              <a:t>الشخصية</a:t>
            </a:r>
            <a:endParaRPr lang="en-US" sz="3000" b="1" i="1" u="sng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5496" y="1704186"/>
            <a:ext cx="10131425" cy="3649133"/>
          </a:xfrm>
        </p:spPr>
        <p:txBody>
          <a:bodyPr>
            <a:normAutofit fontScale="77500" lnSpcReduction="20000"/>
          </a:bodyPr>
          <a:lstStyle/>
          <a:p>
            <a:pPr algn="r" rtl="1">
              <a:buFont typeface="Wingdings" panose="05000000000000000000" pitchFamily="2" charset="2"/>
              <a:buChar char="Ø"/>
            </a:pPr>
            <a:endParaRPr lang="ar-JO" sz="2100" dirty="0" smtClean="0">
              <a:solidFill>
                <a:schemeClr val="bg1"/>
              </a:solidFill>
            </a:endParaRPr>
          </a:p>
          <a:p>
            <a:pPr lvl="8" algn="r" rtl="1">
              <a:buFont typeface="Wingdings" panose="05000000000000000000" pitchFamily="2" charset="2"/>
              <a:buChar char="Ø"/>
            </a:pPr>
            <a:r>
              <a:rPr lang="ar-JO" sz="3800" dirty="0" smtClean="0">
                <a:solidFill>
                  <a:schemeClr val="bg1"/>
                </a:solidFill>
              </a:rPr>
              <a:t>تخلص الجسم من الروائح </a:t>
            </a:r>
            <a:r>
              <a:rPr lang="ar-JO" sz="3800" dirty="0" smtClean="0">
                <a:solidFill>
                  <a:schemeClr val="bg1"/>
                </a:solidFill>
              </a:rPr>
              <a:t>الكريهة</a:t>
            </a:r>
            <a:endParaRPr lang="ar-JO" sz="3800" dirty="0" smtClean="0">
              <a:solidFill>
                <a:schemeClr val="bg1"/>
              </a:solidFill>
            </a:endParaRPr>
          </a:p>
          <a:p>
            <a:pPr lvl="8" algn="r" rtl="1">
              <a:buFont typeface="Wingdings" panose="05000000000000000000" pitchFamily="2" charset="2"/>
              <a:buChar char="Ø"/>
            </a:pPr>
            <a:r>
              <a:rPr lang="ar-JO" sz="2800" dirty="0" smtClean="0">
                <a:solidFill>
                  <a:schemeClr val="bg1"/>
                </a:solidFill>
              </a:rPr>
              <a:t>تحافظ على صحة الجسم من العديد من الامراض</a:t>
            </a:r>
            <a:r>
              <a:rPr lang="ar-JO" sz="1300" dirty="0" smtClean="0">
                <a:solidFill>
                  <a:schemeClr val="bg1"/>
                </a:solidFill>
              </a:rPr>
              <a:t> </a:t>
            </a:r>
          </a:p>
          <a:p>
            <a:pPr algn="r">
              <a:buFont typeface="Wingdings" panose="05000000000000000000" pitchFamily="2" charset="2"/>
              <a:buChar char="Ø"/>
            </a:pPr>
            <a:endParaRPr lang="ar-JO" dirty="0"/>
          </a:p>
          <a:p>
            <a:pPr algn="r">
              <a:buFont typeface="Wingdings" panose="05000000000000000000" pitchFamily="2" charset="2"/>
              <a:buChar char="Ø"/>
            </a:pPr>
            <a:endParaRPr lang="ar-JO" dirty="0" smtClean="0"/>
          </a:p>
          <a:p>
            <a:pPr algn="r">
              <a:buFont typeface="Wingdings" panose="05000000000000000000" pitchFamily="2" charset="2"/>
              <a:buChar char="Ø"/>
            </a:pPr>
            <a:endParaRPr lang="ar-JO" dirty="0" smtClean="0"/>
          </a:p>
          <a:p>
            <a:pPr marL="0" indent="0" algn="r">
              <a:buNone/>
            </a:pPr>
            <a:r>
              <a:rPr lang="ar-JO" sz="3500" b="1" i="1" u="sng" dirty="0" smtClean="0">
                <a:solidFill>
                  <a:srgbClr val="FFFF00"/>
                </a:solidFill>
              </a:rPr>
              <a:t>الامراض الناجمة عن قلة النظافة </a:t>
            </a:r>
          </a:p>
          <a:p>
            <a:pPr lvl="7" algn="r" rtl="1">
              <a:buFont typeface="Wingdings" panose="05000000000000000000" pitchFamily="2" charset="2"/>
              <a:buChar char="Ø"/>
            </a:pPr>
            <a:r>
              <a:rPr lang="ar-JO" sz="2800" dirty="0"/>
              <a:t> الاسهال</a:t>
            </a:r>
            <a:endParaRPr lang="ar-JO" sz="2800" dirty="0" smtClean="0"/>
          </a:p>
          <a:p>
            <a:pPr algn="r" rtl="1">
              <a:buFont typeface="Wingdings" panose="05000000000000000000" pitchFamily="2" charset="2"/>
              <a:buChar char="Ø"/>
            </a:pPr>
            <a:r>
              <a:rPr lang="ar-JO" sz="3200" dirty="0" smtClean="0"/>
              <a:t>التهاب الكبد وغيرها </a:t>
            </a:r>
          </a:p>
          <a:p>
            <a:pPr algn="r">
              <a:buFont typeface="Wingdings" panose="05000000000000000000" pitchFamily="2" charset="2"/>
              <a:buChar char="Ø"/>
            </a:pP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35350" y="658552"/>
            <a:ext cx="3135761" cy="20912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496" y="3882044"/>
            <a:ext cx="4457873" cy="20368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9212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250" autoRev="1" fill="remove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9" dur="250" autoRev="1" fill="remove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250" autoRev="1" fill="remove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50" autoRev="1" fill="remove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7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3" dur="250" autoRev="1" fill="remove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4" dur="250" autoRev="1" fill="remove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5" dur="250" autoRev="1" fill="remove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autoRev="1" fill="remove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7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8" dur="250" autoRev="1" fill="remove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9" dur="250" autoRev="1" fill="remove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0" dur="250" autoRev="1" fill="remove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autoRev="1" fill="remove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ar-JO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المنظفات الشخصية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40504863"/>
              </p:ext>
            </p:extLst>
          </p:nvPr>
        </p:nvGraphicFramePr>
        <p:xfrm>
          <a:off x="685800" y="2141538"/>
          <a:ext cx="10131425" cy="36496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912613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685800"/>
            <a:ext cx="10131425" cy="1455738"/>
          </a:xfrm>
        </p:spPr>
        <p:txBody>
          <a:bodyPr>
            <a:normAutofit fontScale="90000"/>
          </a:bodyPr>
          <a:lstStyle/>
          <a:p>
            <a:pPr algn="ctr"/>
            <a:r>
              <a:rPr lang="ar-JO" sz="67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طرق المحافظة </a:t>
            </a:r>
            <a:r>
              <a:rPr lang="ar-JO" sz="67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على </a:t>
            </a:r>
            <a:r>
              <a:rPr lang="ar-JO" sz="67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النظافة الشخصية </a:t>
            </a:r>
            <a:r>
              <a:rPr lang="ar-JO" dirty="0"/>
              <a:t/>
            </a:r>
            <a:br>
              <a:rPr lang="ar-JO" dirty="0"/>
            </a:br>
            <a:r>
              <a:rPr lang="ar-JO" dirty="0"/>
              <a:t/>
            </a:r>
            <a:br>
              <a:rPr lang="ar-JO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2141538"/>
            <a:ext cx="10131425" cy="3649662"/>
          </a:xfrm>
        </p:spPr>
        <p:txBody>
          <a:bodyPr/>
          <a:lstStyle/>
          <a:p>
            <a:pPr algn="r" rtl="1">
              <a:buFont typeface="Wingdings" panose="05000000000000000000" pitchFamily="2" charset="2"/>
              <a:buChar char="Ø"/>
            </a:pPr>
            <a:r>
              <a:rPr lang="ar-JO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الاستحمام ما لا يقل عن </a:t>
            </a:r>
            <a:r>
              <a:rPr lang="ar-JO" dirty="0" smtClean="0">
                <a:solidFill>
                  <a:schemeClr val="accent6"/>
                </a:solidFill>
              </a:rPr>
              <a:t>3 </a:t>
            </a:r>
            <a:r>
              <a:rPr lang="ar-JO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مرات </a:t>
            </a:r>
            <a:r>
              <a:rPr lang="ar-JO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في الاسبوع </a:t>
            </a:r>
            <a:endParaRPr lang="ar-JO" dirty="0" smtClean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pPr algn="r" rtl="1">
              <a:buFont typeface="Wingdings" panose="05000000000000000000" pitchFamily="2" charset="2"/>
              <a:buChar char="Ø"/>
            </a:pPr>
            <a:r>
              <a:rPr lang="ar-JO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الاهتمام بتنظيف الاسنان 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901" y="2562165"/>
            <a:ext cx="4815319" cy="2808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3355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6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ar-JO" dirty="0" smtClean="0">
                <a:solidFill>
                  <a:srgbClr val="FFFF00"/>
                </a:solidFill>
              </a:rPr>
              <a:t>الفيديو</a:t>
            </a:r>
            <a:r>
              <a:rPr lang="ar-JO" dirty="0" smtClean="0"/>
              <a:t> </a:t>
            </a:r>
            <a:r>
              <a:rPr lang="en-US" dirty="0"/>
              <a:t/>
            </a:r>
            <a:br>
              <a:rPr lang="en-US" dirty="0"/>
            </a:br>
            <a:r>
              <a:rPr lang="ar-JO" dirty="0" smtClean="0"/>
              <a:t>                                      </a:t>
            </a:r>
            <a:endParaRPr lang="en-US" dirty="0"/>
          </a:p>
        </p:txBody>
      </p:sp>
      <p:pic>
        <p:nvPicPr>
          <p:cNvPr id="5" name="النظافة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08250" y="2141538"/>
            <a:ext cx="6488113" cy="3649662"/>
          </a:xfrm>
          <a:prstGeom prst="round2SameRect">
            <a:avLst>
              <a:gd name="adj1" fmla="val 6955"/>
              <a:gd name="adj2" fmla="val 0"/>
            </a:avLst>
          </a:prstGeom>
          <a:ln>
            <a:noFill/>
          </a:ln>
          <a:effectLst>
            <a:reflection blurRad="6350" stA="52000" endPos="35000" dist="25400" dir="5400000" sy="-100000" algn="bl" rotWithShape="0"/>
          </a:effectLst>
          <a:scene3d>
            <a:camera prst="orthographicFront"/>
            <a:lightRig rig="threePt" dir="t"/>
          </a:scene3d>
          <a:sp3d>
            <a:bevelT w="190500" prst="hardEdge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274120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ar-JO" dirty="0" smtClean="0">
                <a:solidFill>
                  <a:srgbClr val="FFFF00"/>
                </a:solidFill>
              </a:rPr>
              <a:t>تعريف المنظفات</a:t>
            </a:r>
            <a:r>
              <a:rPr lang="ar-JO" sz="30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/>
            </a:r>
            <a:br>
              <a:rPr lang="ar-JO" sz="30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</a:br>
            <a:r>
              <a:rPr lang="ar-JO" sz="30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 </a:t>
            </a:r>
            <a:r>
              <a:rPr lang="ar-JO" sz="30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التنظيف </a:t>
            </a:r>
            <a:r>
              <a:rPr lang="ar-JO" sz="30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هو كل تفاعل كيميائي وفيزيائي باستطاعته نزع حاجز الأوساخ سائلة أو صلبة أو مزيج بينهما على سطح مادة صلبة مثل قماش أو صوف</a:t>
            </a:r>
            <a:endParaRPr lang="en-US" sz="3000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05501" y="2121577"/>
            <a:ext cx="4709054" cy="576262"/>
          </a:xfrm>
        </p:spPr>
        <p:txBody>
          <a:bodyPr/>
          <a:lstStyle/>
          <a:p>
            <a:pPr algn="r"/>
            <a:r>
              <a:rPr lang="ar-JO" dirty="0" smtClean="0">
                <a:solidFill>
                  <a:srgbClr val="00B0F0"/>
                </a:solidFill>
              </a:rPr>
              <a:t>صور عن النضفات</a:t>
            </a:r>
            <a:endParaRPr lang="en-US" dirty="0">
              <a:solidFill>
                <a:srgbClr val="00B0F0"/>
              </a:solidFill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0" y="4053652"/>
            <a:ext cx="4973184" cy="280434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Content Placeholder 7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7068480" y="2753549"/>
            <a:ext cx="4572994" cy="2921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746801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ar-JO" dirty="0">
                <a:solidFill>
                  <a:srgbClr val="FFFF00"/>
                </a:solidFill>
              </a:rPr>
              <a:t/>
            </a:r>
            <a:br>
              <a:rPr lang="ar-JO" dirty="0">
                <a:solidFill>
                  <a:srgbClr val="FFFF00"/>
                </a:solidFill>
              </a:rPr>
            </a:br>
            <a:r>
              <a:rPr lang="ar-JO" dirty="0">
                <a:solidFill>
                  <a:srgbClr val="FFFF00"/>
                </a:solidFill>
              </a:rPr>
              <a:t>الاثار السلبة الناجمة عن استخدام </a:t>
            </a:r>
            <a:r>
              <a:rPr lang="ar-JO" dirty="0" smtClean="0">
                <a:solidFill>
                  <a:srgbClr val="FFFF00"/>
                </a:solidFill>
              </a:rPr>
              <a:t>المنظفات</a:t>
            </a:r>
            <a:r>
              <a:rPr lang="ar-JO" dirty="0">
                <a:solidFill>
                  <a:srgbClr val="FFFF00"/>
                </a:solidFill>
              </a:rPr>
              <a:t/>
            </a:r>
            <a:br>
              <a:rPr lang="ar-JO" dirty="0">
                <a:solidFill>
                  <a:srgbClr val="FFFF00"/>
                </a:solidFill>
              </a:rPr>
            </a:b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r"/>
            <a:r>
              <a:rPr lang="ar-JO" dirty="0"/>
              <a:t> </a:t>
            </a:r>
            <a:r>
              <a:rPr lang="ar-JO" sz="3000" dirty="0"/>
              <a:t>قد تسبب منظفات المراحيض وأرضيات الحمام حروق شديدة في الجلد. </a:t>
            </a:r>
            <a:endParaRPr lang="ar-JO" dirty="0"/>
          </a:p>
          <a:p>
            <a:pPr marL="0" indent="0" algn="r">
              <a:buNone/>
            </a:pPr>
            <a:r>
              <a:rPr lang="ar-JO" sz="3600" dirty="0" smtClean="0">
                <a:solidFill>
                  <a:srgbClr val="FFFF00"/>
                </a:solidFill>
              </a:rPr>
              <a:t>أضرار </a:t>
            </a:r>
            <a:r>
              <a:rPr lang="ar-JO" sz="3600" dirty="0">
                <a:solidFill>
                  <a:srgbClr val="FFFF00"/>
                </a:solidFill>
              </a:rPr>
              <a:t>المنظفات </a:t>
            </a:r>
            <a:r>
              <a:rPr lang="ar-JO" sz="3600" dirty="0" smtClean="0">
                <a:solidFill>
                  <a:srgbClr val="FFFF00"/>
                </a:solidFill>
              </a:rPr>
              <a:t>المنزلية</a:t>
            </a:r>
            <a:endParaRPr lang="ar-JO" sz="3000" dirty="0" smtClean="0">
              <a:solidFill>
                <a:srgbClr val="FFFF00"/>
              </a:solidFill>
            </a:endParaRPr>
          </a:p>
          <a:p>
            <a:endParaRPr lang="ar-JO" dirty="0"/>
          </a:p>
          <a:p>
            <a:pPr algn="r"/>
            <a:r>
              <a:rPr lang="ar-JO" sz="3000" dirty="0" smtClean="0"/>
              <a:t>بسبب </a:t>
            </a:r>
            <a:r>
              <a:rPr lang="ar-JO" sz="3000" dirty="0"/>
              <a:t>تأثير المواد الكيميائية على الهرمونات، كما أن تلامسها مباشرةً على </a:t>
            </a:r>
            <a:r>
              <a:rPr lang="ar-JO" sz="3000" dirty="0" smtClean="0"/>
              <a:t>الجلد.</a:t>
            </a:r>
            <a:r>
              <a:rPr lang="ar-JO" sz="3000" dirty="0"/>
              <a:t/>
            </a:r>
            <a:br>
              <a:rPr lang="ar-JO" sz="3000" dirty="0"/>
            </a:br>
            <a:endParaRPr lang="en-US" sz="3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471" y="167425"/>
            <a:ext cx="2781300" cy="1440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629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elestial">
  <a:themeElements>
    <a:clrScheme name="Celestial">
      <a:dk1>
        <a:sysClr val="windowText" lastClr="000000"/>
      </a:dk1>
      <a:lt1>
        <a:sysClr val="window" lastClr="FFFFFF"/>
      </a:lt1>
      <a:dk2>
        <a:srgbClr val="3F296A"/>
      </a:dk2>
      <a:lt2>
        <a:srgbClr val="EBEBEB"/>
      </a:lt2>
      <a:accent1>
        <a:srgbClr val="E84574"/>
      </a:accent1>
      <a:accent2>
        <a:srgbClr val="798FF2"/>
      </a:accent2>
      <a:accent3>
        <a:srgbClr val="95C369"/>
      </a:accent3>
      <a:accent4>
        <a:srgbClr val="EE875A"/>
      </a:accent4>
      <a:accent5>
        <a:srgbClr val="C363E8"/>
      </a:accent5>
      <a:accent6>
        <a:srgbClr val="6AADC8"/>
      </a:accent6>
      <a:hlink>
        <a:srgbClr val="FE80C7"/>
      </a:hlink>
      <a:folHlink>
        <a:srgbClr val="FBA3EC"/>
      </a:folHlink>
    </a:clrScheme>
    <a:fontScheme name="Celestial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elestial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61DDDE80-2DFA-4F2A-B66F-72059846BDA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Celestial</Template>
  <TotalTime>392</TotalTime>
  <Words>275</Words>
  <Application>Microsoft Office PowerPoint</Application>
  <PresentationFormat>Widescreen</PresentationFormat>
  <Paragraphs>74</Paragraphs>
  <Slides>15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Arial</vt:lpstr>
      <vt:lpstr>Arial Unicode MS</vt:lpstr>
      <vt:lpstr>Calibri</vt:lpstr>
      <vt:lpstr>Calibri Light</vt:lpstr>
      <vt:lpstr>Times New Roman</vt:lpstr>
      <vt:lpstr>Wingdings</vt:lpstr>
      <vt:lpstr>Celestial</vt:lpstr>
      <vt:lpstr>المنظفات ~  ~ </vt:lpstr>
      <vt:lpstr>اهمية المنظفات:</vt:lpstr>
      <vt:lpstr>وسنتعرف عن المنظفات الشخصية:</vt:lpstr>
      <vt:lpstr>اهمية النظافة الشخصية</vt:lpstr>
      <vt:lpstr>المنظفات الشخصية</vt:lpstr>
      <vt:lpstr>طرق المحافظة على النظافة الشخصية   </vt:lpstr>
      <vt:lpstr>الفيديو                                        </vt:lpstr>
      <vt:lpstr>تعريف المنظفات  التنظيف هو كل تفاعل كيميائي وفيزيائي باستطاعته نزع حاجز الأوساخ سائلة أو صلبة أو مزيج بينهما على سطح مادة صلبة مثل قماش أو صوف</vt:lpstr>
      <vt:lpstr> الاثار السلبة الناجمة عن استخدام المنظفات </vt:lpstr>
      <vt:lpstr>امثلة المنظفات. </vt:lpstr>
      <vt:lpstr>المنظفات المنزلية</vt:lpstr>
      <vt:lpstr>PowerPoint Presentation</vt:lpstr>
      <vt:lpstr>PowerPoint Presentation</vt:lpstr>
      <vt:lpstr>صور عن المنظفات</vt:lpstr>
      <vt:lpstr>وبالنظافة حياتنا احلى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المنضفات</dc:title>
  <dc:creator>user</dc:creator>
  <cp:lastModifiedBy>ADMIN</cp:lastModifiedBy>
  <cp:revision>31</cp:revision>
  <dcterms:created xsi:type="dcterms:W3CDTF">2023-03-27T12:44:21Z</dcterms:created>
  <dcterms:modified xsi:type="dcterms:W3CDTF">2023-04-04T17:13:35Z</dcterms:modified>
</cp:coreProperties>
</file>