
<file path=[Content_Types].xml><?xml version="1.0" encoding="utf-8"?>
<Types xmlns="http://schemas.openxmlformats.org/package/2006/content-types">
  <Default Extension="png" ContentType="image/png"/>
  <Default Extension="glb" ContentType="model/gltf.binary"/>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0"/>
  </p:notesMasterIdLst>
  <p:handoutMasterIdLst>
    <p:handoutMasterId r:id="rId11"/>
  </p:handoutMasterIdLst>
  <p:sldIdLst>
    <p:sldId id="257" r:id="rId2"/>
    <p:sldId id="258" r:id="rId3"/>
    <p:sldId id="259" r:id="rId4"/>
    <p:sldId id="260" r:id="rId5"/>
    <p:sldId id="261" r:id="rId6"/>
    <p:sldId id="262" r:id="rId7"/>
    <p:sldId id="263" r:id="rId8"/>
    <p:sldId id="264" r:id="rId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864" userDrawn="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E6B8D7"/>
    <a:srgbClr val="FF7C80"/>
    <a:srgbClr val="FF0066"/>
    <a:srgbClr val="CC99FF"/>
    <a:srgbClr val="FFCC99"/>
    <a:srgbClr val="6600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BFCF23-3B69-468F-B69F-88F6DE6A72F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howGuides="1">
      <p:cViewPr varScale="1">
        <p:scale>
          <a:sx n="72" d="100"/>
          <a:sy n="72" d="100"/>
        </p:scale>
        <p:origin x="660" y="54"/>
      </p:cViewPr>
      <p:guideLst>
        <p:guide orient="horz" pos="2160"/>
        <p:guide orient="horz" pos="1008"/>
        <p:guide orient="horz" pos="3888"/>
        <p:guide orient="horz" pos="864"/>
        <p:guide pos="3839"/>
        <p:guide pos="1007"/>
        <p:guide pos="7173"/>
      </p:guideLst>
    </p:cSldViewPr>
  </p:slideViewPr>
  <p:notesTextViewPr>
    <p:cViewPr>
      <p:scale>
        <a:sx n="3" d="2"/>
        <a:sy n="3" d="2"/>
      </p:scale>
      <p:origin x="0" y="0"/>
    </p:cViewPr>
  </p:notesTextViewPr>
  <p:notesViewPr>
    <p:cSldViewPr showGuides="1">
      <p:cViewPr varScale="1">
        <p:scale>
          <a:sx n="76" d="100"/>
          <a:sy n="76" d="100"/>
        </p:scale>
        <p:origin x="256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Sheet1!$B$1</c:f>
              <c:strCache>
                <c:ptCount val="1"/>
                <c:pt idx="0">
                  <c:v>dettol</c:v>
                </c:pt>
              </c:strCache>
            </c:strRef>
          </c:tx>
          <c:spPr>
            <a:solidFill>
              <a:srgbClr val="FFC000"/>
            </a:solidFill>
            <a:ln w="9525" cap="flat" cmpd="sng" algn="ctr">
              <a:solidFill>
                <a:schemeClr val="accent2">
                  <a:shade val="65000"/>
                </a:schemeClr>
              </a:solidFill>
              <a:miter lim="800000"/>
            </a:ln>
            <a:effectLst>
              <a:glow rad="63500">
                <a:schemeClr val="accent2">
                  <a:shade val="65000"/>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Sheet1!$B$2:$B$5</c:f>
              <c:numCache>
                <c:formatCode>General</c:formatCode>
                <c:ptCount val="4"/>
                <c:pt idx="0">
                  <c:v>8895</c:v>
                </c:pt>
                <c:pt idx="1">
                  <c:v>9505</c:v>
                </c:pt>
                <c:pt idx="2">
                  <c:v>4500</c:v>
                </c:pt>
              </c:numCache>
            </c:numRef>
          </c:val>
          <c:extLst>
            <c:ext xmlns:c16="http://schemas.microsoft.com/office/drawing/2014/chart" uri="{C3380CC4-5D6E-409C-BE32-E72D297353CC}">
              <c16:uniqueId val="{00000000-4717-4871-A215-5D2AA27A7939}"/>
            </c:ext>
          </c:extLst>
        </c:ser>
        <c:ser>
          <c:idx val="1"/>
          <c:order val="1"/>
          <c:tx>
            <c:strRef>
              <c:f>Sheet1!$C$1</c:f>
              <c:strCache>
                <c:ptCount val="1"/>
                <c:pt idx="0">
                  <c:v>panadol</c:v>
                </c:pt>
              </c:strCache>
            </c:strRef>
          </c:tx>
          <c:spPr>
            <a:solidFill>
              <a:srgbClr val="FFFF00"/>
            </a:solidFill>
            <a:ln w="9525" cap="flat" cmpd="sng" algn="ctr">
              <a:solidFill>
                <a:schemeClr val="accent2"/>
              </a:solidFill>
              <a:miter lim="800000"/>
            </a:ln>
            <a:effectLst>
              <a:glow rad="63500">
                <a:schemeClr val="accent2">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Sheet1!$C$2:$C$5</c:f>
              <c:numCache>
                <c:formatCode>General</c:formatCode>
                <c:ptCount val="4"/>
                <c:pt idx="0">
                  <c:v>6080</c:v>
                </c:pt>
                <c:pt idx="1">
                  <c:v>3077</c:v>
                </c:pt>
                <c:pt idx="2">
                  <c:v>2050</c:v>
                </c:pt>
              </c:numCache>
            </c:numRef>
          </c:val>
          <c:extLst>
            <c:ext xmlns:c16="http://schemas.microsoft.com/office/drawing/2014/chart" uri="{C3380CC4-5D6E-409C-BE32-E72D297353CC}">
              <c16:uniqueId val="{00000001-4717-4871-A215-5D2AA27A7939}"/>
            </c:ext>
          </c:extLst>
        </c:ser>
        <c:ser>
          <c:idx val="2"/>
          <c:order val="2"/>
          <c:tx>
            <c:strRef>
              <c:f>Sheet1!$D$1</c:f>
              <c:strCache>
                <c:ptCount val="1"/>
                <c:pt idx="0">
                  <c:v>amoclan</c:v>
                </c:pt>
              </c:strCache>
            </c:strRef>
          </c:tx>
          <c:spPr>
            <a:solidFill>
              <a:srgbClr val="FF0000"/>
            </a:solidFill>
            <a:ln w="9525" cap="flat" cmpd="sng" algn="ctr">
              <a:solidFill>
                <a:schemeClr val="accent2">
                  <a:tint val="65000"/>
                </a:schemeClr>
              </a:solidFill>
              <a:miter lim="800000"/>
            </a:ln>
            <a:effectLst>
              <a:glow rad="63500">
                <a:schemeClr val="accent2">
                  <a:tint val="65000"/>
                  <a:satMod val="175000"/>
                  <a:alpha val="25000"/>
                </a:schemeClr>
              </a:glow>
            </a:effectLst>
          </c:spPr>
          <c:invertIfNegative val="0"/>
          <c:cat>
            <c:numRef>
              <c:f>Sheet1!$A$2:$A$5</c:f>
              <c:numCache>
                <c:formatCode>General</c:formatCode>
                <c:ptCount val="4"/>
                <c:pt idx="0">
                  <c:v>2020</c:v>
                </c:pt>
                <c:pt idx="1">
                  <c:v>2021</c:v>
                </c:pt>
                <c:pt idx="2">
                  <c:v>2022</c:v>
                </c:pt>
              </c:numCache>
            </c:numRef>
          </c:cat>
          <c:val>
            <c:numRef>
              <c:f>Sheet1!$D$2:$D$5</c:f>
              <c:numCache>
                <c:formatCode>General</c:formatCode>
                <c:ptCount val="4"/>
                <c:pt idx="0">
                  <c:v>2</c:v>
                </c:pt>
                <c:pt idx="1">
                  <c:v>2090</c:v>
                </c:pt>
                <c:pt idx="2">
                  <c:v>1011</c:v>
                </c:pt>
              </c:numCache>
            </c:numRef>
          </c:val>
          <c:extLst>
            <c:ext xmlns:c16="http://schemas.microsoft.com/office/drawing/2014/chart" uri="{C3380CC4-5D6E-409C-BE32-E72D297353CC}">
              <c16:uniqueId val="{00000002-4717-4871-A215-5D2AA27A7939}"/>
            </c:ext>
          </c:extLst>
        </c:ser>
        <c:dLbls>
          <c:showLegendKey val="0"/>
          <c:showVal val="0"/>
          <c:showCatName val="0"/>
          <c:showSerName val="0"/>
          <c:showPercent val="0"/>
          <c:showBubbleSize val="0"/>
        </c:dLbls>
        <c:gapWidth val="315"/>
        <c:overlap val="-40"/>
        <c:axId val="538106984"/>
        <c:axId val="538107376"/>
      </c:barChart>
      <c:catAx>
        <c:axId val="53810698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38107376"/>
        <c:crosses val="autoZero"/>
        <c:auto val="1"/>
        <c:lblAlgn val="ctr"/>
        <c:lblOffset val="100"/>
        <c:noMultiLvlLbl val="0"/>
      </c:catAx>
      <c:valAx>
        <c:axId val="53810737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38106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13">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442EA2-39BA-4C9A-AD59-755D4917D532}"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en-US"/>
        </a:p>
      </dgm:t>
    </dgm:pt>
    <dgm:pt modelId="{3929B1E1-4BC4-4C73-ABE8-27CEF96A3652}">
      <dgm:prSet phldrT="[Text]"/>
      <dgm:spPr>
        <a:solidFill>
          <a:srgbClr val="FFCC99"/>
        </a:solidFill>
      </dgm:spPr>
      <dgm:t>
        <a:bodyPr/>
        <a:lstStyle/>
        <a:p>
          <a:r>
            <a:rPr lang="en-US" dirty="0">
              <a:solidFill>
                <a:srgbClr val="7030A0"/>
              </a:solidFill>
            </a:rPr>
            <a:t>exchange method</a:t>
          </a:r>
        </a:p>
      </dgm:t>
      <dgm:extLst>
        <a:ext uri="{E40237B7-FDA0-4F09-8148-C483321AD2D9}">
          <dgm14:cNvPr xmlns:dgm14="http://schemas.microsoft.com/office/drawing/2010/diagram" id="0" name="" title="Group B"/>
        </a:ext>
      </dgm:extLst>
    </dgm:pt>
    <dgm:pt modelId="{F356CC76-9117-4B79-A270-BBBAFD3E9C79}" type="parTrans" cxnId="{1339090C-9A95-4C05-841C-FA3AF987601B}">
      <dgm:prSet/>
      <dgm:spPr/>
      <dgm:t>
        <a:bodyPr/>
        <a:lstStyle/>
        <a:p>
          <a:endParaRPr lang="en-US"/>
        </a:p>
      </dgm:t>
    </dgm:pt>
    <dgm:pt modelId="{19BA0C22-38BB-4E9F-89D5-0FF5FF9F12CE}" type="sibTrans" cxnId="{1339090C-9A95-4C05-841C-FA3AF987601B}">
      <dgm:prSet/>
      <dgm:spPr/>
      <dgm:t>
        <a:bodyPr/>
        <a:lstStyle/>
        <a:p>
          <a:endParaRPr lang="en-US"/>
        </a:p>
      </dgm:t>
    </dgm:pt>
    <dgm:pt modelId="{60CDF8D0-D4FC-4467-A51E-79C5A58B0B2C}">
      <dgm:prSet phldrT="[Text]"/>
      <dgm:spPr>
        <a:solidFill>
          <a:srgbClr val="FFCC99"/>
        </a:solidFill>
      </dgm:spPr>
      <dgm:t>
        <a:bodyPr/>
        <a:lstStyle/>
        <a:p>
          <a:r>
            <a:rPr lang="en-US" dirty="0">
              <a:solidFill>
                <a:srgbClr val="CC00FF"/>
              </a:solidFill>
            </a:rPr>
            <a:t>medication effect</a:t>
          </a:r>
        </a:p>
      </dgm:t>
      <dgm:extLst>
        <a:ext uri="{E40237B7-FDA0-4F09-8148-C483321AD2D9}">
          <dgm14:cNvPr xmlns:dgm14="http://schemas.microsoft.com/office/drawing/2010/diagram" id="0" name="" title="Group C"/>
        </a:ext>
      </dgm:extLst>
    </dgm:pt>
    <dgm:pt modelId="{3F7FD59D-A716-4310-A89A-AB6F740D9FFF}" type="sibTrans" cxnId="{2BA65DEC-E719-4ED3-8135-48349D42DD04}">
      <dgm:prSet/>
      <dgm:spPr/>
      <dgm:t>
        <a:bodyPr/>
        <a:lstStyle/>
        <a:p>
          <a:endParaRPr lang="en-US"/>
        </a:p>
      </dgm:t>
    </dgm:pt>
    <dgm:pt modelId="{E12A269F-AB82-486A-9077-80F2BBBE48C2}" type="parTrans" cxnId="{2BA65DEC-E719-4ED3-8135-48349D42DD04}">
      <dgm:prSet/>
      <dgm:spPr/>
      <dgm:t>
        <a:bodyPr/>
        <a:lstStyle/>
        <a:p>
          <a:endParaRPr lang="en-US"/>
        </a:p>
      </dgm:t>
    </dgm:pt>
    <dgm:pt modelId="{4DF9FE7B-F642-4898-A360-D4E3814E1A3D}">
      <dgm:prSet phldrT="[Text]"/>
      <dgm:spPr>
        <a:solidFill>
          <a:srgbClr val="FFCC99"/>
        </a:solidFill>
      </dgm:spPr>
      <dgm:t>
        <a:bodyPr/>
        <a:lstStyle/>
        <a:p>
          <a:r>
            <a:rPr lang="en-US" dirty="0">
              <a:solidFill>
                <a:srgbClr val="660066"/>
              </a:solidFill>
            </a:rPr>
            <a:t>The medicinal source</a:t>
          </a:r>
        </a:p>
      </dgm:t>
      <dgm:extLst>
        <a:ext uri="{E40237B7-FDA0-4F09-8148-C483321AD2D9}">
          <dgm14:cNvPr xmlns:dgm14="http://schemas.microsoft.com/office/drawing/2010/diagram" id="0" name="" title="Group A"/>
        </a:ext>
      </dgm:extLst>
    </dgm:pt>
    <dgm:pt modelId="{43C18EFF-81FC-4D70-8C6B-E95FF3730413}" type="sibTrans" cxnId="{EBD8BE8D-6018-43E2-B081-034BB5656EB6}">
      <dgm:prSet/>
      <dgm:spPr/>
      <dgm:t>
        <a:bodyPr/>
        <a:lstStyle/>
        <a:p>
          <a:endParaRPr lang="en-US"/>
        </a:p>
      </dgm:t>
    </dgm:pt>
    <dgm:pt modelId="{1C10F06D-860A-4604-A7AD-02E614FE3976}" type="parTrans" cxnId="{EBD8BE8D-6018-43E2-B081-034BB5656EB6}">
      <dgm:prSet/>
      <dgm:spPr/>
      <dgm:t>
        <a:bodyPr/>
        <a:lstStyle/>
        <a:p>
          <a:endParaRPr lang="en-US"/>
        </a:p>
      </dgm:t>
    </dgm:pt>
    <dgm:pt modelId="{E6A445EE-D086-4B01-B491-D67950A5A065}" type="pres">
      <dgm:prSet presAssocID="{3F442EA2-39BA-4C9A-AD59-755D4917D532}" presName="linear" presStyleCnt="0">
        <dgm:presLayoutVars>
          <dgm:dir/>
          <dgm:animLvl val="lvl"/>
          <dgm:resizeHandles val="exact"/>
        </dgm:presLayoutVars>
      </dgm:prSet>
      <dgm:spPr/>
    </dgm:pt>
    <dgm:pt modelId="{6D3A9625-D3EB-4CA1-AB05-34452283708A}" type="pres">
      <dgm:prSet presAssocID="{4DF9FE7B-F642-4898-A360-D4E3814E1A3D}" presName="parentLin" presStyleCnt="0"/>
      <dgm:spPr/>
    </dgm:pt>
    <dgm:pt modelId="{7E290D25-335D-4339-A8E8-B036E46B5EB5}" type="pres">
      <dgm:prSet presAssocID="{4DF9FE7B-F642-4898-A360-D4E3814E1A3D}" presName="parentLeftMargin" presStyleLbl="node1" presStyleIdx="0" presStyleCnt="3"/>
      <dgm:spPr/>
    </dgm:pt>
    <dgm:pt modelId="{674922F1-7266-4681-AD4F-1C618A5FFF23}" type="pres">
      <dgm:prSet presAssocID="{4DF9FE7B-F642-4898-A360-D4E3814E1A3D}" presName="parentText" presStyleLbl="node1" presStyleIdx="0" presStyleCnt="3" custLinFactX="3373" custLinFactNeighborX="100000" custLinFactNeighborY="39132">
        <dgm:presLayoutVars>
          <dgm:chMax val="0"/>
          <dgm:bulletEnabled val="1"/>
        </dgm:presLayoutVars>
      </dgm:prSet>
      <dgm:spPr/>
    </dgm:pt>
    <dgm:pt modelId="{96C29850-0672-4B77-B5DE-2E1563038631}" type="pres">
      <dgm:prSet presAssocID="{4DF9FE7B-F642-4898-A360-D4E3814E1A3D}" presName="negativeSpace" presStyleCnt="0"/>
      <dgm:spPr/>
    </dgm:pt>
    <dgm:pt modelId="{80259B02-529C-422B-91BE-D70198BA9F6C}" type="pres">
      <dgm:prSet presAssocID="{4DF9FE7B-F642-4898-A360-D4E3814E1A3D}" presName="childText" presStyleLbl="conFgAcc1" presStyleIdx="0" presStyleCnt="3" custLinFactNeighborX="-92639" custLinFactNeighborY="23595">
        <dgm:presLayoutVars>
          <dgm:bulletEnabled val="1"/>
        </dgm:presLayoutVars>
      </dgm:prSet>
      <dgm:spPr/>
    </dgm:pt>
    <dgm:pt modelId="{E53EFB4E-D3DB-42E1-82AC-148F7D29254F}" type="pres">
      <dgm:prSet presAssocID="{43C18EFF-81FC-4D70-8C6B-E95FF3730413}" presName="spaceBetweenRectangles" presStyleCnt="0"/>
      <dgm:spPr/>
    </dgm:pt>
    <dgm:pt modelId="{07AC1C38-F728-4390-9C76-57A49ED97DBB}" type="pres">
      <dgm:prSet presAssocID="{3929B1E1-4BC4-4C73-ABE8-27CEF96A3652}" presName="parentLin" presStyleCnt="0"/>
      <dgm:spPr/>
    </dgm:pt>
    <dgm:pt modelId="{D0037F0D-DB9A-4BA4-97B4-D939B26E14DA}" type="pres">
      <dgm:prSet presAssocID="{3929B1E1-4BC4-4C73-ABE8-27CEF96A3652}" presName="parentLeftMargin" presStyleLbl="node1" presStyleIdx="0" presStyleCnt="3"/>
      <dgm:spPr/>
    </dgm:pt>
    <dgm:pt modelId="{21EEBBE2-729F-4D85-8CAE-C2B30FF126D2}" type="pres">
      <dgm:prSet presAssocID="{3929B1E1-4BC4-4C73-ABE8-27CEF96A3652}" presName="parentText" presStyleLbl="node1" presStyleIdx="1" presStyleCnt="3" custLinFactX="3373" custLinFactNeighborX="100000" custLinFactNeighborY="37899">
        <dgm:presLayoutVars>
          <dgm:chMax val="0"/>
          <dgm:bulletEnabled val="1"/>
        </dgm:presLayoutVars>
      </dgm:prSet>
      <dgm:spPr/>
    </dgm:pt>
    <dgm:pt modelId="{AACB3FAF-C320-430D-84D4-71BA6D1761D1}" type="pres">
      <dgm:prSet presAssocID="{3929B1E1-4BC4-4C73-ABE8-27CEF96A3652}" presName="negativeSpace" presStyleCnt="0"/>
      <dgm:spPr/>
    </dgm:pt>
    <dgm:pt modelId="{5282638F-EFF2-4770-BB1A-21455422E45D}" type="pres">
      <dgm:prSet presAssocID="{3929B1E1-4BC4-4C73-ABE8-27CEF96A3652}" presName="childText" presStyleLbl="conFgAcc1" presStyleIdx="1" presStyleCnt="3">
        <dgm:presLayoutVars>
          <dgm:bulletEnabled val="1"/>
        </dgm:presLayoutVars>
      </dgm:prSet>
      <dgm:spPr/>
    </dgm:pt>
    <dgm:pt modelId="{8CE827AA-77D8-4146-A665-00110A17769E}" type="pres">
      <dgm:prSet presAssocID="{19BA0C22-38BB-4E9F-89D5-0FF5FF9F12CE}" presName="spaceBetweenRectangles" presStyleCnt="0"/>
      <dgm:spPr/>
    </dgm:pt>
    <dgm:pt modelId="{34C9EE47-81AF-461E-8292-AB107AA0D367}" type="pres">
      <dgm:prSet presAssocID="{60CDF8D0-D4FC-4467-A51E-79C5A58B0B2C}" presName="parentLin" presStyleCnt="0"/>
      <dgm:spPr/>
    </dgm:pt>
    <dgm:pt modelId="{864CB39B-29F9-473D-90E5-0686D86E278F}" type="pres">
      <dgm:prSet presAssocID="{60CDF8D0-D4FC-4467-A51E-79C5A58B0B2C}" presName="parentLeftMargin" presStyleLbl="node1" presStyleIdx="1" presStyleCnt="3"/>
      <dgm:spPr/>
    </dgm:pt>
    <dgm:pt modelId="{5B203A22-00AF-46E7-9415-C6DAFD7E01CC}" type="pres">
      <dgm:prSet presAssocID="{60CDF8D0-D4FC-4467-A51E-79C5A58B0B2C}" presName="parentText" presStyleLbl="node1" presStyleIdx="2" presStyleCnt="3" custLinFactX="3373" custLinFactNeighborX="100000" custLinFactNeighborY="33161">
        <dgm:presLayoutVars>
          <dgm:chMax val="0"/>
          <dgm:bulletEnabled val="1"/>
        </dgm:presLayoutVars>
      </dgm:prSet>
      <dgm:spPr/>
    </dgm:pt>
    <dgm:pt modelId="{DF9C1F84-81DE-4E5D-9537-C2D1A211B8B6}" type="pres">
      <dgm:prSet presAssocID="{60CDF8D0-D4FC-4467-A51E-79C5A58B0B2C}" presName="negativeSpace" presStyleCnt="0"/>
      <dgm:spPr/>
    </dgm:pt>
    <dgm:pt modelId="{964E6811-5072-4466-B721-689C35A65029}" type="pres">
      <dgm:prSet presAssocID="{60CDF8D0-D4FC-4467-A51E-79C5A58B0B2C}" presName="childText" presStyleLbl="conFgAcc1" presStyleIdx="2" presStyleCnt="3">
        <dgm:presLayoutVars>
          <dgm:bulletEnabled val="1"/>
        </dgm:presLayoutVars>
      </dgm:prSet>
      <dgm:spPr/>
    </dgm:pt>
  </dgm:ptLst>
  <dgm:cxnLst>
    <dgm:cxn modelId="{1339090C-9A95-4C05-841C-FA3AF987601B}" srcId="{3F442EA2-39BA-4C9A-AD59-755D4917D532}" destId="{3929B1E1-4BC4-4C73-ABE8-27CEF96A3652}" srcOrd="1" destOrd="0" parTransId="{F356CC76-9117-4B79-A270-BBBAFD3E9C79}" sibTransId="{19BA0C22-38BB-4E9F-89D5-0FF5FF9F12CE}"/>
    <dgm:cxn modelId="{EB5CF53D-891C-489D-A5BC-4ABBBADD05C6}" type="presOf" srcId="{60CDF8D0-D4FC-4467-A51E-79C5A58B0B2C}" destId="{864CB39B-29F9-473D-90E5-0686D86E278F}" srcOrd="0" destOrd="0" presId="urn:microsoft.com/office/officeart/2005/8/layout/list1"/>
    <dgm:cxn modelId="{35E51344-8990-43B9-992C-B097ADD30CDD}" type="presOf" srcId="{3929B1E1-4BC4-4C73-ABE8-27CEF96A3652}" destId="{21EEBBE2-729F-4D85-8CAE-C2B30FF126D2}" srcOrd="1" destOrd="0" presId="urn:microsoft.com/office/officeart/2005/8/layout/list1"/>
    <dgm:cxn modelId="{018BF54A-528B-43B1-81D2-397C1F3E269B}" type="presOf" srcId="{4DF9FE7B-F642-4898-A360-D4E3814E1A3D}" destId="{674922F1-7266-4681-AD4F-1C618A5FFF23}" srcOrd="1" destOrd="0" presId="urn:microsoft.com/office/officeart/2005/8/layout/list1"/>
    <dgm:cxn modelId="{E285B570-A936-4A7A-BA62-C7467521231B}" type="presOf" srcId="{3929B1E1-4BC4-4C73-ABE8-27CEF96A3652}" destId="{D0037F0D-DB9A-4BA4-97B4-D939B26E14DA}" srcOrd="0" destOrd="0" presId="urn:microsoft.com/office/officeart/2005/8/layout/list1"/>
    <dgm:cxn modelId="{EBD8BE8D-6018-43E2-B081-034BB5656EB6}" srcId="{3F442EA2-39BA-4C9A-AD59-755D4917D532}" destId="{4DF9FE7B-F642-4898-A360-D4E3814E1A3D}" srcOrd="0" destOrd="0" parTransId="{1C10F06D-860A-4604-A7AD-02E614FE3976}" sibTransId="{43C18EFF-81FC-4D70-8C6B-E95FF3730413}"/>
    <dgm:cxn modelId="{430BDFA4-DC50-4C78-BCB6-6A97557D15AE}" type="presOf" srcId="{4DF9FE7B-F642-4898-A360-D4E3814E1A3D}" destId="{7E290D25-335D-4339-A8E8-B036E46B5EB5}" srcOrd="0" destOrd="0" presId="urn:microsoft.com/office/officeart/2005/8/layout/list1"/>
    <dgm:cxn modelId="{5F74B6B9-0865-492F-9595-1BB74A8ACAA2}" type="presOf" srcId="{60CDF8D0-D4FC-4467-A51E-79C5A58B0B2C}" destId="{5B203A22-00AF-46E7-9415-C6DAFD7E01CC}" srcOrd="1" destOrd="0" presId="urn:microsoft.com/office/officeart/2005/8/layout/list1"/>
    <dgm:cxn modelId="{F327B1E4-1DEF-4944-9B7B-0D4B210D709B}" type="presOf" srcId="{3F442EA2-39BA-4C9A-AD59-755D4917D532}" destId="{E6A445EE-D086-4B01-B491-D67950A5A065}" srcOrd="0" destOrd="0" presId="urn:microsoft.com/office/officeart/2005/8/layout/list1"/>
    <dgm:cxn modelId="{2BA65DEC-E719-4ED3-8135-48349D42DD04}" srcId="{3F442EA2-39BA-4C9A-AD59-755D4917D532}" destId="{60CDF8D0-D4FC-4467-A51E-79C5A58B0B2C}" srcOrd="2" destOrd="0" parTransId="{E12A269F-AB82-486A-9077-80F2BBBE48C2}" sibTransId="{3F7FD59D-A716-4310-A89A-AB6F740D9FFF}"/>
    <dgm:cxn modelId="{75C9B1AC-5A87-4668-B02D-82E3A7B3DE32}" type="presParOf" srcId="{E6A445EE-D086-4B01-B491-D67950A5A065}" destId="{6D3A9625-D3EB-4CA1-AB05-34452283708A}" srcOrd="0" destOrd="0" presId="urn:microsoft.com/office/officeart/2005/8/layout/list1"/>
    <dgm:cxn modelId="{0BC5A9A0-4F1E-47F7-9633-5DB4606195A3}" type="presParOf" srcId="{6D3A9625-D3EB-4CA1-AB05-34452283708A}" destId="{7E290D25-335D-4339-A8E8-B036E46B5EB5}" srcOrd="0" destOrd="0" presId="urn:microsoft.com/office/officeart/2005/8/layout/list1"/>
    <dgm:cxn modelId="{A5CF6AF8-B27D-4252-8C00-D45C5CA66C33}" type="presParOf" srcId="{6D3A9625-D3EB-4CA1-AB05-34452283708A}" destId="{674922F1-7266-4681-AD4F-1C618A5FFF23}" srcOrd="1" destOrd="0" presId="urn:microsoft.com/office/officeart/2005/8/layout/list1"/>
    <dgm:cxn modelId="{53BC635B-B66B-4BB6-B67B-5E308E6DBB8D}" type="presParOf" srcId="{E6A445EE-D086-4B01-B491-D67950A5A065}" destId="{96C29850-0672-4B77-B5DE-2E1563038631}" srcOrd="1" destOrd="0" presId="urn:microsoft.com/office/officeart/2005/8/layout/list1"/>
    <dgm:cxn modelId="{95DA9A8E-E307-40CE-8345-1BA865FF3808}" type="presParOf" srcId="{E6A445EE-D086-4B01-B491-D67950A5A065}" destId="{80259B02-529C-422B-91BE-D70198BA9F6C}" srcOrd="2" destOrd="0" presId="urn:microsoft.com/office/officeart/2005/8/layout/list1"/>
    <dgm:cxn modelId="{9A391751-1CCB-4059-942E-743D33194855}" type="presParOf" srcId="{E6A445EE-D086-4B01-B491-D67950A5A065}" destId="{E53EFB4E-D3DB-42E1-82AC-148F7D29254F}" srcOrd="3" destOrd="0" presId="urn:microsoft.com/office/officeart/2005/8/layout/list1"/>
    <dgm:cxn modelId="{2C863F8C-313B-4956-93D2-7FCD89C736AB}" type="presParOf" srcId="{E6A445EE-D086-4B01-B491-D67950A5A065}" destId="{07AC1C38-F728-4390-9C76-57A49ED97DBB}" srcOrd="4" destOrd="0" presId="urn:microsoft.com/office/officeart/2005/8/layout/list1"/>
    <dgm:cxn modelId="{4411D49A-18D1-42F6-8D11-5A3F7F2C55D6}" type="presParOf" srcId="{07AC1C38-F728-4390-9C76-57A49ED97DBB}" destId="{D0037F0D-DB9A-4BA4-97B4-D939B26E14DA}" srcOrd="0" destOrd="0" presId="urn:microsoft.com/office/officeart/2005/8/layout/list1"/>
    <dgm:cxn modelId="{C913ED4B-5AB4-4497-A8B7-45000178B74A}" type="presParOf" srcId="{07AC1C38-F728-4390-9C76-57A49ED97DBB}" destId="{21EEBBE2-729F-4D85-8CAE-C2B30FF126D2}" srcOrd="1" destOrd="0" presId="urn:microsoft.com/office/officeart/2005/8/layout/list1"/>
    <dgm:cxn modelId="{1F12AF40-6796-4B49-A65B-1323D4DD25E1}" type="presParOf" srcId="{E6A445EE-D086-4B01-B491-D67950A5A065}" destId="{AACB3FAF-C320-430D-84D4-71BA6D1761D1}" srcOrd="5" destOrd="0" presId="urn:microsoft.com/office/officeart/2005/8/layout/list1"/>
    <dgm:cxn modelId="{AE66D236-6310-4110-907D-22C916DED3A3}" type="presParOf" srcId="{E6A445EE-D086-4B01-B491-D67950A5A065}" destId="{5282638F-EFF2-4770-BB1A-21455422E45D}" srcOrd="6" destOrd="0" presId="urn:microsoft.com/office/officeart/2005/8/layout/list1"/>
    <dgm:cxn modelId="{4793FE60-C989-41E7-A6EC-0A403449CC36}" type="presParOf" srcId="{E6A445EE-D086-4B01-B491-D67950A5A065}" destId="{8CE827AA-77D8-4146-A665-00110A17769E}" srcOrd="7" destOrd="0" presId="urn:microsoft.com/office/officeart/2005/8/layout/list1"/>
    <dgm:cxn modelId="{22F313A2-F765-43D6-8B6F-EF2B55C821F8}" type="presParOf" srcId="{E6A445EE-D086-4B01-B491-D67950A5A065}" destId="{34C9EE47-81AF-461E-8292-AB107AA0D367}" srcOrd="8" destOrd="0" presId="urn:microsoft.com/office/officeart/2005/8/layout/list1"/>
    <dgm:cxn modelId="{BD52494E-F681-4692-AFC6-7513E4A24BB4}" type="presParOf" srcId="{34C9EE47-81AF-461E-8292-AB107AA0D367}" destId="{864CB39B-29F9-473D-90E5-0686D86E278F}" srcOrd="0" destOrd="0" presId="urn:microsoft.com/office/officeart/2005/8/layout/list1"/>
    <dgm:cxn modelId="{A8A5359E-B633-4BA4-8664-FE0F537F9A06}" type="presParOf" srcId="{34C9EE47-81AF-461E-8292-AB107AA0D367}" destId="{5B203A22-00AF-46E7-9415-C6DAFD7E01CC}" srcOrd="1" destOrd="0" presId="urn:microsoft.com/office/officeart/2005/8/layout/list1"/>
    <dgm:cxn modelId="{2B588F7A-522A-45A2-B858-D88FDBA6908E}" type="presParOf" srcId="{E6A445EE-D086-4B01-B491-D67950A5A065}" destId="{DF9C1F84-81DE-4E5D-9537-C2D1A211B8B6}" srcOrd="9" destOrd="0" presId="urn:microsoft.com/office/officeart/2005/8/layout/list1"/>
    <dgm:cxn modelId="{68E9C99B-8CA3-47B3-AE4C-90B903FF01B8}" type="presParOf" srcId="{E6A445EE-D086-4B01-B491-D67950A5A065}" destId="{964E6811-5072-4466-B721-689C35A6502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59B02-529C-422B-91BE-D70198BA9F6C}">
      <dsp:nvSpPr>
        <dsp:cNvPr id="0" name=""/>
        <dsp:cNvSpPr/>
      </dsp:nvSpPr>
      <dsp:spPr>
        <a:xfrm>
          <a:off x="0" y="1004047"/>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922F1-7266-4681-AD4F-1C618A5FFF23}">
      <dsp:nvSpPr>
        <dsp:cNvPr id="0" name=""/>
        <dsp:cNvSpPr/>
      </dsp:nvSpPr>
      <dsp:spPr>
        <a:xfrm>
          <a:off x="565149" y="887505"/>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660066"/>
              </a:solidFill>
            </a:rPr>
            <a:t>The medicinal source</a:t>
          </a:r>
        </a:p>
      </dsp:txBody>
      <dsp:txXfrm>
        <a:off x="602616" y="924972"/>
        <a:ext cx="3125466" cy="692586"/>
      </dsp:txXfrm>
    </dsp:sp>
    <dsp:sp modelId="{5282638F-EFF2-4770-BB1A-21455422E45D}">
      <dsp:nvSpPr>
        <dsp:cNvPr id="0" name=""/>
        <dsp:cNvSpPr/>
      </dsp:nvSpPr>
      <dsp:spPr>
        <a:xfrm>
          <a:off x="0" y="2150280"/>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EBBE2-729F-4D85-8CAE-C2B30FF126D2}">
      <dsp:nvSpPr>
        <dsp:cNvPr id="0" name=""/>
        <dsp:cNvSpPr/>
      </dsp:nvSpPr>
      <dsp:spPr>
        <a:xfrm>
          <a:off x="565149" y="2057402"/>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7030A0"/>
              </a:solidFill>
            </a:rPr>
            <a:t>exchange method</a:t>
          </a:r>
        </a:p>
      </dsp:txBody>
      <dsp:txXfrm>
        <a:off x="602616" y="2094869"/>
        <a:ext cx="3125466" cy="692586"/>
      </dsp:txXfrm>
    </dsp:sp>
    <dsp:sp modelId="{964E6811-5072-4466-B721-689C35A65029}">
      <dsp:nvSpPr>
        <dsp:cNvPr id="0" name=""/>
        <dsp:cNvSpPr/>
      </dsp:nvSpPr>
      <dsp:spPr>
        <a:xfrm>
          <a:off x="0" y="3329640"/>
          <a:ext cx="4572000" cy="655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03A22-00AF-46E7-9415-C6DAFD7E01CC}">
      <dsp:nvSpPr>
        <dsp:cNvPr id="0" name=""/>
        <dsp:cNvSpPr/>
      </dsp:nvSpPr>
      <dsp:spPr>
        <a:xfrm>
          <a:off x="565149" y="3200397"/>
          <a:ext cx="3200400" cy="767520"/>
        </a:xfrm>
        <a:prstGeom prst="roundRect">
          <a:avLst/>
        </a:prstGeom>
        <a:solidFill>
          <a:srgbClr val="FFCC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CC00FF"/>
              </a:solidFill>
            </a:rPr>
            <a:t>medication effect</a:t>
          </a:r>
        </a:p>
      </dsp:txBody>
      <dsp:txXfrm>
        <a:off x="602616" y="3237864"/>
        <a:ext cx="312546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4/4/2023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en-US" smtClean="0"/>
              <a:pPr/>
              <a:t>4/4/2023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en-US" smtClean="0"/>
              <a:pPr/>
              <a:t>‹#›</a:t>
            </a:fld>
            <a:endParaRPr lang="en-US"/>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1</a:t>
            </a:fld>
            <a:endParaRPr lang="en-US"/>
          </a:p>
        </p:txBody>
      </p:sp>
    </p:spTree>
    <p:extLst>
      <p:ext uri="{BB962C8B-B14F-4D97-AF65-F5344CB8AC3E}">
        <p14:creationId xmlns:p14="http://schemas.microsoft.com/office/powerpoint/2010/main" val="232957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2</a:t>
            </a:fld>
            <a:endParaRPr lang="en-US"/>
          </a:p>
        </p:txBody>
      </p:sp>
    </p:spTree>
    <p:extLst>
      <p:ext uri="{BB962C8B-B14F-4D97-AF65-F5344CB8AC3E}">
        <p14:creationId xmlns:p14="http://schemas.microsoft.com/office/powerpoint/2010/main" val="3635406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221E5-7225-48EB-A4EE-420E7BFCF705}" type="slidenum">
              <a:rPr lang="en-US" smtClean="0"/>
              <a:pPr/>
              <a:t>5</a:t>
            </a:fld>
            <a:endParaRPr lang="en-US"/>
          </a:p>
        </p:txBody>
      </p:sp>
    </p:spTree>
    <p:extLst>
      <p:ext uri="{BB962C8B-B14F-4D97-AF65-F5344CB8AC3E}">
        <p14:creationId xmlns:p14="http://schemas.microsoft.com/office/powerpoint/2010/main" val="23116364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gradFill rotWithShape="1">
          <a:gsLst>
            <a:gs pos="0">
              <a:schemeClr val="tx2">
                <a:lumMod val="20000"/>
                <a:lumOff val="80000"/>
              </a:schemeClr>
            </a:gs>
            <a:gs pos="9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28669" y="1600200"/>
            <a:ext cx="8329031" cy="2680127"/>
          </a:xfrm>
        </p:spPr>
        <p:txBody>
          <a:bodyPr>
            <a:noAutofit/>
          </a:bodyPr>
          <a:lstStyle>
            <a:lvl1pPr>
              <a:defRPr sz="5400">
                <a:solidFill>
                  <a:schemeClr val="tx2">
                    <a:lumMod val="75000"/>
                  </a:schemeClr>
                </a:solidFill>
              </a:defRPr>
            </a:lvl1pPr>
          </a:lstStyle>
          <a:p>
            <a:r>
              <a:rPr lang="en-US"/>
              <a:t>Click to edit Master title style</a:t>
            </a:r>
            <a:endParaRPr dirty="0"/>
          </a:p>
        </p:txBody>
      </p:sp>
      <p:sp>
        <p:nvSpPr>
          <p:cNvPr id="3" name="Subtitle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699025" y="6356351"/>
            <a:ext cx="1218883" cy="365125"/>
          </a:xfrm>
        </p:spPr>
        <p:txBody>
          <a:bodyPr/>
          <a:lstStyle>
            <a:lvl1pPr>
              <a:defRPr>
                <a:solidFill>
                  <a:schemeClr val="tx1"/>
                </a:solidFill>
              </a:defRPr>
            </a:lvl1pPr>
          </a:lstStyle>
          <a:p>
            <a:fld id="{80BBE6BF-C811-45BB-8BA9-22EFF2B83FFA}" type="datetime1">
              <a:rPr lang="en-US" smtClean="0"/>
              <a:t>4/4/2023</a:t>
            </a:fld>
            <a:endParaRPr lang="en-US"/>
          </a:p>
        </p:txBody>
      </p:sp>
      <p:sp>
        <p:nvSpPr>
          <p:cNvPr id="5" name="Footer Placeholder 4"/>
          <p:cNvSpPr>
            <a:spLocks noGrp="1"/>
          </p:cNvSpPr>
          <p:nvPr>
            <p:ph type="ftr" sz="quarter" idx="11"/>
          </p:nvPr>
        </p:nvSpPr>
        <p:spPr>
          <a:xfrm>
            <a:off x="6114708" y="6356351"/>
            <a:ext cx="3974065" cy="365125"/>
          </a:xfrm>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a:xfrm>
            <a:off x="10285571" y="6356351"/>
            <a:ext cx="609441" cy="365125"/>
          </a:xfrm>
        </p:spPr>
        <p:txBody>
          <a:bodyPr/>
          <a:lstStyle>
            <a:lvl1pPr>
              <a:defRPr>
                <a:solidFill>
                  <a:schemeClr val="tx1"/>
                </a:solidFill>
              </a:defRPr>
            </a:lvl1pPr>
          </a:lstStyle>
          <a:p>
            <a:fld id="{7DC1BBB0-96F0-4077-A278-0F3FB5C104D3}" type="slidenum">
              <a:rPr lang="en-US" smtClean="0"/>
              <a:pPr/>
              <a:t>‹#›</a:t>
            </a:fld>
            <a:endParaRPr lang="en-US"/>
          </a:p>
        </p:txBody>
      </p:sp>
      <p:pic>
        <p:nvPicPr>
          <p:cNvPr id="5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36" name="Rectangle 35"/>
          <p:cNvSpPr/>
          <p:nvPr userDrawn="1"/>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01147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Vertical Text Placeholder 2"/>
          <p:cNvSpPr>
            <a:spLocks noGrp="1"/>
          </p:cNvSpPr>
          <p:nvPr>
            <p:ph type="body" orient="vert" idx="1" hasCustomPrompt="1"/>
          </p:nvPr>
        </p:nvSpPr>
        <p:spPr/>
        <p:txBody>
          <a:bodyPr vert="eaVert"/>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42DF41C5-B5F2-469F-BA25-292CFCDAF6E0}" type="datetime1">
              <a:rPr lang="en-US" smtClean="0"/>
              <a:t>4/4/2023</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3496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9612" y="685800"/>
            <a:ext cx="1787526" cy="5486400"/>
          </a:xfrm>
        </p:spPr>
        <p:txBody>
          <a:bodyPr vert="eaVert"/>
          <a:lstStyle/>
          <a:p>
            <a:r>
              <a:rPr lang="en-US"/>
              <a:t>Click to edit Master title style</a:t>
            </a:r>
            <a:endParaRPr dirty="0"/>
          </a:p>
        </p:txBody>
      </p:sp>
      <p:sp>
        <p:nvSpPr>
          <p:cNvPr id="3" name="Vertical Text Placeholder 2"/>
          <p:cNvSpPr>
            <a:spLocks noGrp="1"/>
          </p:cNvSpPr>
          <p:nvPr>
            <p:ph type="body" orient="vert" idx="1" hasCustomPrompt="1"/>
          </p:nvPr>
        </p:nvSpPr>
        <p:spPr>
          <a:xfrm>
            <a:off x="1598613" y="685800"/>
            <a:ext cx="7848599" cy="5486400"/>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E69D85FE-5443-4629-8A1C-6F6EA57CBD60}" type="datetime1">
              <a:rPr lang="en-US" smtClean="0"/>
              <a:t>4/4/2023</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DC1BBB0-96F0-4077-A278-0F3FB5C104D3}" type="slidenum">
              <a:rPr lang="en-US" smtClean="0"/>
              <a:t>‹#›</a:t>
            </a:fld>
            <a:endParaRPr lang="en-US"/>
          </a:p>
        </p:txBody>
      </p:sp>
      <p:sp>
        <p:nvSpPr>
          <p:cNvPr id="8" name="Rectangle 7"/>
          <p:cNvSpPr/>
          <p:nvPr userDrawn="1"/>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284863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F39362CC-4597-4E8E-AFE5-237B3DA1FF07}" type="datetime1">
              <a:rPr lang="en-US" smtClean="0"/>
              <a:t>4/4/2023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53219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19454" y="1600201"/>
            <a:ext cx="8283272" cy="2654064"/>
          </a:xfrm>
        </p:spPr>
        <p:txBody>
          <a:bodyPr anchor="b">
            <a:normAutofit/>
          </a:bodyPr>
          <a:lstStyle>
            <a:lvl1pPr algn="l">
              <a:defRPr sz="5400" b="0" cap="none" baseline="0">
                <a:solidFill>
                  <a:schemeClr val="tx2">
                    <a:lumMod val="7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919454"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E1F63988-78D4-46C4-B808-1786C6A42859}" type="datetime1">
              <a:rPr lang="en-US" smtClean="0"/>
              <a:t>4/4/2023</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
        <p:nvSpPr>
          <p:cNvPr id="9" name="Rectangle 8"/>
          <p:cNvSpPr/>
          <p:nvPr/>
        </p:nvSpPr>
        <p:spPr>
          <a:xfrm>
            <a:off x="11892563" y="0"/>
            <a:ext cx="304721" cy="68580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12873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a:p>
        </p:txBody>
      </p:sp>
      <p:sp>
        <p:nvSpPr>
          <p:cNvPr id="3" name="Content Placeholder 2"/>
          <p:cNvSpPr>
            <a:spLocks noGrp="1"/>
          </p:cNvSpPr>
          <p:nvPr>
            <p:ph sz="half" idx="1" hasCustomPrompt="1"/>
          </p:nvPr>
        </p:nvSpPr>
        <p:spPr>
          <a:xfrm>
            <a:off x="1935496" y="1600200"/>
            <a:ext cx="45720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hasCustomPrompt="1"/>
          </p:nvPr>
        </p:nvSpPr>
        <p:spPr>
          <a:xfrm>
            <a:off x="6824328" y="1600200"/>
            <a:ext cx="4572000" cy="45720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baseline="0"/>
            </a:lvl6pPr>
            <a:lvl7pPr>
              <a:defRPr sz="1800" baseline="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lvl1pPr>
              <a:defRPr>
                <a:solidFill>
                  <a:schemeClr val="tx1"/>
                </a:solidFill>
              </a:defRPr>
            </a:lvl1pPr>
          </a:lstStyle>
          <a:p>
            <a:fld id="{A482C1EE-CCC0-4F27-8918-BF938AC1419F}" type="datetime1">
              <a:rPr lang="en-US" smtClean="0"/>
              <a:t>4/4/2023</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105384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03413" y="177800"/>
            <a:ext cx="9472824" cy="1239837"/>
          </a:xfrm>
        </p:spPr>
        <p:txBody>
          <a:bodyPr/>
          <a:lstStyle>
            <a:lvl1pPr>
              <a:defRPr>
                <a:solidFill>
                  <a:schemeClr val="tx2">
                    <a:lumMod val="75000"/>
                  </a:schemeClr>
                </a:solidFill>
              </a:defRPr>
            </a:lvl1pPr>
          </a:lstStyle>
          <a:p>
            <a:r>
              <a:rPr lang="en-US"/>
              <a:t>Click to edit Master title style</a:t>
            </a:r>
            <a:endParaRPr dirty="0"/>
          </a:p>
        </p:txBody>
      </p:sp>
      <p:sp>
        <p:nvSpPr>
          <p:cNvPr id="3" name="Text Placeholder 2"/>
          <p:cNvSpPr>
            <a:spLocks noGrp="1"/>
          </p:cNvSpPr>
          <p:nvPr>
            <p:ph type="body" idx="1"/>
          </p:nvPr>
        </p:nvSpPr>
        <p:spPr>
          <a:xfrm>
            <a:off x="1936615" y="1499616"/>
            <a:ext cx="4572000" cy="938784"/>
          </a:xfrm>
        </p:spPr>
        <p:txBody>
          <a:bodyPr anchor="b">
            <a:noAutofit/>
          </a:bodyPr>
          <a:lstStyle>
            <a:lvl1pPr marL="0" indent="0">
              <a:spcBef>
                <a:spcPts val="0"/>
              </a:spcBef>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hasCustomPrompt="1"/>
          </p:nvPr>
        </p:nvSpPr>
        <p:spPr>
          <a:xfrm>
            <a:off x="1936615" y="2514706"/>
            <a:ext cx="4572000" cy="365749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baseline="0"/>
            </a:lvl8pPr>
            <a:lvl9pPr>
              <a:defRPr sz="16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6824328" y="1499616"/>
            <a:ext cx="4572000" cy="938784"/>
          </a:xfrm>
        </p:spPr>
        <p:txBody>
          <a:bodyPr anchor="b">
            <a:noAutofit/>
          </a:bodyPr>
          <a:lstStyle>
            <a:lvl1pPr marL="0" indent="0">
              <a:spcBef>
                <a:spcPts val="0"/>
              </a:spcBef>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hasCustomPrompt="1"/>
          </p:nvPr>
        </p:nvSpPr>
        <p:spPr>
          <a:xfrm>
            <a:off x="6824328" y="2514600"/>
            <a:ext cx="4572000" cy="3655568"/>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lvl1pPr>
              <a:defRPr>
                <a:solidFill>
                  <a:schemeClr val="tx1"/>
                </a:solidFill>
              </a:defRPr>
            </a:lvl1pPr>
          </a:lstStyle>
          <a:p>
            <a:fld id="{B9A0C48B-9D86-4C33-9BD3-2929B1D74E3D}" type="datetime1">
              <a:rPr lang="en-US" smtClean="0"/>
              <a:t>4/4/2023</a:t>
            </a:fld>
            <a:endParaRPr lang="en-US"/>
          </a:p>
        </p:txBody>
      </p:sp>
      <p:sp>
        <p:nvSpPr>
          <p:cNvPr id="8" name="Footer Placeholder 7"/>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9" name="Slide Number Placeholder 8"/>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84896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endParaRPr dirty="0"/>
          </a:p>
        </p:txBody>
      </p:sp>
      <p:sp>
        <p:nvSpPr>
          <p:cNvPr id="3" name="Date Placeholder 2"/>
          <p:cNvSpPr>
            <a:spLocks noGrp="1"/>
          </p:cNvSpPr>
          <p:nvPr>
            <p:ph type="dt" sz="half" idx="10"/>
          </p:nvPr>
        </p:nvSpPr>
        <p:spPr/>
        <p:txBody>
          <a:bodyPr/>
          <a:lstStyle>
            <a:lvl1pPr>
              <a:defRPr>
                <a:solidFill>
                  <a:schemeClr val="tx1"/>
                </a:solidFill>
              </a:defRPr>
            </a:lvl1pPr>
          </a:lstStyle>
          <a:p>
            <a:fld id="{E87B711C-F9D6-42CE-B848-D107B7756573}" type="datetime1">
              <a:rPr lang="en-US" smtClean="0"/>
              <a:t>4/4/2023</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Tree>
    <p:extLst>
      <p:ext uri="{BB962C8B-B14F-4D97-AF65-F5344CB8AC3E}">
        <p14:creationId xmlns:p14="http://schemas.microsoft.com/office/powerpoint/2010/main" val="208792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5180250" y="6356351"/>
            <a:ext cx="1218883" cy="365125"/>
          </a:xfrm>
        </p:spPr>
        <p:txBody>
          <a:bodyPr/>
          <a:lstStyle/>
          <a:p>
            <a:fld id="{4C1EAC44-87EE-4E25-9BCB-D1B8F4FDD9D1}" type="datetime1">
              <a:rPr lang="en-US" smtClean="0"/>
              <a:t>4/4/2023</a:t>
            </a:fld>
            <a:endParaRPr lang="en-US"/>
          </a:p>
        </p:txBody>
      </p:sp>
      <p:sp>
        <p:nvSpPr>
          <p:cNvPr id="6" name="Footer Placeholder 3"/>
          <p:cNvSpPr>
            <a:spLocks noGrp="1"/>
          </p:cNvSpPr>
          <p:nvPr>
            <p:ph type="ftr" sz="quarter" idx="11"/>
          </p:nvPr>
        </p:nvSpPr>
        <p:spPr>
          <a:xfrm>
            <a:off x="6595933" y="6356351"/>
            <a:ext cx="3974065" cy="365125"/>
          </a:xfrm>
        </p:spPr>
        <p:txBody>
          <a:bodyPr/>
          <a:lstStyle/>
          <a:p>
            <a:r>
              <a:rPr lang="en-US" dirty="0"/>
              <a:t>Add a footer</a:t>
            </a:r>
          </a:p>
        </p:txBody>
      </p:sp>
      <p:sp>
        <p:nvSpPr>
          <p:cNvPr id="7" name="Slide Number Placeholder 4"/>
          <p:cNvSpPr>
            <a:spLocks noGrp="1"/>
          </p:cNvSpPr>
          <p:nvPr>
            <p:ph type="sldNum" sz="quarter" idx="12"/>
          </p:nvPr>
        </p:nvSpPr>
        <p:spPr>
          <a:xfrm>
            <a:off x="10766796" y="6356351"/>
            <a:ext cx="609441" cy="365125"/>
          </a:xfrm>
        </p:spPr>
        <p:txBody>
          <a:bodyPr/>
          <a:lstStyle/>
          <a:p>
            <a:fld id="{7DC1BBB0-96F0-4077-A278-0F3FB5C104D3}" type="slidenum">
              <a:rPr lang="en-US" smtClean="0"/>
              <a:t>‹#›</a:t>
            </a:fld>
            <a:endParaRPr lang="en-US"/>
          </a:p>
        </p:txBody>
      </p:sp>
    </p:spTree>
    <p:extLst>
      <p:ext uri="{BB962C8B-B14F-4D97-AF65-F5344CB8AC3E}">
        <p14:creationId xmlns:p14="http://schemas.microsoft.com/office/powerpoint/2010/main" val="297328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tx2">
                    <a:lumMod val="75000"/>
                  </a:schemeClr>
                </a:solidFill>
              </a:defRPr>
            </a:lvl1pPr>
          </a:lstStyle>
          <a:p>
            <a:r>
              <a:rPr lang="en-US"/>
              <a:t>Click to edit Master title style</a:t>
            </a:r>
            <a:endParaRPr dirty="0"/>
          </a:p>
        </p:txBody>
      </p:sp>
      <p:sp>
        <p:nvSpPr>
          <p:cNvPr id="3" name="Content Placeholder 2"/>
          <p:cNvSpPr>
            <a:spLocks noGrp="1"/>
          </p:cNvSpPr>
          <p:nvPr>
            <p:ph idx="1" hasCustomPrompt="1"/>
          </p:nvPr>
        </p:nvSpPr>
        <p:spPr>
          <a:xfrm>
            <a:off x="5180251" y="482600"/>
            <a:ext cx="6195986" cy="5689600"/>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baseline="0"/>
            </a:lvl8pPr>
            <a:lvl9pPr>
              <a:defRPr sz="18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tx1"/>
                </a:solidFill>
              </a:defRPr>
            </a:lvl1pPr>
          </a:lstStyle>
          <a:p>
            <a:fld id="{E68E44B9-3FFE-4574-9630-3E5A6F960186}" type="datetime1">
              <a:rPr lang="en-US" smtClean="0"/>
              <a:t>4/4/2023</a:t>
            </a:fld>
            <a:endParaRPr lang="en-US"/>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7DC1BBB0-96F0-4077-A278-0F3FB5C104D3}" type="slidenum">
              <a:rPr lang="en-US" smtClean="0"/>
              <a:pPr/>
              <a:t>‹#›</a:t>
            </a:fld>
            <a:endParaRPr lang="en-US"/>
          </a:p>
        </p:txBody>
      </p:sp>
      <p:sp>
        <p:nvSpPr>
          <p:cNvPr id="9" name="Rectangle 8"/>
          <p:cNvSpPr/>
          <p:nvPr/>
        </p:nvSpPr>
        <p:spPr>
          <a:xfrm>
            <a:off x="11884104" y="0"/>
            <a:ext cx="3047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347639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4240" y="381000"/>
            <a:ext cx="3293422" cy="1371600"/>
          </a:xfrm>
        </p:spPr>
        <p:txBody>
          <a:bodyPr anchor="b">
            <a:normAutofit/>
          </a:bodyPr>
          <a:lstStyle>
            <a:lvl1pPr algn="l">
              <a:defRPr sz="2800" b="0" cap="all" baseline="0">
                <a:solidFill>
                  <a:schemeClr val="tx2">
                    <a:lumMod val="75000"/>
                  </a:schemeClr>
                </a:solidFill>
              </a:defRPr>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66F492-7803-4716-B969-A5873965FF8A}" type="datetime1">
              <a:rPr lang="en-US" smtClean="0"/>
              <a:t>4/4/2023</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DC1BBB0-96F0-4077-A278-0F3FB5C104D3}" type="slidenum">
              <a:rPr lang="en-US" smtClean="0"/>
              <a:t>‹#›</a:t>
            </a:fld>
            <a:endParaRPr lang="en-US"/>
          </a:p>
        </p:txBody>
      </p:sp>
      <p:sp>
        <p:nvSpPr>
          <p:cNvPr id="9" name="Rectangle 8"/>
          <p:cNvSpPr/>
          <p:nvPr/>
        </p:nvSpPr>
        <p:spPr>
          <a:xfrm>
            <a:off x="11884104" y="0"/>
            <a:ext cx="30472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spTree>
    <p:extLst>
      <p:ext uri="{BB962C8B-B14F-4D97-AF65-F5344CB8AC3E}">
        <p14:creationId xmlns:p14="http://schemas.microsoft.com/office/powerpoint/2010/main" val="225645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tx2">
                <a:lumMod val="20000"/>
                <a:lumOff val="80000"/>
              </a:schemeClr>
            </a:gs>
            <a:gs pos="90000">
              <a:schemeClr val="tx2">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3413" y="177800"/>
            <a:ext cx="9472824" cy="1239837"/>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903413" y="1600200"/>
            <a:ext cx="9472824" cy="4572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100" cap="all" baseline="0">
                <a:solidFill>
                  <a:schemeClr val="tx1"/>
                </a:solidFill>
              </a:defRPr>
            </a:lvl1pPr>
          </a:lstStyle>
          <a:p>
            <a:fld id="{FD004168-AADC-4457-9784-543656FEE4FC}" type="datetime1">
              <a:rPr lang="en-US" smtClean="0"/>
              <a:pPr/>
              <a:t>4/4/2023</a:t>
            </a:fld>
            <a:endParaRPr lang="en-US"/>
          </a:p>
        </p:txBody>
      </p:sp>
      <p:sp>
        <p:nvSpPr>
          <p:cNvPr id="5" name="Footer Placeholder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100" cap="all" baseline="0">
                <a:solidFill>
                  <a:schemeClr val="tx1"/>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100" cap="all" baseline="0">
                <a:solidFill>
                  <a:schemeClr val="tx1"/>
                </a:solidFill>
              </a:defRPr>
            </a:lvl1pPr>
          </a:lstStyle>
          <a:p>
            <a:fld id="{7DC1BBB0-96F0-4077-A278-0F3FB5C104D3}" type="slidenum">
              <a:rPr lang="en-US" smtClean="0"/>
              <a:pPr/>
              <a:t>‹#›</a:t>
            </a:fld>
            <a:endParaRPr lang="en-US"/>
          </a:p>
        </p:txBody>
      </p:sp>
      <p:sp>
        <p:nvSpPr>
          <p:cNvPr id="9" name="Rectangle 8"/>
          <p:cNvSpPr/>
          <p:nvPr/>
        </p:nvSpPr>
        <p:spPr>
          <a:xfrm>
            <a:off x="11885691" y="0"/>
            <a:ext cx="304721" cy="6858000"/>
          </a:xfrm>
          <a:prstGeom prst="rect">
            <a:avLst/>
          </a:prstGeom>
          <a:solidFill>
            <a:schemeClr val="tx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a:p>
        </p:txBody>
      </p:sp>
      <p:pic>
        <p:nvPicPr>
          <p:cNvPr id="46" name="Picture 2"/>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1803400" cy="6858000"/>
          </a:xfrm>
          <a:prstGeom prst="rect">
            <a:avLst/>
          </a:prstGeom>
          <a:noFill/>
          <a:ln>
            <a:noFill/>
          </a:ln>
        </p:spPr>
      </p:pic>
    </p:spTree>
    <p:extLst>
      <p:ext uri="{BB962C8B-B14F-4D97-AF65-F5344CB8AC3E}">
        <p14:creationId xmlns:p14="http://schemas.microsoft.com/office/powerpoint/2010/main" val="41415188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2">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userDrawn="1">
          <p15:clr>
            <a:srgbClr val="F26B43"/>
          </p15:clr>
        </p15:guide>
        <p15:guide id="1" pos="3839" userDrawn="1">
          <p15:clr>
            <a:srgbClr val="F26B43"/>
          </p15:clr>
        </p15:guide>
        <p15:guide id="2" pos="1199" userDrawn="1">
          <p15:clr>
            <a:srgbClr val="F26B43"/>
          </p15:clr>
        </p15:guide>
        <p15:guide id="3" pos="719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exels.com/photo/medication-capsules-2228550/" TargetMode="Externa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17/06/relationships/model3d" Target="../media/model3d2.glb"/><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hyperlink" Target="https://www.maxpixel.net/Bottle-Pharmacy-Bless-You-Png-Medical-Isolated-1729442" TargetMode="External"/><Relationship Id="rId5" Type="http://schemas.openxmlformats.org/officeDocument/2006/relationships/diagramQuickStyle" Target="../diagrams/quickStyle1.xml"/><Relationship Id="rId10" Type="http://schemas.openxmlformats.org/officeDocument/2006/relationships/image" Target="../media/image5.png"/><Relationship Id="rId4" Type="http://schemas.openxmlformats.org/officeDocument/2006/relationships/diagramLayout" Target="../diagrams/layout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medicine-pills-nutrient-additives-1015642/" TargetMode="External"/><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scene3d>
              <a:camera prst="orthographicFront"/>
              <a:lightRig rig="threePt" dir="t"/>
            </a:scene3d>
            <a:sp3d extrusionH="57150">
              <a:bevelT w="38100" h="38100"/>
            </a:sp3d>
          </a:bodyPr>
          <a:lstStyle/>
          <a:p>
            <a:r>
              <a:rPr lang="en-US" dirty="0">
                <a:solidFill>
                  <a:srgbClr val="0070C0"/>
                </a:solidFill>
                <a:effectLst>
                  <a:glow rad="228600">
                    <a:schemeClr val="accent1">
                      <a:satMod val="175000"/>
                      <a:alpha val="40000"/>
                    </a:schemeClr>
                  </a:glow>
                </a:effectLst>
              </a:rPr>
              <a:t>medicine</a:t>
            </a:r>
          </a:p>
        </p:txBody>
      </p:sp>
      <p:sp>
        <p:nvSpPr>
          <p:cNvPr id="3" name="Subtitle 2"/>
          <p:cNvSpPr>
            <a:spLocks noGrp="1"/>
          </p:cNvSpPr>
          <p:nvPr>
            <p:ph type="subTitle" idx="1"/>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Eliana </a:t>
            </a:r>
            <a:r>
              <a:rPr lang="en-US" dirty="0" err="1">
                <a:effectLst>
                  <a:glow rad="228600">
                    <a:schemeClr val="accent1">
                      <a:satMod val="175000"/>
                      <a:alpha val="40000"/>
                    </a:schemeClr>
                  </a:glow>
                </a:effectLst>
              </a:rPr>
              <a:t>Alrabadi</a:t>
            </a:r>
            <a:endParaRPr lang="en-US" dirty="0">
              <a:effectLst>
                <a:glow rad="228600">
                  <a:schemeClr val="accent1">
                    <a:satMod val="175000"/>
                    <a:alpha val="40000"/>
                  </a:schemeClr>
                </a:glow>
              </a:effectLst>
            </a:endParaRPr>
          </a:p>
        </p:txBody>
      </p:sp>
      <mc:AlternateContent xmlns:mc="http://schemas.openxmlformats.org/markup-compatibility/2006">
        <mc:Choice xmlns:am3d="http://schemas.microsoft.com/office/drawing/2017/model3d" Requires="am3d">
          <p:graphicFrame>
            <p:nvGraphicFramePr>
              <p:cNvPr id="4" name="3D Model 3" descr="Medical cross">
                <a:extLst>
                  <a:ext uri="{FF2B5EF4-FFF2-40B4-BE49-F238E27FC236}">
                    <a16:creationId xmlns:a16="http://schemas.microsoft.com/office/drawing/2014/main" id="{45143885-5FDB-4802-B580-213AD48F7C23}"/>
                  </a:ext>
                </a:extLst>
              </p:cNvPr>
              <p:cNvGraphicFramePr>
                <a:graphicFrameLocks noChangeAspect="1"/>
              </p:cNvGraphicFramePr>
              <p:nvPr>
                <p:extLst>
                  <p:ext uri="{D42A27DB-BD31-4B8C-83A1-F6EECF244321}">
                    <p14:modId xmlns:p14="http://schemas.microsoft.com/office/powerpoint/2010/main" val="2787407974"/>
                  </p:ext>
                </p:extLst>
              </p:nvPr>
            </p:nvGraphicFramePr>
            <p:xfrm>
              <a:off x="6856412" y="1397000"/>
              <a:ext cx="3653480" cy="3639811"/>
            </p:xfrm>
            <a:graphic>
              <a:graphicData uri="http://schemas.microsoft.com/office/drawing/2017/model3d">
                <am3d:model3d r:embed="rId3">
                  <am3d:spPr>
                    <a:xfrm>
                      <a:off x="0" y="0"/>
                      <a:ext cx="3653480" cy="3639811"/>
                    </a:xfrm>
                    <a:prstGeom prst="rect">
                      <a:avLst/>
                    </a:prstGeom>
                  </am3d:spPr>
                  <am3d:camera>
                    <am3d:pos x="0" y="0" z="66645928"/>
                    <am3d:up dx="0" dy="36000000" dz="0"/>
                    <am3d:lookAt x="0" y="0" z="0"/>
                    <am3d:perspective fov="2700000"/>
                  </am3d:camera>
                  <am3d:trans>
                    <am3d:meterPerModelUnit n="5606561" d="1000000"/>
                    <am3d:preTrans dx="0" dy="-17928339" dz="0"/>
                    <am3d:scale>
                      <am3d:sx n="1000000" d="1000000"/>
                      <am3d:sy n="1000000" d="1000000"/>
                      <am3d:sz n="1000000" d="1000000"/>
                    </am3d:scale>
                    <am3d:rot/>
                    <am3d:postTrans dx="0" dy="0" dz="0"/>
                  </am3d:trans>
                  <am3d:raster rName="Office3DRenderer" rVer="16.0.8326">
                    <am3d:blip r:embed="rId4"/>
                  </am3d:raster>
                  <am3d:objViewport viewportSz="541725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Medical cross">
                <a:extLst>
                  <a:ext uri="{FF2B5EF4-FFF2-40B4-BE49-F238E27FC236}">
                    <a16:creationId xmlns:a16="http://schemas.microsoft.com/office/drawing/2014/main" id="{45143885-5FDB-4802-B580-213AD48F7C23}"/>
                  </a:ext>
                </a:extLst>
              </p:cNvPr>
              <p:cNvPicPr>
                <a:picLocks noGrp="1" noRot="1" noChangeAspect="1" noMove="1" noResize="1" noEditPoints="1" noAdjustHandles="1" noChangeArrowheads="1" noChangeShapeType="1" noCrop="1"/>
              </p:cNvPicPr>
              <p:nvPr/>
            </p:nvPicPr>
            <p:blipFill>
              <a:blip r:embed="rId4"/>
              <a:stretch>
                <a:fillRect/>
              </a:stretch>
            </p:blipFill>
            <p:spPr>
              <a:xfrm>
                <a:off x="6856412" y="1397000"/>
                <a:ext cx="3653480" cy="3639811"/>
              </a:xfrm>
              <a:prstGeom prst="rect">
                <a:avLst/>
              </a:prstGeom>
            </p:spPr>
          </p:pic>
        </mc:Fallback>
      </mc:AlternateContent>
    </p:spTree>
    <p:extLst>
      <p:ext uri="{BB962C8B-B14F-4D97-AF65-F5344CB8AC3E}">
        <p14:creationId xmlns:p14="http://schemas.microsoft.com/office/powerpoint/2010/main" val="667590888"/>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0" presetClass="entr" presetSubtype="1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additive="sum">
                                        <p:cTn id="21" dur="1000" fill="hold"/>
                                        <p:tgtEl>
                                          <p:spTgt spid="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2" dur="1000" fill="hold"/>
                                        <p:tgtEl>
                                          <p:spTgt spid="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3" dur="1000" fill="hold"/>
                                        <p:tgtEl>
                                          <p:spTgt spid="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4" dur="1000" fill="hold"/>
                                        <p:tgtEl>
                                          <p:spTgt spid="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03413" y="-554037"/>
            <a:ext cx="9472824" cy="1239837"/>
          </a:xfrm>
        </p:spPr>
        <p:txBody>
          <a:bodyPr/>
          <a:lstStyle/>
          <a:p>
            <a:r>
              <a:rPr lang="en-US" dirty="0">
                <a:effectLst>
                  <a:glow rad="101600">
                    <a:schemeClr val="tx1">
                      <a:lumMod val="50000"/>
                      <a:lumOff val="50000"/>
                      <a:alpha val="60000"/>
                    </a:schemeClr>
                  </a:glow>
                </a:effectLst>
              </a:rPr>
              <a:t>medicine</a:t>
            </a:r>
          </a:p>
        </p:txBody>
      </p:sp>
      <p:sp>
        <p:nvSpPr>
          <p:cNvPr id="14" name="Content Placeholder 13"/>
          <p:cNvSpPr>
            <a:spLocks noGrp="1"/>
          </p:cNvSpPr>
          <p:nvPr>
            <p:ph idx="1"/>
          </p:nvPr>
        </p:nvSpPr>
        <p:spPr>
          <a:xfrm>
            <a:off x="1903413" y="800101"/>
            <a:ext cx="9472824" cy="4648200"/>
          </a:xfrm>
        </p:spPr>
        <p:txBody>
          <a:bodyPr>
            <a:normAutofit lnSpcReduction="10000"/>
          </a:bodyPr>
          <a:lstStyle/>
          <a:p>
            <a:pPr lvl="0"/>
            <a:r>
              <a:rPr lang="en-US" dirty="0">
                <a:solidFill>
                  <a:srgbClr val="660066"/>
                </a:solidFill>
                <a:effectLst>
                  <a:glow rad="101600">
                    <a:srgbClr val="7030A0">
                      <a:alpha val="60000"/>
                    </a:srgbClr>
                  </a:glow>
                </a:effectLst>
              </a:rPr>
              <a:t>It is any substance used in the diagnosis or treatment of diseases that affect humans or animals, or that is useful in mitigating or preventing them. A drug often increases or decreases a function in the body, and does not create a new one. Officially, it is every drug licensed for legal use after making sure that it is (relatively) free from any physical or psychological harm to the person taking it. We use most drugs for the purpose of curing some diseases, such as using antibiotics to cure infection, and to treat some pathological conditions such as treating depression. With antidepressants, or to relieve symptoms such as using analgesics to reduce pain, medicine is also used to prevent diseases, such as vaccines such as the flu vaccine.</a:t>
            </a:r>
          </a:p>
        </p:txBody>
      </p:sp>
      <p:pic>
        <p:nvPicPr>
          <p:cNvPr id="6" name="Picture 5">
            <a:extLst>
              <a:ext uri="{FF2B5EF4-FFF2-40B4-BE49-F238E27FC236}">
                <a16:creationId xmlns:a16="http://schemas.microsoft.com/office/drawing/2014/main" id="{B66C4D2E-7DC1-4A0F-A854-482B0F5D1A3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7012" y="5234609"/>
            <a:ext cx="2590800" cy="1600200"/>
          </a:xfrm>
          <a:prstGeom prst="rect">
            <a:avLst/>
          </a:prstGeom>
        </p:spPr>
      </p:pic>
    </p:spTree>
    <p:extLst>
      <p:ext uri="{BB962C8B-B14F-4D97-AF65-F5344CB8AC3E}">
        <p14:creationId xmlns:p14="http://schemas.microsoft.com/office/powerpoint/2010/main" val="29707397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title="Title and Content Layout with Chart"/>
          <p:cNvSpPr>
            <a:spLocks noGrp="1"/>
          </p:cNvSpPr>
          <p:nvPr>
            <p:ph type="title"/>
          </p:nvPr>
        </p:nvSpPr>
        <p:spPr/>
        <p:txBody>
          <a:bodyPr>
            <a:scene3d>
              <a:camera prst="orthographicFront"/>
              <a:lightRig rig="threePt" dir="t"/>
            </a:scene3d>
            <a:sp3d extrusionH="57150">
              <a:bevelT w="38100" h="38100"/>
            </a:sp3d>
          </a:bodyPr>
          <a:lstStyle/>
          <a:p>
            <a:r>
              <a:rPr lang="en-US" dirty="0">
                <a:effectLst>
                  <a:glow rad="228600">
                    <a:schemeClr val="accent1">
                      <a:satMod val="175000"/>
                      <a:alpha val="40000"/>
                    </a:schemeClr>
                  </a:glow>
                </a:effectLst>
              </a:rPr>
              <a:t>This is a chart of those who match with people who use the medicine</a:t>
            </a:r>
          </a:p>
        </p:txBody>
      </p:sp>
      <p:graphicFrame>
        <p:nvGraphicFramePr>
          <p:cNvPr id="6" name="Content Placeholder 5" descr="Clustered column chart representing&#10;3 series combination chart for 4 categories"/>
          <p:cNvGraphicFramePr>
            <a:graphicFrameLocks noGrp="1"/>
          </p:cNvGraphicFramePr>
          <p:nvPr>
            <p:ph idx="1"/>
            <p:extLst>
              <p:ext uri="{D42A27DB-BD31-4B8C-83A1-F6EECF244321}">
                <p14:modId xmlns:p14="http://schemas.microsoft.com/office/powerpoint/2010/main" val="900658499"/>
              </p:ext>
            </p:extLst>
          </p:nvPr>
        </p:nvGraphicFramePr>
        <p:xfrm>
          <a:off x="1903413" y="1600200"/>
          <a:ext cx="9472612"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52541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3413" y="-533400"/>
            <a:ext cx="9472824" cy="1239837"/>
          </a:xfrm>
        </p:spPr>
        <p:txBody>
          <a:bodyPr/>
          <a:lstStyle/>
          <a:p>
            <a:r>
              <a:rPr lang="en-US" dirty="0">
                <a:solidFill>
                  <a:srgbClr val="7030A0"/>
                </a:solidFill>
                <a:effectLst>
                  <a:glow rad="101600">
                    <a:srgbClr val="CC99FF">
                      <a:alpha val="60000"/>
                    </a:srgbClr>
                  </a:glow>
                </a:effectLst>
              </a:rPr>
              <a:t>Methods of administering the medicine </a:t>
            </a:r>
          </a:p>
        </p:txBody>
      </p:sp>
      <p:sp>
        <p:nvSpPr>
          <p:cNvPr id="11" name="Content Placeholder 10"/>
          <p:cNvSpPr>
            <a:spLocks noGrp="1"/>
          </p:cNvSpPr>
          <p:nvPr>
            <p:ph sz="half" idx="2"/>
          </p:nvPr>
        </p:nvSpPr>
        <p:spPr>
          <a:xfrm>
            <a:off x="1923504" y="706436"/>
            <a:ext cx="9472824" cy="6151563"/>
          </a:xfrm>
        </p:spPr>
        <p:txBody>
          <a:bodyPr>
            <a:normAutofit/>
          </a:bodyPr>
          <a:lstStyle/>
          <a:p>
            <a:r>
              <a:rPr lang="en-US" sz="2000" dirty="0">
                <a:solidFill>
                  <a:srgbClr val="0000CC"/>
                </a:solidFill>
                <a:effectLst>
                  <a:glow rad="228600">
                    <a:schemeClr val="accent5">
                      <a:satMod val="175000"/>
                      <a:alpha val="40000"/>
                    </a:schemeClr>
                  </a:glow>
                </a:effectLst>
              </a:rPr>
              <a:t>The medicine enters the body in different ways, and perhaps the most common way is to take the medicine orally, but if a person is unable to take the medicine  orally for any reason, there are other ways for the drug to enter the body.</a:t>
            </a:r>
          </a:p>
          <a:p>
            <a:r>
              <a:rPr lang="en-US" sz="2000" dirty="0">
                <a:solidFill>
                  <a:srgbClr val="0000CC"/>
                </a:solidFill>
                <a:effectLst>
                  <a:glow rad="228600">
                    <a:schemeClr val="accent5">
                      <a:satMod val="175000"/>
                      <a:alpha val="40000"/>
                    </a:schemeClr>
                  </a:glow>
                </a:effectLst>
              </a:rPr>
              <a:t>eye drops                                          </a:t>
            </a:r>
          </a:p>
          <a:p>
            <a:r>
              <a:rPr lang="en-US" sz="2000" dirty="0">
                <a:solidFill>
                  <a:srgbClr val="0000CC"/>
                </a:solidFill>
                <a:effectLst>
                  <a:glow rad="228600">
                    <a:schemeClr val="accent5">
                      <a:satMod val="175000"/>
                      <a:alpha val="40000"/>
                    </a:schemeClr>
                  </a:glow>
                </a:effectLst>
              </a:rPr>
              <a:t>ear drops</a:t>
            </a:r>
          </a:p>
          <a:p>
            <a:r>
              <a:rPr lang="en-US" sz="2000" dirty="0">
                <a:solidFill>
                  <a:srgbClr val="0000CC"/>
                </a:solidFill>
                <a:effectLst>
                  <a:glow rad="228600">
                    <a:schemeClr val="accent5">
                      <a:satMod val="175000"/>
                      <a:alpha val="40000"/>
                    </a:schemeClr>
                  </a:glow>
                </a:effectLst>
              </a:rPr>
              <a:t>Transdermal: The medicine is applied to the skin via an ointment, cream, or skin patch. The drug passes through the skin into the blood vessels.</a:t>
            </a:r>
          </a:p>
          <a:p>
            <a:r>
              <a:rPr lang="en-US" sz="2000" dirty="0">
                <a:solidFill>
                  <a:srgbClr val="0000CC"/>
                </a:solidFill>
                <a:effectLst>
                  <a:glow rad="228600">
                    <a:schemeClr val="accent5">
                      <a:satMod val="175000"/>
                      <a:alpha val="40000"/>
                    </a:schemeClr>
                  </a:glow>
                </a:effectLst>
              </a:rPr>
              <a:t>By inhalation: The drug is inhaled and enters the lung to act directly on it.</a:t>
            </a:r>
          </a:p>
          <a:p>
            <a:r>
              <a:rPr lang="en-US" sz="2000" dirty="0">
                <a:solidFill>
                  <a:srgbClr val="0000CC"/>
                </a:solidFill>
                <a:effectLst>
                  <a:glow rad="228600">
                    <a:schemeClr val="accent5">
                      <a:satMod val="175000"/>
                      <a:alpha val="40000"/>
                    </a:schemeClr>
                  </a:glow>
                </a:effectLst>
              </a:rPr>
              <a:t>Rectal: The medicine is given through the anus (rectum) in the form of suppositories (suppositories), enemas, or creams, and it is absorbed through the blood vessels in the rectum.</a:t>
            </a:r>
          </a:p>
          <a:p>
            <a:r>
              <a:rPr lang="en-US" sz="2000" dirty="0">
                <a:solidFill>
                  <a:srgbClr val="0000CC"/>
                </a:solidFill>
                <a:effectLst>
                  <a:glow rad="228600">
                    <a:schemeClr val="accent5">
                      <a:satMod val="175000"/>
                      <a:alpha val="40000"/>
                    </a:schemeClr>
                  </a:glow>
                </a:effectLst>
              </a:rPr>
              <a:t>Under the tongue.</a:t>
            </a:r>
          </a:p>
          <a:p>
            <a:endParaRPr lang="en-US" sz="2000" dirty="0">
              <a:solidFill>
                <a:srgbClr val="0000CC"/>
              </a:solidFill>
              <a:effectLst>
                <a:glow rad="228600">
                  <a:schemeClr val="accent5">
                    <a:satMod val="175000"/>
                    <a:alpha val="40000"/>
                  </a:schemeClr>
                </a:glow>
              </a:effectLst>
            </a:endParaRPr>
          </a:p>
        </p:txBody>
      </p:sp>
    </p:spTree>
    <p:extLst>
      <p:ext uri="{BB962C8B-B14F-4D97-AF65-F5344CB8AC3E}">
        <p14:creationId xmlns:p14="http://schemas.microsoft.com/office/powerpoint/2010/main" val="18437003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80">
                                          <p:stCondLst>
                                            <p:cond delay="0"/>
                                          </p:stCondLst>
                                        </p:cTn>
                                        <p:tgtEl>
                                          <p:spTgt spid="11">
                                            <p:txEl>
                                              <p:pRg st="0" end="0"/>
                                            </p:txEl>
                                          </p:spTgt>
                                        </p:tgtEl>
                                      </p:cBhvr>
                                    </p:animEffect>
                                    <p:anim calcmode="lin" valueType="num">
                                      <p:cBhvr>
                                        <p:cTn id="1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xEl>
                                              <p:pRg st="0" end="0"/>
                                            </p:txEl>
                                          </p:spTgt>
                                        </p:tgtEl>
                                      </p:cBhvr>
                                      <p:to x="100000" y="60000"/>
                                    </p:animScale>
                                    <p:animScale>
                                      <p:cBhvr>
                                        <p:cTn id="19" dur="166" decel="50000">
                                          <p:stCondLst>
                                            <p:cond delay="676"/>
                                          </p:stCondLst>
                                        </p:cTn>
                                        <p:tgtEl>
                                          <p:spTgt spid="11">
                                            <p:txEl>
                                              <p:pRg st="0" end="0"/>
                                            </p:txEl>
                                          </p:spTgt>
                                        </p:tgtEl>
                                      </p:cBhvr>
                                      <p:to x="100000" y="100000"/>
                                    </p:animScale>
                                    <p:animScale>
                                      <p:cBhvr>
                                        <p:cTn id="20" dur="26">
                                          <p:stCondLst>
                                            <p:cond delay="1312"/>
                                          </p:stCondLst>
                                        </p:cTn>
                                        <p:tgtEl>
                                          <p:spTgt spid="11">
                                            <p:txEl>
                                              <p:pRg st="0" end="0"/>
                                            </p:txEl>
                                          </p:spTgt>
                                        </p:tgtEl>
                                      </p:cBhvr>
                                      <p:to x="100000" y="80000"/>
                                    </p:animScale>
                                    <p:animScale>
                                      <p:cBhvr>
                                        <p:cTn id="21" dur="166" decel="50000">
                                          <p:stCondLst>
                                            <p:cond delay="1338"/>
                                          </p:stCondLst>
                                        </p:cTn>
                                        <p:tgtEl>
                                          <p:spTgt spid="11">
                                            <p:txEl>
                                              <p:pRg st="0" end="0"/>
                                            </p:txEl>
                                          </p:spTgt>
                                        </p:tgtEl>
                                      </p:cBhvr>
                                      <p:to x="100000" y="100000"/>
                                    </p:animScale>
                                    <p:animScale>
                                      <p:cBhvr>
                                        <p:cTn id="22" dur="26">
                                          <p:stCondLst>
                                            <p:cond delay="1642"/>
                                          </p:stCondLst>
                                        </p:cTn>
                                        <p:tgtEl>
                                          <p:spTgt spid="11">
                                            <p:txEl>
                                              <p:pRg st="0" end="0"/>
                                            </p:txEl>
                                          </p:spTgt>
                                        </p:tgtEl>
                                      </p:cBhvr>
                                      <p:to x="100000" y="90000"/>
                                    </p:animScale>
                                    <p:animScale>
                                      <p:cBhvr>
                                        <p:cTn id="23" dur="166" decel="50000">
                                          <p:stCondLst>
                                            <p:cond delay="1668"/>
                                          </p:stCondLst>
                                        </p:cTn>
                                        <p:tgtEl>
                                          <p:spTgt spid="11">
                                            <p:txEl>
                                              <p:pRg st="0" end="0"/>
                                            </p:txEl>
                                          </p:spTgt>
                                        </p:tgtEl>
                                      </p:cBhvr>
                                      <p:to x="100000" y="100000"/>
                                    </p:animScale>
                                    <p:animScale>
                                      <p:cBhvr>
                                        <p:cTn id="24" dur="26">
                                          <p:stCondLst>
                                            <p:cond delay="1808"/>
                                          </p:stCondLst>
                                        </p:cTn>
                                        <p:tgtEl>
                                          <p:spTgt spid="11">
                                            <p:txEl>
                                              <p:pRg st="0" end="0"/>
                                            </p:txEl>
                                          </p:spTgt>
                                        </p:tgtEl>
                                      </p:cBhvr>
                                      <p:to x="100000" y="95000"/>
                                    </p:animScale>
                                    <p:animScale>
                                      <p:cBhvr>
                                        <p:cTn id="25" dur="166" decel="50000">
                                          <p:stCondLst>
                                            <p:cond delay="1834"/>
                                          </p:stCondLst>
                                        </p:cTn>
                                        <p:tgtEl>
                                          <p:spTgt spid="11">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80">
                                          <p:stCondLst>
                                            <p:cond delay="0"/>
                                          </p:stCondLst>
                                        </p:cTn>
                                        <p:tgtEl>
                                          <p:spTgt spid="11">
                                            <p:txEl>
                                              <p:pRg st="1" end="1"/>
                                            </p:txEl>
                                          </p:spTgt>
                                        </p:tgtEl>
                                      </p:cBhvr>
                                    </p:animEffect>
                                    <p:anim calcmode="lin" valueType="num">
                                      <p:cBhvr>
                                        <p:cTn id="31" dur="1822" tmFilter="0,0; 0.14,0.36; 0.43,0.73; 0.71,0.91; 1.0,1.0">
                                          <p:stCondLst>
                                            <p:cond delay="0"/>
                                          </p:stCondLst>
                                        </p:cTn>
                                        <p:tgtEl>
                                          <p:spTgt spid="11">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1">
                                            <p:txEl>
                                              <p:pRg st="1" end="1"/>
                                            </p:txEl>
                                          </p:spTgt>
                                        </p:tgtEl>
                                      </p:cBhvr>
                                      <p:to x="100000" y="60000"/>
                                    </p:animScale>
                                    <p:animScale>
                                      <p:cBhvr>
                                        <p:cTn id="37" dur="166" decel="50000">
                                          <p:stCondLst>
                                            <p:cond delay="676"/>
                                          </p:stCondLst>
                                        </p:cTn>
                                        <p:tgtEl>
                                          <p:spTgt spid="11">
                                            <p:txEl>
                                              <p:pRg st="1" end="1"/>
                                            </p:txEl>
                                          </p:spTgt>
                                        </p:tgtEl>
                                      </p:cBhvr>
                                      <p:to x="100000" y="100000"/>
                                    </p:animScale>
                                    <p:animScale>
                                      <p:cBhvr>
                                        <p:cTn id="38" dur="26">
                                          <p:stCondLst>
                                            <p:cond delay="1312"/>
                                          </p:stCondLst>
                                        </p:cTn>
                                        <p:tgtEl>
                                          <p:spTgt spid="11">
                                            <p:txEl>
                                              <p:pRg st="1" end="1"/>
                                            </p:txEl>
                                          </p:spTgt>
                                        </p:tgtEl>
                                      </p:cBhvr>
                                      <p:to x="100000" y="80000"/>
                                    </p:animScale>
                                    <p:animScale>
                                      <p:cBhvr>
                                        <p:cTn id="39" dur="166" decel="50000">
                                          <p:stCondLst>
                                            <p:cond delay="1338"/>
                                          </p:stCondLst>
                                        </p:cTn>
                                        <p:tgtEl>
                                          <p:spTgt spid="11">
                                            <p:txEl>
                                              <p:pRg st="1" end="1"/>
                                            </p:txEl>
                                          </p:spTgt>
                                        </p:tgtEl>
                                      </p:cBhvr>
                                      <p:to x="100000" y="100000"/>
                                    </p:animScale>
                                    <p:animScale>
                                      <p:cBhvr>
                                        <p:cTn id="40" dur="26">
                                          <p:stCondLst>
                                            <p:cond delay="1642"/>
                                          </p:stCondLst>
                                        </p:cTn>
                                        <p:tgtEl>
                                          <p:spTgt spid="11">
                                            <p:txEl>
                                              <p:pRg st="1" end="1"/>
                                            </p:txEl>
                                          </p:spTgt>
                                        </p:tgtEl>
                                      </p:cBhvr>
                                      <p:to x="100000" y="90000"/>
                                    </p:animScale>
                                    <p:animScale>
                                      <p:cBhvr>
                                        <p:cTn id="41" dur="166" decel="50000">
                                          <p:stCondLst>
                                            <p:cond delay="1668"/>
                                          </p:stCondLst>
                                        </p:cTn>
                                        <p:tgtEl>
                                          <p:spTgt spid="11">
                                            <p:txEl>
                                              <p:pRg st="1" end="1"/>
                                            </p:txEl>
                                          </p:spTgt>
                                        </p:tgtEl>
                                      </p:cBhvr>
                                      <p:to x="100000" y="100000"/>
                                    </p:animScale>
                                    <p:animScale>
                                      <p:cBhvr>
                                        <p:cTn id="42" dur="26">
                                          <p:stCondLst>
                                            <p:cond delay="1808"/>
                                          </p:stCondLst>
                                        </p:cTn>
                                        <p:tgtEl>
                                          <p:spTgt spid="11">
                                            <p:txEl>
                                              <p:pRg st="1" end="1"/>
                                            </p:txEl>
                                          </p:spTgt>
                                        </p:tgtEl>
                                      </p:cBhvr>
                                      <p:to x="100000" y="95000"/>
                                    </p:animScale>
                                    <p:animScale>
                                      <p:cBhvr>
                                        <p:cTn id="43" dur="166" decel="50000">
                                          <p:stCondLst>
                                            <p:cond delay="1834"/>
                                          </p:stCondLst>
                                        </p:cTn>
                                        <p:tgtEl>
                                          <p:spTgt spid="11">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1">
                                            <p:txEl>
                                              <p:pRg st="2" end="2"/>
                                            </p:txEl>
                                          </p:spTgt>
                                        </p:tgtEl>
                                        <p:attrNameLst>
                                          <p:attrName>style.visibility</p:attrName>
                                        </p:attrNameLst>
                                      </p:cBhvr>
                                      <p:to>
                                        <p:strVal val="visible"/>
                                      </p:to>
                                    </p:set>
                                    <p:animEffect transition="in" filter="wipe(down)">
                                      <p:cBhvr>
                                        <p:cTn id="48" dur="580">
                                          <p:stCondLst>
                                            <p:cond delay="0"/>
                                          </p:stCondLst>
                                        </p:cTn>
                                        <p:tgtEl>
                                          <p:spTgt spid="11">
                                            <p:txEl>
                                              <p:pRg st="2" end="2"/>
                                            </p:txEl>
                                          </p:spTgt>
                                        </p:tgtEl>
                                      </p:cBhvr>
                                    </p:animEffect>
                                    <p:anim calcmode="lin" valueType="num">
                                      <p:cBhvr>
                                        <p:cTn id="49"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1">
                                            <p:txEl>
                                              <p:pRg st="2" end="2"/>
                                            </p:txEl>
                                          </p:spTgt>
                                        </p:tgtEl>
                                      </p:cBhvr>
                                      <p:to x="100000" y="60000"/>
                                    </p:animScale>
                                    <p:animScale>
                                      <p:cBhvr>
                                        <p:cTn id="55" dur="166" decel="50000">
                                          <p:stCondLst>
                                            <p:cond delay="676"/>
                                          </p:stCondLst>
                                        </p:cTn>
                                        <p:tgtEl>
                                          <p:spTgt spid="11">
                                            <p:txEl>
                                              <p:pRg st="2" end="2"/>
                                            </p:txEl>
                                          </p:spTgt>
                                        </p:tgtEl>
                                      </p:cBhvr>
                                      <p:to x="100000" y="100000"/>
                                    </p:animScale>
                                    <p:animScale>
                                      <p:cBhvr>
                                        <p:cTn id="56" dur="26">
                                          <p:stCondLst>
                                            <p:cond delay="1312"/>
                                          </p:stCondLst>
                                        </p:cTn>
                                        <p:tgtEl>
                                          <p:spTgt spid="11">
                                            <p:txEl>
                                              <p:pRg st="2" end="2"/>
                                            </p:txEl>
                                          </p:spTgt>
                                        </p:tgtEl>
                                      </p:cBhvr>
                                      <p:to x="100000" y="80000"/>
                                    </p:animScale>
                                    <p:animScale>
                                      <p:cBhvr>
                                        <p:cTn id="57" dur="166" decel="50000">
                                          <p:stCondLst>
                                            <p:cond delay="1338"/>
                                          </p:stCondLst>
                                        </p:cTn>
                                        <p:tgtEl>
                                          <p:spTgt spid="11">
                                            <p:txEl>
                                              <p:pRg st="2" end="2"/>
                                            </p:txEl>
                                          </p:spTgt>
                                        </p:tgtEl>
                                      </p:cBhvr>
                                      <p:to x="100000" y="100000"/>
                                    </p:animScale>
                                    <p:animScale>
                                      <p:cBhvr>
                                        <p:cTn id="58" dur="26">
                                          <p:stCondLst>
                                            <p:cond delay="1642"/>
                                          </p:stCondLst>
                                        </p:cTn>
                                        <p:tgtEl>
                                          <p:spTgt spid="11">
                                            <p:txEl>
                                              <p:pRg st="2" end="2"/>
                                            </p:txEl>
                                          </p:spTgt>
                                        </p:tgtEl>
                                      </p:cBhvr>
                                      <p:to x="100000" y="90000"/>
                                    </p:animScale>
                                    <p:animScale>
                                      <p:cBhvr>
                                        <p:cTn id="59" dur="166" decel="50000">
                                          <p:stCondLst>
                                            <p:cond delay="1668"/>
                                          </p:stCondLst>
                                        </p:cTn>
                                        <p:tgtEl>
                                          <p:spTgt spid="11">
                                            <p:txEl>
                                              <p:pRg st="2" end="2"/>
                                            </p:txEl>
                                          </p:spTgt>
                                        </p:tgtEl>
                                      </p:cBhvr>
                                      <p:to x="100000" y="100000"/>
                                    </p:animScale>
                                    <p:animScale>
                                      <p:cBhvr>
                                        <p:cTn id="60" dur="26">
                                          <p:stCondLst>
                                            <p:cond delay="1808"/>
                                          </p:stCondLst>
                                        </p:cTn>
                                        <p:tgtEl>
                                          <p:spTgt spid="11">
                                            <p:txEl>
                                              <p:pRg st="2" end="2"/>
                                            </p:txEl>
                                          </p:spTgt>
                                        </p:tgtEl>
                                      </p:cBhvr>
                                      <p:to x="100000" y="95000"/>
                                    </p:animScale>
                                    <p:animScale>
                                      <p:cBhvr>
                                        <p:cTn id="61" dur="166" decel="50000">
                                          <p:stCondLst>
                                            <p:cond delay="1834"/>
                                          </p:stCondLst>
                                        </p:cTn>
                                        <p:tgtEl>
                                          <p:spTgt spid="11">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1">
                                            <p:txEl>
                                              <p:pRg st="3" end="3"/>
                                            </p:txEl>
                                          </p:spTgt>
                                        </p:tgtEl>
                                        <p:attrNameLst>
                                          <p:attrName>style.visibility</p:attrName>
                                        </p:attrNameLst>
                                      </p:cBhvr>
                                      <p:to>
                                        <p:strVal val="visible"/>
                                      </p:to>
                                    </p:set>
                                    <p:animEffect transition="in" filter="wipe(down)">
                                      <p:cBhvr>
                                        <p:cTn id="66" dur="580">
                                          <p:stCondLst>
                                            <p:cond delay="0"/>
                                          </p:stCondLst>
                                        </p:cTn>
                                        <p:tgtEl>
                                          <p:spTgt spid="11">
                                            <p:txEl>
                                              <p:pRg st="3" end="3"/>
                                            </p:txEl>
                                          </p:spTgt>
                                        </p:tgtEl>
                                      </p:cBhvr>
                                    </p:animEffect>
                                    <p:anim calcmode="lin" valueType="num">
                                      <p:cBhvr>
                                        <p:cTn id="67"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1">
                                            <p:txEl>
                                              <p:pRg st="3" end="3"/>
                                            </p:txEl>
                                          </p:spTgt>
                                        </p:tgtEl>
                                      </p:cBhvr>
                                      <p:to x="100000" y="60000"/>
                                    </p:animScale>
                                    <p:animScale>
                                      <p:cBhvr>
                                        <p:cTn id="73" dur="166" decel="50000">
                                          <p:stCondLst>
                                            <p:cond delay="676"/>
                                          </p:stCondLst>
                                        </p:cTn>
                                        <p:tgtEl>
                                          <p:spTgt spid="11">
                                            <p:txEl>
                                              <p:pRg st="3" end="3"/>
                                            </p:txEl>
                                          </p:spTgt>
                                        </p:tgtEl>
                                      </p:cBhvr>
                                      <p:to x="100000" y="100000"/>
                                    </p:animScale>
                                    <p:animScale>
                                      <p:cBhvr>
                                        <p:cTn id="74" dur="26">
                                          <p:stCondLst>
                                            <p:cond delay="1312"/>
                                          </p:stCondLst>
                                        </p:cTn>
                                        <p:tgtEl>
                                          <p:spTgt spid="11">
                                            <p:txEl>
                                              <p:pRg st="3" end="3"/>
                                            </p:txEl>
                                          </p:spTgt>
                                        </p:tgtEl>
                                      </p:cBhvr>
                                      <p:to x="100000" y="80000"/>
                                    </p:animScale>
                                    <p:animScale>
                                      <p:cBhvr>
                                        <p:cTn id="75" dur="166" decel="50000">
                                          <p:stCondLst>
                                            <p:cond delay="1338"/>
                                          </p:stCondLst>
                                        </p:cTn>
                                        <p:tgtEl>
                                          <p:spTgt spid="11">
                                            <p:txEl>
                                              <p:pRg st="3" end="3"/>
                                            </p:txEl>
                                          </p:spTgt>
                                        </p:tgtEl>
                                      </p:cBhvr>
                                      <p:to x="100000" y="100000"/>
                                    </p:animScale>
                                    <p:animScale>
                                      <p:cBhvr>
                                        <p:cTn id="76" dur="26">
                                          <p:stCondLst>
                                            <p:cond delay="1642"/>
                                          </p:stCondLst>
                                        </p:cTn>
                                        <p:tgtEl>
                                          <p:spTgt spid="11">
                                            <p:txEl>
                                              <p:pRg st="3" end="3"/>
                                            </p:txEl>
                                          </p:spTgt>
                                        </p:tgtEl>
                                      </p:cBhvr>
                                      <p:to x="100000" y="90000"/>
                                    </p:animScale>
                                    <p:animScale>
                                      <p:cBhvr>
                                        <p:cTn id="77" dur="166" decel="50000">
                                          <p:stCondLst>
                                            <p:cond delay="1668"/>
                                          </p:stCondLst>
                                        </p:cTn>
                                        <p:tgtEl>
                                          <p:spTgt spid="11">
                                            <p:txEl>
                                              <p:pRg st="3" end="3"/>
                                            </p:txEl>
                                          </p:spTgt>
                                        </p:tgtEl>
                                      </p:cBhvr>
                                      <p:to x="100000" y="100000"/>
                                    </p:animScale>
                                    <p:animScale>
                                      <p:cBhvr>
                                        <p:cTn id="78" dur="26">
                                          <p:stCondLst>
                                            <p:cond delay="1808"/>
                                          </p:stCondLst>
                                        </p:cTn>
                                        <p:tgtEl>
                                          <p:spTgt spid="11">
                                            <p:txEl>
                                              <p:pRg st="3" end="3"/>
                                            </p:txEl>
                                          </p:spTgt>
                                        </p:tgtEl>
                                      </p:cBhvr>
                                      <p:to x="100000" y="95000"/>
                                    </p:animScale>
                                    <p:animScale>
                                      <p:cBhvr>
                                        <p:cTn id="79" dur="166" decel="50000">
                                          <p:stCondLst>
                                            <p:cond delay="1834"/>
                                          </p:stCondLst>
                                        </p:cTn>
                                        <p:tgtEl>
                                          <p:spTgt spid="11">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1">
                                            <p:txEl>
                                              <p:pRg st="4" end="4"/>
                                            </p:txEl>
                                          </p:spTgt>
                                        </p:tgtEl>
                                        <p:attrNameLst>
                                          <p:attrName>style.visibility</p:attrName>
                                        </p:attrNameLst>
                                      </p:cBhvr>
                                      <p:to>
                                        <p:strVal val="visible"/>
                                      </p:to>
                                    </p:set>
                                    <p:animEffect transition="in" filter="wipe(down)">
                                      <p:cBhvr>
                                        <p:cTn id="84" dur="580">
                                          <p:stCondLst>
                                            <p:cond delay="0"/>
                                          </p:stCondLst>
                                        </p:cTn>
                                        <p:tgtEl>
                                          <p:spTgt spid="11">
                                            <p:txEl>
                                              <p:pRg st="4" end="4"/>
                                            </p:txEl>
                                          </p:spTgt>
                                        </p:tgtEl>
                                      </p:cBhvr>
                                    </p:animEffect>
                                    <p:anim calcmode="lin" valueType="num">
                                      <p:cBhvr>
                                        <p:cTn id="85" dur="1822" tmFilter="0,0; 0.14,0.36; 0.43,0.73; 0.71,0.91; 1.0,1.0">
                                          <p:stCondLst>
                                            <p:cond delay="0"/>
                                          </p:stCondLst>
                                        </p:cTn>
                                        <p:tgtEl>
                                          <p:spTgt spid="11">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1">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1">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1">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1">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11">
                                            <p:txEl>
                                              <p:pRg st="4" end="4"/>
                                            </p:txEl>
                                          </p:spTgt>
                                        </p:tgtEl>
                                      </p:cBhvr>
                                      <p:to x="100000" y="60000"/>
                                    </p:animScale>
                                    <p:animScale>
                                      <p:cBhvr>
                                        <p:cTn id="91" dur="166" decel="50000">
                                          <p:stCondLst>
                                            <p:cond delay="676"/>
                                          </p:stCondLst>
                                        </p:cTn>
                                        <p:tgtEl>
                                          <p:spTgt spid="11">
                                            <p:txEl>
                                              <p:pRg st="4" end="4"/>
                                            </p:txEl>
                                          </p:spTgt>
                                        </p:tgtEl>
                                      </p:cBhvr>
                                      <p:to x="100000" y="100000"/>
                                    </p:animScale>
                                    <p:animScale>
                                      <p:cBhvr>
                                        <p:cTn id="92" dur="26">
                                          <p:stCondLst>
                                            <p:cond delay="1312"/>
                                          </p:stCondLst>
                                        </p:cTn>
                                        <p:tgtEl>
                                          <p:spTgt spid="11">
                                            <p:txEl>
                                              <p:pRg st="4" end="4"/>
                                            </p:txEl>
                                          </p:spTgt>
                                        </p:tgtEl>
                                      </p:cBhvr>
                                      <p:to x="100000" y="80000"/>
                                    </p:animScale>
                                    <p:animScale>
                                      <p:cBhvr>
                                        <p:cTn id="93" dur="166" decel="50000">
                                          <p:stCondLst>
                                            <p:cond delay="1338"/>
                                          </p:stCondLst>
                                        </p:cTn>
                                        <p:tgtEl>
                                          <p:spTgt spid="11">
                                            <p:txEl>
                                              <p:pRg st="4" end="4"/>
                                            </p:txEl>
                                          </p:spTgt>
                                        </p:tgtEl>
                                      </p:cBhvr>
                                      <p:to x="100000" y="100000"/>
                                    </p:animScale>
                                    <p:animScale>
                                      <p:cBhvr>
                                        <p:cTn id="94" dur="26">
                                          <p:stCondLst>
                                            <p:cond delay="1642"/>
                                          </p:stCondLst>
                                        </p:cTn>
                                        <p:tgtEl>
                                          <p:spTgt spid="11">
                                            <p:txEl>
                                              <p:pRg st="4" end="4"/>
                                            </p:txEl>
                                          </p:spTgt>
                                        </p:tgtEl>
                                      </p:cBhvr>
                                      <p:to x="100000" y="90000"/>
                                    </p:animScale>
                                    <p:animScale>
                                      <p:cBhvr>
                                        <p:cTn id="95" dur="166" decel="50000">
                                          <p:stCondLst>
                                            <p:cond delay="1668"/>
                                          </p:stCondLst>
                                        </p:cTn>
                                        <p:tgtEl>
                                          <p:spTgt spid="11">
                                            <p:txEl>
                                              <p:pRg st="4" end="4"/>
                                            </p:txEl>
                                          </p:spTgt>
                                        </p:tgtEl>
                                      </p:cBhvr>
                                      <p:to x="100000" y="100000"/>
                                    </p:animScale>
                                    <p:animScale>
                                      <p:cBhvr>
                                        <p:cTn id="96" dur="26">
                                          <p:stCondLst>
                                            <p:cond delay="1808"/>
                                          </p:stCondLst>
                                        </p:cTn>
                                        <p:tgtEl>
                                          <p:spTgt spid="11">
                                            <p:txEl>
                                              <p:pRg st="4" end="4"/>
                                            </p:txEl>
                                          </p:spTgt>
                                        </p:tgtEl>
                                      </p:cBhvr>
                                      <p:to x="100000" y="95000"/>
                                    </p:animScale>
                                    <p:animScale>
                                      <p:cBhvr>
                                        <p:cTn id="97" dur="166" decel="50000">
                                          <p:stCondLst>
                                            <p:cond delay="1834"/>
                                          </p:stCondLst>
                                        </p:cTn>
                                        <p:tgtEl>
                                          <p:spTgt spid="11">
                                            <p:txEl>
                                              <p:pRg st="4" end="4"/>
                                            </p:txEl>
                                          </p:spTgt>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1">
                                            <p:txEl>
                                              <p:pRg st="5" end="5"/>
                                            </p:txEl>
                                          </p:spTgt>
                                        </p:tgtEl>
                                        <p:attrNameLst>
                                          <p:attrName>style.visibility</p:attrName>
                                        </p:attrNameLst>
                                      </p:cBhvr>
                                      <p:to>
                                        <p:strVal val="visible"/>
                                      </p:to>
                                    </p:set>
                                    <p:animEffect transition="in" filter="wipe(down)">
                                      <p:cBhvr>
                                        <p:cTn id="102" dur="580">
                                          <p:stCondLst>
                                            <p:cond delay="0"/>
                                          </p:stCondLst>
                                        </p:cTn>
                                        <p:tgtEl>
                                          <p:spTgt spid="11">
                                            <p:txEl>
                                              <p:pRg st="5" end="5"/>
                                            </p:txEl>
                                          </p:spTgt>
                                        </p:tgtEl>
                                      </p:cBhvr>
                                    </p:animEffect>
                                    <p:anim calcmode="lin" valueType="num">
                                      <p:cBhvr>
                                        <p:cTn id="103" dur="1822" tmFilter="0,0; 0.14,0.36; 0.43,0.73; 0.71,0.91; 1.0,1.0">
                                          <p:stCondLst>
                                            <p:cond delay="0"/>
                                          </p:stCondLst>
                                        </p:cTn>
                                        <p:tgtEl>
                                          <p:spTgt spid="11">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1">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1">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1">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1">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11">
                                            <p:txEl>
                                              <p:pRg st="5" end="5"/>
                                            </p:txEl>
                                          </p:spTgt>
                                        </p:tgtEl>
                                      </p:cBhvr>
                                      <p:to x="100000" y="60000"/>
                                    </p:animScale>
                                    <p:animScale>
                                      <p:cBhvr>
                                        <p:cTn id="109" dur="166" decel="50000">
                                          <p:stCondLst>
                                            <p:cond delay="676"/>
                                          </p:stCondLst>
                                        </p:cTn>
                                        <p:tgtEl>
                                          <p:spTgt spid="11">
                                            <p:txEl>
                                              <p:pRg st="5" end="5"/>
                                            </p:txEl>
                                          </p:spTgt>
                                        </p:tgtEl>
                                      </p:cBhvr>
                                      <p:to x="100000" y="100000"/>
                                    </p:animScale>
                                    <p:animScale>
                                      <p:cBhvr>
                                        <p:cTn id="110" dur="26">
                                          <p:stCondLst>
                                            <p:cond delay="1312"/>
                                          </p:stCondLst>
                                        </p:cTn>
                                        <p:tgtEl>
                                          <p:spTgt spid="11">
                                            <p:txEl>
                                              <p:pRg st="5" end="5"/>
                                            </p:txEl>
                                          </p:spTgt>
                                        </p:tgtEl>
                                      </p:cBhvr>
                                      <p:to x="100000" y="80000"/>
                                    </p:animScale>
                                    <p:animScale>
                                      <p:cBhvr>
                                        <p:cTn id="111" dur="166" decel="50000">
                                          <p:stCondLst>
                                            <p:cond delay="1338"/>
                                          </p:stCondLst>
                                        </p:cTn>
                                        <p:tgtEl>
                                          <p:spTgt spid="11">
                                            <p:txEl>
                                              <p:pRg st="5" end="5"/>
                                            </p:txEl>
                                          </p:spTgt>
                                        </p:tgtEl>
                                      </p:cBhvr>
                                      <p:to x="100000" y="100000"/>
                                    </p:animScale>
                                    <p:animScale>
                                      <p:cBhvr>
                                        <p:cTn id="112" dur="26">
                                          <p:stCondLst>
                                            <p:cond delay="1642"/>
                                          </p:stCondLst>
                                        </p:cTn>
                                        <p:tgtEl>
                                          <p:spTgt spid="11">
                                            <p:txEl>
                                              <p:pRg st="5" end="5"/>
                                            </p:txEl>
                                          </p:spTgt>
                                        </p:tgtEl>
                                      </p:cBhvr>
                                      <p:to x="100000" y="90000"/>
                                    </p:animScale>
                                    <p:animScale>
                                      <p:cBhvr>
                                        <p:cTn id="113" dur="166" decel="50000">
                                          <p:stCondLst>
                                            <p:cond delay="1668"/>
                                          </p:stCondLst>
                                        </p:cTn>
                                        <p:tgtEl>
                                          <p:spTgt spid="11">
                                            <p:txEl>
                                              <p:pRg st="5" end="5"/>
                                            </p:txEl>
                                          </p:spTgt>
                                        </p:tgtEl>
                                      </p:cBhvr>
                                      <p:to x="100000" y="100000"/>
                                    </p:animScale>
                                    <p:animScale>
                                      <p:cBhvr>
                                        <p:cTn id="114" dur="26">
                                          <p:stCondLst>
                                            <p:cond delay="1808"/>
                                          </p:stCondLst>
                                        </p:cTn>
                                        <p:tgtEl>
                                          <p:spTgt spid="11">
                                            <p:txEl>
                                              <p:pRg st="5" end="5"/>
                                            </p:txEl>
                                          </p:spTgt>
                                        </p:tgtEl>
                                      </p:cBhvr>
                                      <p:to x="100000" y="95000"/>
                                    </p:animScale>
                                    <p:animScale>
                                      <p:cBhvr>
                                        <p:cTn id="115" dur="166" decel="50000">
                                          <p:stCondLst>
                                            <p:cond delay="1834"/>
                                          </p:stCondLst>
                                        </p:cTn>
                                        <p:tgtEl>
                                          <p:spTgt spid="11">
                                            <p:txEl>
                                              <p:pRg st="5" end="5"/>
                                            </p:txEl>
                                          </p:spTgt>
                                        </p:tgtEl>
                                      </p:cBhvr>
                                      <p:to x="100000" y="100000"/>
                                    </p:animScale>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grpId="0" nodeType="clickEffect">
                                  <p:stCondLst>
                                    <p:cond delay="0"/>
                                  </p:stCondLst>
                                  <p:childTnLst>
                                    <p:set>
                                      <p:cBhvr>
                                        <p:cTn id="119" dur="1" fill="hold">
                                          <p:stCondLst>
                                            <p:cond delay="0"/>
                                          </p:stCondLst>
                                        </p:cTn>
                                        <p:tgtEl>
                                          <p:spTgt spid="11">
                                            <p:txEl>
                                              <p:pRg st="6" end="6"/>
                                            </p:txEl>
                                          </p:spTgt>
                                        </p:tgtEl>
                                        <p:attrNameLst>
                                          <p:attrName>style.visibility</p:attrName>
                                        </p:attrNameLst>
                                      </p:cBhvr>
                                      <p:to>
                                        <p:strVal val="visible"/>
                                      </p:to>
                                    </p:set>
                                    <p:animEffect transition="in" filter="wipe(down)">
                                      <p:cBhvr>
                                        <p:cTn id="120" dur="580">
                                          <p:stCondLst>
                                            <p:cond delay="0"/>
                                          </p:stCondLst>
                                        </p:cTn>
                                        <p:tgtEl>
                                          <p:spTgt spid="11">
                                            <p:txEl>
                                              <p:pRg st="6" end="6"/>
                                            </p:txEl>
                                          </p:spTgt>
                                        </p:tgtEl>
                                      </p:cBhvr>
                                    </p:animEffect>
                                    <p:anim calcmode="lin" valueType="num">
                                      <p:cBhvr>
                                        <p:cTn id="121" dur="1822" tmFilter="0,0; 0.14,0.36; 0.43,0.73; 0.71,0.91; 1.0,1.0">
                                          <p:stCondLst>
                                            <p:cond delay="0"/>
                                          </p:stCondLst>
                                        </p:cTn>
                                        <p:tgtEl>
                                          <p:spTgt spid="11">
                                            <p:txEl>
                                              <p:pRg st="6" end="6"/>
                                            </p:txEl>
                                          </p:spTgt>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xEl>
                                              <p:pRg st="6" end="6"/>
                                            </p:txEl>
                                          </p:spTgt>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xEl>
                                              <p:pRg st="6" end="6"/>
                                            </p:txEl>
                                          </p:spTgt>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xEl>
                                              <p:pRg st="6" end="6"/>
                                            </p:txEl>
                                          </p:spTgt>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xEl>
                                              <p:pRg st="6" end="6"/>
                                            </p:txEl>
                                          </p:spTgt>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xEl>
                                              <p:pRg st="6" end="6"/>
                                            </p:txEl>
                                          </p:spTgt>
                                        </p:tgtEl>
                                      </p:cBhvr>
                                      <p:to x="100000" y="60000"/>
                                    </p:animScale>
                                    <p:animScale>
                                      <p:cBhvr>
                                        <p:cTn id="127" dur="166" decel="50000">
                                          <p:stCondLst>
                                            <p:cond delay="676"/>
                                          </p:stCondLst>
                                        </p:cTn>
                                        <p:tgtEl>
                                          <p:spTgt spid="11">
                                            <p:txEl>
                                              <p:pRg st="6" end="6"/>
                                            </p:txEl>
                                          </p:spTgt>
                                        </p:tgtEl>
                                      </p:cBhvr>
                                      <p:to x="100000" y="100000"/>
                                    </p:animScale>
                                    <p:animScale>
                                      <p:cBhvr>
                                        <p:cTn id="128" dur="26">
                                          <p:stCondLst>
                                            <p:cond delay="1312"/>
                                          </p:stCondLst>
                                        </p:cTn>
                                        <p:tgtEl>
                                          <p:spTgt spid="11">
                                            <p:txEl>
                                              <p:pRg st="6" end="6"/>
                                            </p:txEl>
                                          </p:spTgt>
                                        </p:tgtEl>
                                      </p:cBhvr>
                                      <p:to x="100000" y="80000"/>
                                    </p:animScale>
                                    <p:animScale>
                                      <p:cBhvr>
                                        <p:cTn id="129" dur="166" decel="50000">
                                          <p:stCondLst>
                                            <p:cond delay="1338"/>
                                          </p:stCondLst>
                                        </p:cTn>
                                        <p:tgtEl>
                                          <p:spTgt spid="11">
                                            <p:txEl>
                                              <p:pRg st="6" end="6"/>
                                            </p:txEl>
                                          </p:spTgt>
                                        </p:tgtEl>
                                      </p:cBhvr>
                                      <p:to x="100000" y="100000"/>
                                    </p:animScale>
                                    <p:animScale>
                                      <p:cBhvr>
                                        <p:cTn id="130" dur="26">
                                          <p:stCondLst>
                                            <p:cond delay="1642"/>
                                          </p:stCondLst>
                                        </p:cTn>
                                        <p:tgtEl>
                                          <p:spTgt spid="11">
                                            <p:txEl>
                                              <p:pRg st="6" end="6"/>
                                            </p:txEl>
                                          </p:spTgt>
                                        </p:tgtEl>
                                      </p:cBhvr>
                                      <p:to x="100000" y="90000"/>
                                    </p:animScale>
                                    <p:animScale>
                                      <p:cBhvr>
                                        <p:cTn id="131" dur="166" decel="50000">
                                          <p:stCondLst>
                                            <p:cond delay="1668"/>
                                          </p:stCondLst>
                                        </p:cTn>
                                        <p:tgtEl>
                                          <p:spTgt spid="11">
                                            <p:txEl>
                                              <p:pRg st="6" end="6"/>
                                            </p:txEl>
                                          </p:spTgt>
                                        </p:tgtEl>
                                      </p:cBhvr>
                                      <p:to x="100000" y="100000"/>
                                    </p:animScale>
                                    <p:animScale>
                                      <p:cBhvr>
                                        <p:cTn id="132" dur="26">
                                          <p:stCondLst>
                                            <p:cond delay="1808"/>
                                          </p:stCondLst>
                                        </p:cTn>
                                        <p:tgtEl>
                                          <p:spTgt spid="11">
                                            <p:txEl>
                                              <p:pRg st="6" end="6"/>
                                            </p:txEl>
                                          </p:spTgt>
                                        </p:tgtEl>
                                      </p:cBhvr>
                                      <p:to x="100000" y="95000"/>
                                    </p:animScale>
                                    <p:animScale>
                                      <p:cBhvr>
                                        <p:cTn id="133" dur="166" decel="50000">
                                          <p:stCondLst>
                                            <p:cond delay="1834"/>
                                          </p:stCondLst>
                                        </p:cTn>
                                        <p:tgtEl>
                                          <p:spTgt spid="11">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7030A0"/>
                </a:solidFill>
                <a:effectLst>
                  <a:glow rad="101600">
                    <a:srgbClr val="CC99FF">
                      <a:alpha val="60000"/>
                    </a:srgbClr>
                  </a:glow>
                </a:effectLst>
              </a:rPr>
              <a:t>Types of medications</a:t>
            </a:r>
          </a:p>
        </p:txBody>
      </p:sp>
      <p:graphicFrame>
        <p:nvGraphicFramePr>
          <p:cNvPr id="9" name="Content Placeholder 8" descr="Vertical Box List showing 3 groups arranged one below the other with bullet points for task descriptions under each group"/>
          <p:cNvGraphicFramePr>
            <a:graphicFrameLocks noGrp="1"/>
          </p:cNvGraphicFramePr>
          <p:nvPr>
            <p:ph sz="half" idx="2"/>
            <p:extLst>
              <p:ext uri="{D42A27DB-BD31-4B8C-83A1-F6EECF244321}">
                <p14:modId xmlns:p14="http://schemas.microsoft.com/office/powerpoint/2010/main" val="3544538253"/>
              </p:ext>
            </p:extLst>
          </p:nvPr>
        </p:nvGraphicFramePr>
        <p:xfrm>
          <a:off x="2513012" y="1600200"/>
          <a:ext cx="4572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m3d="http://schemas.microsoft.com/office/drawing/2017/model3d" Requires="am3d">
          <p:graphicFrame>
            <p:nvGraphicFramePr>
              <p:cNvPr id="4" name="3D Model 3" descr="Clear pill bottle">
                <a:extLst>
                  <a:ext uri="{FF2B5EF4-FFF2-40B4-BE49-F238E27FC236}">
                    <a16:creationId xmlns:a16="http://schemas.microsoft.com/office/drawing/2014/main" id="{1D4B2CB3-D3DA-4866-B5F1-84AF5225229C}"/>
                  </a:ext>
                </a:extLst>
              </p:cNvPr>
              <p:cNvGraphicFramePr>
                <a:graphicFrameLocks noChangeAspect="1"/>
              </p:cNvGraphicFramePr>
              <p:nvPr>
                <p:extLst>
                  <p:ext uri="{D42A27DB-BD31-4B8C-83A1-F6EECF244321}">
                    <p14:modId xmlns:p14="http://schemas.microsoft.com/office/powerpoint/2010/main" val="1078717725"/>
                  </p:ext>
                </p:extLst>
              </p:nvPr>
            </p:nvGraphicFramePr>
            <p:xfrm>
              <a:off x="8456612" y="302419"/>
              <a:ext cx="1042301" cy="2413000"/>
            </p:xfrm>
            <a:graphic>
              <a:graphicData uri="http://schemas.microsoft.com/office/drawing/2017/model3d">
                <am3d:model3d r:embed="rId8">
                  <am3d:spPr>
                    <a:xfrm>
                      <a:off x="0" y="0"/>
                      <a:ext cx="1042301" cy="2413000"/>
                    </a:xfrm>
                    <a:prstGeom prst="rect">
                      <a:avLst/>
                    </a:prstGeom>
                  </am3d:spPr>
                  <am3d:camera>
                    <am3d:pos x="0" y="0" z="56597618"/>
                    <am3d:up dx="0" dy="36000000" dz="0"/>
                    <am3d:lookAt x="0" y="0" z="0"/>
                    <am3d:perspective fov="2700000"/>
                  </am3d:camera>
                  <am3d:trans>
                    <am3d:meterPerModelUnit n="18760342" d="1000000"/>
                    <am3d:preTrans dx="-5726" dy="-17976269" dz="3516"/>
                    <am3d:scale>
                      <am3d:sx n="1000000" d="1000000"/>
                      <am3d:sy n="1000000" d="1000000"/>
                      <am3d:sz n="1000000" d="1000000"/>
                    </am3d:scale>
                    <am3d:rot/>
                    <am3d:postTrans dx="0" dy="0" dz="0"/>
                  </am3d:trans>
                  <am3d:raster rName="Office3DRenderer" rVer="16.0.8326">
                    <am3d:blip r:embed="rId9"/>
                  </am3d:raster>
                  <am3d:objViewport viewportSz="27080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Clear pill bottle">
                <a:extLst>
                  <a:ext uri="{FF2B5EF4-FFF2-40B4-BE49-F238E27FC236}">
                    <a16:creationId xmlns:a16="http://schemas.microsoft.com/office/drawing/2014/main" id="{1D4B2CB3-D3DA-4866-B5F1-84AF5225229C}"/>
                  </a:ext>
                </a:extLst>
              </p:cNvPr>
              <p:cNvPicPr>
                <a:picLocks noGrp="1" noRot="1" noChangeAspect="1" noMove="1" noResize="1" noEditPoints="1" noAdjustHandles="1" noChangeArrowheads="1" noChangeShapeType="1" noCrop="1"/>
              </p:cNvPicPr>
              <p:nvPr/>
            </p:nvPicPr>
            <p:blipFill>
              <a:blip r:embed="rId9"/>
              <a:stretch>
                <a:fillRect/>
              </a:stretch>
            </p:blipFill>
            <p:spPr>
              <a:xfrm>
                <a:off x="8456612" y="302419"/>
                <a:ext cx="1042301" cy="2413000"/>
              </a:xfrm>
              <a:prstGeom prst="rect">
                <a:avLst/>
              </a:prstGeom>
            </p:spPr>
          </p:pic>
        </mc:Fallback>
      </mc:AlternateContent>
      <p:pic>
        <p:nvPicPr>
          <p:cNvPr id="6" name="Picture 5">
            <a:extLst>
              <a:ext uri="{FF2B5EF4-FFF2-40B4-BE49-F238E27FC236}">
                <a16:creationId xmlns:a16="http://schemas.microsoft.com/office/drawing/2014/main" id="{5FA8A274-CB51-4E80-8989-2F6E824DA324}"/>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445085" y="3429000"/>
            <a:ext cx="2250526" cy="2334419"/>
          </a:xfrm>
          <a:prstGeom prst="rect">
            <a:avLst/>
          </a:prstGeom>
        </p:spPr>
      </p:pic>
    </p:spTree>
    <p:extLst>
      <p:ext uri="{BB962C8B-B14F-4D97-AF65-F5344CB8AC3E}">
        <p14:creationId xmlns:p14="http://schemas.microsoft.com/office/powerpoint/2010/main" val="8406647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E80B-4022-4C8E-B0BA-9D88EED90F89}"/>
              </a:ext>
            </a:extLst>
          </p:cNvPr>
          <p:cNvSpPr>
            <a:spLocks noGrp="1"/>
          </p:cNvSpPr>
          <p:nvPr>
            <p:ph type="title"/>
          </p:nvPr>
        </p:nvSpPr>
        <p:spPr/>
        <p:txBody>
          <a:bodyPr>
            <a:normAutofit fontScale="90000"/>
          </a:bodyPr>
          <a:lstStyle/>
          <a:p>
            <a:r>
              <a:rPr lang="en-US" dirty="0">
                <a:solidFill>
                  <a:srgbClr val="0070C0"/>
                </a:solidFill>
                <a:effectLst>
                  <a:glow rad="228600">
                    <a:srgbClr val="E6B8D7">
                      <a:alpha val="40000"/>
                    </a:srgbClr>
                  </a:glow>
                </a:effectLst>
              </a:rPr>
              <a:t>How to use the medicine</a:t>
            </a:r>
            <a:br>
              <a:rPr lang="en-US" dirty="0">
                <a:solidFill>
                  <a:srgbClr val="0070C0"/>
                </a:solidFill>
                <a:effectLst>
                  <a:glow rad="228600">
                    <a:srgbClr val="E6B8D7">
                      <a:alpha val="40000"/>
                    </a:srgbClr>
                  </a:glow>
                </a:effectLst>
              </a:rPr>
            </a:br>
            <a:r>
              <a:rPr lang="en-US" dirty="0">
                <a:solidFill>
                  <a:srgbClr val="0070C0"/>
                </a:solidFill>
                <a:effectLst>
                  <a:glow rad="228600">
                    <a:srgbClr val="E6B8D7">
                      <a:alpha val="40000"/>
                    </a:srgbClr>
                  </a:glow>
                </a:effectLst>
              </a:rPr>
              <a:t>This type of medication is classified into two categories:</a:t>
            </a:r>
          </a:p>
        </p:txBody>
      </p:sp>
      <p:sp>
        <p:nvSpPr>
          <p:cNvPr id="3" name="Content Placeholder 2">
            <a:extLst>
              <a:ext uri="{FF2B5EF4-FFF2-40B4-BE49-F238E27FC236}">
                <a16:creationId xmlns:a16="http://schemas.microsoft.com/office/drawing/2014/main" id="{624D2016-6789-45DA-B9D3-94753387FE6C}"/>
              </a:ext>
            </a:extLst>
          </p:cNvPr>
          <p:cNvSpPr>
            <a:spLocks noGrp="1"/>
          </p:cNvSpPr>
          <p:nvPr>
            <p:ph sz="half" idx="1"/>
          </p:nvPr>
        </p:nvSpPr>
        <p:spPr/>
        <p:txBody>
          <a:bodyPr/>
          <a:lstStyle/>
          <a:p>
            <a:r>
              <a:rPr lang="en-US" dirty="0">
                <a:solidFill>
                  <a:srgbClr val="CC00FF"/>
                </a:solidFill>
                <a:effectLst>
                  <a:glow rad="101600">
                    <a:srgbClr val="CC99FF">
                      <a:alpha val="60000"/>
                    </a:srgbClr>
                  </a:glow>
                </a:effectLst>
              </a:rPr>
              <a:t>Medicines used by mouth: These are medicines that are taken orally, such as: tablets and capsules.</a:t>
            </a:r>
          </a:p>
        </p:txBody>
      </p:sp>
      <p:sp>
        <p:nvSpPr>
          <p:cNvPr id="4" name="Content Placeholder 3">
            <a:extLst>
              <a:ext uri="{FF2B5EF4-FFF2-40B4-BE49-F238E27FC236}">
                <a16:creationId xmlns:a16="http://schemas.microsoft.com/office/drawing/2014/main" id="{0220583F-F637-4B20-B3FA-113A229C38AF}"/>
              </a:ext>
            </a:extLst>
          </p:cNvPr>
          <p:cNvSpPr>
            <a:spLocks noGrp="1"/>
          </p:cNvSpPr>
          <p:nvPr>
            <p:ph sz="half" idx="2"/>
          </p:nvPr>
        </p:nvSpPr>
        <p:spPr/>
        <p:txBody>
          <a:bodyPr/>
          <a:lstStyle/>
          <a:p>
            <a:r>
              <a:rPr lang="en-US" dirty="0">
                <a:solidFill>
                  <a:srgbClr val="CC00FF"/>
                </a:solidFill>
                <a:effectLst>
                  <a:glow rad="101600">
                    <a:srgbClr val="CC99FF">
                      <a:alpha val="60000"/>
                    </a:srgbClr>
                  </a:glow>
                </a:effectLst>
              </a:rPr>
              <a:t>Medicines used in the form of injections: They are medicines that are given to the patient using (injection), in the area of ​​​​a blood artery, and are considered to have a rapid effect, compared to medicines that are given orally.</a:t>
            </a:r>
          </a:p>
        </p:txBody>
      </p:sp>
      <p:pic>
        <p:nvPicPr>
          <p:cNvPr id="6" name="Picture 5">
            <a:extLst>
              <a:ext uri="{FF2B5EF4-FFF2-40B4-BE49-F238E27FC236}">
                <a16:creationId xmlns:a16="http://schemas.microsoft.com/office/drawing/2014/main" id="{CCC144EE-E3D3-4642-B67B-20CB23B79EE5}"/>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65412" y="3372678"/>
            <a:ext cx="2418522" cy="2418522"/>
          </a:xfrm>
          <a:prstGeom prst="rect">
            <a:avLst/>
          </a:prstGeom>
        </p:spPr>
      </p:pic>
    </p:spTree>
    <p:extLst>
      <p:ext uri="{BB962C8B-B14F-4D97-AF65-F5344CB8AC3E}">
        <p14:creationId xmlns:p14="http://schemas.microsoft.com/office/powerpoint/2010/main" val="22219740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3A58C-F588-4DA9-AB7F-3385E8B616B1}"/>
              </a:ext>
            </a:extLst>
          </p:cNvPr>
          <p:cNvSpPr>
            <a:spLocks noGrp="1"/>
          </p:cNvSpPr>
          <p:nvPr>
            <p:ph type="title"/>
          </p:nvPr>
        </p:nvSpPr>
        <p:spPr/>
        <p:txBody>
          <a:bodyPr/>
          <a:lstStyle/>
          <a:p>
            <a:r>
              <a:rPr lang="en-US" dirty="0">
                <a:solidFill>
                  <a:srgbClr val="0070C0"/>
                </a:solidFill>
                <a:effectLst>
                  <a:glow rad="228600">
                    <a:schemeClr val="accent1">
                      <a:satMod val="175000"/>
                      <a:alpha val="40000"/>
                    </a:schemeClr>
                  </a:glow>
                </a:effectLst>
              </a:rPr>
              <a:t>Pharmacokinetic results</a:t>
            </a:r>
          </a:p>
        </p:txBody>
      </p:sp>
      <p:sp>
        <p:nvSpPr>
          <p:cNvPr id="3" name="Content Placeholder 2">
            <a:extLst>
              <a:ext uri="{FF2B5EF4-FFF2-40B4-BE49-F238E27FC236}">
                <a16:creationId xmlns:a16="http://schemas.microsoft.com/office/drawing/2014/main" id="{4B90A2D5-554B-4390-9E6A-094ECA53FC1F}"/>
              </a:ext>
            </a:extLst>
          </p:cNvPr>
          <p:cNvSpPr>
            <a:spLocks noGrp="1"/>
          </p:cNvSpPr>
          <p:nvPr>
            <p:ph idx="1"/>
          </p:nvPr>
        </p:nvSpPr>
        <p:spPr/>
        <p:txBody>
          <a:bodyPr/>
          <a:lstStyle/>
          <a:p>
            <a:r>
              <a:rPr lang="en-US" dirty="0">
                <a:solidFill>
                  <a:srgbClr val="FF0066"/>
                </a:solidFill>
                <a:effectLst>
                  <a:glow rad="101600">
                    <a:srgbClr val="FF7C80">
                      <a:alpha val="60000"/>
                    </a:srgbClr>
                  </a:glow>
                </a:effectLst>
              </a:rPr>
              <a:t>They are the effects that result from the drug after it reaches the blood, and it performs its own function inside the body, and the drugs that are given intravenously are the most effective, compared to the effects of other types of drug, which need to be decomposed in the intestine, and then transmitted to the site of the disease, so It is recommended to take most medicines after eating a meal, so that the stomach first analyzes the food inside it, and avoids analyzing the medicinal ingredients, so that the medicine can relieve the symptoms of the disease.</a:t>
            </a:r>
          </a:p>
        </p:txBody>
      </p:sp>
    </p:spTree>
    <p:extLst>
      <p:ext uri="{BB962C8B-B14F-4D97-AF65-F5344CB8AC3E}">
        <p14:creationId xmlns:p14="http://schemas.microsoft.com/office/powerpoint/2010/main" val="924287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5C4E-D121-4C11-B1FB-0B40003920FD}"/>
              </a:ext>
            </a:extLst>
          </p:cNvPr>
          <p:cNvSpPr>
            <a:spLocks noGrp="1"/>
          </p:cNvSpPr>
          <p:nvPr>
            <p:ph type="title"/>
          </p:nvPr>
        </p:nvSpPr>
        <p:spPr/>
        <p:txBody>
          <a:bodyPr/>
          <a:lstStyle/>
          <a:p>
            <a:r>
              <a:rPr lang="en-US" dirty="0">
                <a:solidFill>
                  <a:srgbClr val="CC00FF"/>
                </a:solidFill>
                <a:effectLst>
                  <a:glow rad="228600">
                    <a:schemeClr val="accent2">
                      <a:satMod val="175000"/>
                      <a:alpha val="40000"/>
                    </a:schemeClr>
                  </a:glow>
                </a:effectLst>
              </a:rPr>
              <a:t>How the Body Absorbs and Uses Medicine</a:t>
            </a:r>
          </a:p>
        </p:txBody>
      </p:sp>
      <p:pic>
        <p:nvPicPr>
          <p:cNvPr id="4" name="How the Body Absorbs and Uses Medicine _ Merck Manual Consumer Version">
            <a:hlinkClick r:id="" action="ppaction://media"/>
            <a:extLst>
              <a:ext uri="{FF2B5EF4-FFF2-40B4-BE49-F238E27FC236}">
                <a16:creationId xmlns:a16="http://schemas.microsoft.com/office/drawing/2014/main" id="{67144203-13F3-4F5B-A89A-C8F0AA0269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60612" y="1600200"/>
            <a:ext cx="8342313" cy="4572000"/>
          </a:xfrm>
          <a:prstGeom prst="rect">
            <a:avLst/>
          </a:prstGeom>
          <a:ln w="107950" cap="rnd">
            <a:solidFill>
              <a:srgbClr val="CC00FF"/>
            </a:solidFill>
          </a:ln>
          <a:effectLst>
            <a:outerShdw blurRad="152400" dist="317500" dir="5400000" sx="90000" sy="-19000" rotWithShape="0">
              <a:prstClr val="black">
                <a:alpha val="15000"/>
              </a:prst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0565285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childTnLst>
        </p:cTn>
      </p:par>
    </p:tnLst>
    <p:bldLst>
      <p:bldP spid="2" grpId="0"/>
    </p:bldLst>
  </p:timing>
</p:sld>
</file>

<file path=ppt/theme/theme1.xml><?xml version="1.0" encoding="utf-8"?>
<a:theme xmlns:a="http://schemas.openxmlformats.org/drawingml/2006/main" name="Pharmacy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3">
          <a:schemeClr val="accent2"/>
        </a:fillRef>
        <a:effectRef idx="2">
          <a:schemeClr val="accent2"/>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Pharmacy design slides.potx" id="{BDD4D5A3-0C20-4887-95F2-BFAB47634035}" vid="{397845B7-7EB0-4CC3-ABEB-6754AD0875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Pharmacy design slides</Template>
  <TotalTime>62</TotalTime>
  <Words>510</Words>
  <Application>Microsoft Office PowerPoint</Application>
  <PresentationFormat>Custom</PresentationFormat>
  <Paragraphs>26</Paragraphs>
  <Slides>8</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Euphemia</vt:lpstr>
      <vt:lpstr>Franklin Gothic Book</vt:lpstr>
      <vt:lpstr>Pharmacy design template</vt:lpstr>
      <vt:lpstr>medicine</vt:lpstr>
      <vt:lpstr>medicine</vt:lpstr>
      <vt:lpstr>This is a chart of those who match with people who use the medicine</vt:lpstr>
      <vt:lpstr>Methods of administering the medicine </vt:lpstr>
      <vt:lpstr>Types of medications</vt:lpstr>
      <vt:lpstr>How to use the medicine This type of medication is classified into two categories:</vt:lpstr>
      <vt:lpstr>Pharmacokinetic results</vt:lpstr>
      <vt:lpstr>How the Body Absorbs and Uses Medicine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dc:title>
  <dc:creator>margo rabadi</dc:creator>
  <cp:lastModifiedBy>margo rabadi</cp:lastModifiedBy>
  <cp:revision>7</cp:revision>
  <dcterms:created xsi:type="dcterms:W3CDTF">2023-04-04T12:57:18Z</dcterms:created>
  <dcterms:modified xsi:type="dcterms:W3CDTF">2023-04-04T13:59:51Z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