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61" r:id="rId5"/>
    <p:sldId id="260" r:id="rId6"/>
    <p:sldId id="262" r:id="rId7"/>
    <p:sldId id="264" r:id="rId8"/>
    <p:sldId id="265" r:id="rId9"/>
    <p:sldId id="266"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49" autoAdjust="0"/>
    <p:restoredTop sz="94660"/>
  </p:normalViewPr>
  <p:slideViewPr>
    <p:cSldViewPr snapToGrid="0">
      <p:cViewPr varScale="1">
        <p:scale>
          <a:sx n="74" d="100"/>
          <a:sy n="74" d="100"/>
        </p:scale>
        <p:origin x="6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AB8CF0-029D-44F7-AB53-2083FAF4F3C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421756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B8CF0-029D-44F7-AB53-2083FAF4F3C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377398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B8CF0-029D-44F7-AB53-2083FAF4F3C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4662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B8CF0-029D-44F7-AB53-2083FAF4F3C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1291875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B8CF0-029D-44F7-AB53-2083FAF4F3C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143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B8CF0-029D-44F7-AB53-2083FAF4F3C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65909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B8CF0-029D-44F7-AB53-2083FAF4F3C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1535187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B8CF0-029D-44F7-AB53-2083FAF4F3C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258371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B8CF0-029D-44F7-AB53-2083FAF4F3C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154808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B8CF0-029D-44F7-AB53-2083FAF4F3C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270126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AB8CF0-029D-44F7-AB53-2083FAF4F3C0}"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9803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AB8CF0-029D-44F7-AB53-2083FAF4F3C0}"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409221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AB8CF0-029D-44F7-AB53-2083FAF4F3C0}"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223968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B8CF0-029D-44F7-AB53-2083FAF4F3C0}"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154387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AB8CF0-029D-44F7-AB53-2083FAF4F3C0}"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377643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8162B-41CC-44B9-B223-B2A115199175}" type="slidenum">
              <a:rPr lang="en-US" smtClean="0"/>
              <a:t>‹#›</a:t>
            </a:fld>
            <a:endParaRPr lang="en-US"/>
          </a:p>
        </p:txBody>
      </p:sp>
      <p:sp>
        <p:nvSpPr>
          <p:cNvPr id="5" name="Date Placeholder 4"/>
          <p:cNvSpPr>
            <a:spLocks noGrp="1"/>
          </p:cNvSpPr>
          <p:nvPr>
            <p:ph type="dt" sz="half" idx="10"/>
          </p:nvPr>
        </p:nvSpPr>
        <p:spPr/>
        <p:txBody>
          <a:bodyPr/>
          <a:lstStyle/>
          <a:p>
            <a:fld id="{A5AB8CF0-029D-44F7-AB53-2083FAF4F3C0}" type="datetimeFigureOut">
              <a:rPr lang="en-US" smtClean="0"/>
              <a:t>4/1/2023</a:t>
            </a:fld>
            <a:endParaRPr lang="en-US"/>
          </a:p>
        </p:txBody>
      </p:sp>
    </p:spTree>
    <p:extLst>
      <p:ext uri="{BB962C8B-B14F-4D97-AF65-F5344CB8AC3E}">
        <p14:creationId xmlns:p14="http://schemas.microsoft.com/office/powerpoint/2010/main" val="169748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AB8CF0-029D-44F7-AB53-2083FAF4F3C0}" type="datetimeFigureOut">
              <a:rPr lang="en-US" smtClean="0"/>
              <a:t>4/1/2023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0A8162B-41CC-44B9-B223-B2A115199175}" type="slidenum">
              <a:rPr lang="en-US" smtClean="0"/>
              <a:t>‹#›</a:t>
            </a:fld>
            <a:endParaRPr lang="en-US"/>
          </a:p>
        </p:txBody>
      </p:sp>
    </p:spTree>
    <p:extLst>
      <p:ext uri="{BB962C8B-B14F-4D97-AF65-F5344CB8AC3E}">
        <p14:creationId xmlns:p14="http://schemas.microsoft.com/office/powerpoint/2010/main" val="21845980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F0766777-9DA8-B99A-2B94-C5A09D3AD053}"/>
              </a:ext>
            </a:extLst>
          </p:cNvPr>
          <p:cNvSpPr>
            <a:spLocks noGrp="1"/>
          </p:cNvSpPr>
          <p:nvPr>
            <p:ph type="subTitle" idx="1"/>
          </p:nvPr>
        </p:nvSpPr>
        <p:spPr>
          <a:xfrm>
            <a:off x="1507067" y="4050833"/>
            <a:ext cx="7766936" cy="1096899"/>
          </a:xfrm>
        </p:spPr>
        <p:txBody>
          <a:bodyPr>
            <a:normAutofit/>
          </a:bodyPr>
          <a:lstStyle/>
          <a:p>
            <a:r>
              <a:rPr lang="en-US" dirty="0"/>
              <a:t>By: Leen Ghosheh</a:t>
            </a:r>
          </a:p>
        </p:txBody>
      </p:sp>
      <p:sp>
        <p:nvSpPr>
          <p:cNvPr id="2" name="Title 1">
            <a:extLst>
              <a:ext uri="{FF2B5EF4-FFF2-40B4-BE49-F238E27FC236}">
                <a16:creationId xmlns:a16="http://schemas.microsoft.com/office/drawing/2014/main" id="{6E036084-168F-19CB-0731-1DCAE45D7DB8}"/>
              </a:ext>
            </a:extLst>
          </p:cNvPr>
          <p:cNvSpPr>
            <a:spLocks noGrp="1"/>
          </p:cNvSpPr>
          <p:nvPr>
            <p:ph type="ctrTitle"/>
          </p:nvPr>
        </p:nvSpPr>
        <p:spPr>
          <a:xfrm>
            <a:off x="1507067" y="1397000"/>
            <a:ext cx="7766936" cy="2653836"/>
          </a:xfrm>
        </p:spPr>
        <p:txBody>
          <a:bodyPr>
            <a:normAutofit/>
          </a:bodyPr>
          <a:lstStyle/>
          <a:p>
            <a:r>
              <a:rPr lang="en-US" dirty="0"/>
              <a:t>Selective breeding</a:t>
            </a:r>
          </a:p>
        </p:txBody>
      </p:sp>
      <p:sp>
        <p:nvSpPr>
          <p:cNvPr id="18"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827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FF76-CD8C-18FA-78E2-A90E33EC47E4}"/>
              </a:ext>
            </a:extLst>
          </p:cNvPr>
          <p:cNvSpPr>
            <a:spLocks noGrp="1"/>
          </p:cNvSpPr>
          <p:nvPr>
            <p:ph type="title"/>
          </p:nvPr>
        </p:nvSpPr>
        <p:spPr>
          <a:xfrm>
            <a:off x="3428364" y="1146314"/>
            <a:ext cx="8596668" cy="1320800"/>
          </a:xfrm>
        </p:spPr>
        <p:txBody>
          <a:bodyPr/>
          <a:lstStyle/>
          <a:p>
            <a:r>
              <a:rPr lang="en-US" dirty="0"/>
              <a:t>Thank you</a:t>
            </a:r>
          </a:p>
        </p:txBody>
      </p:sp>
      <p:pic>
        <p:nvPicPr>
          <p:cNvPr id="3" name="Picture 2">
            <a:extLst>
              <a:ext uri="{FF2B5EF4-FFF2-40B4-BE49-F238E27FC236}">
                <a16:creationId xmlns:a16="http://schemas.microsoft.com/office/drawing/2014/main" id="{96EDB12E-89DF-A8AD-3287-CC6F5E6C3341}"/>
              </a:ext>
            </a:extLst>
          </p:cNvPr>
          <p:cNvPicPr>
            <a:picLocks noChangeAspect="1"/>
          </p:cNvPicPr>
          <p:nvPr/>
        </p:nvPicPr>
        <p:blipFill>
          <a:blip r:embed="rId2"/>
          <a:stretch>
            <a:fillRect/>
          </a:stretch>
        </p:blipFill>
        <p:spPr>
          <a:xfrm>
            <a:off x="5760865" y="2143841"/>
            <a:ext cx="3488322" cy="4477164"/>
          </a:xfrm>
          <a:prstGeom prst="rect">
            <a:avLst/>
          </a:prstGeom>
        </p:spPr>
      </p:pic>
      <p:pic>
        <p:nvPicPr>
          <p:cNvPr id="4" name="Picture 3">
            <a:extLst>
              <a:ext uri="{FF2B5EF4-FFF2-40B4-BE49-F238E27FC236}">
                <a16:creationId xmlns:a16="http://schemas.microsoft.com/office/drawing/2014/main" id="{80A03E69-593B-63D1-0B69-7DE33CBDA2AF}"/>
              </a:ext>
            </a:extLst>
          </p:cNvPr>
          <p:cNvPicPr>
            <a:picLocks noChangeAspect="1"/>
          </p:cNvPicPr>
          <p:nvPr/>
        </p:nvPicPr>
        <p:blipFill>
          <a:blip r:embed="rId3"/>
          <a:stretch>
            <a:fillRect/>
          </a:stretch>
        </p:blipFill>
        <p:spPr>
          <a:xfrm>
            <a:off x="292774" y="2953726"/>
            <a:ext cx="4653299" cy="3180666"/>
          </a:xfrm>
          <a:prstGeom prst="rect">
            <a:avLst/>
          </a:prstGeom>
        </p:spPr>
      </p:pic>
    </p:spTree>
    <p:extLst>
      <p:ext uri="{BB962C8B-B14F-4D97-AF65-F5344CB8AC3E}">
        <p14:creationId xmlns:p14="http://schemas.microsoft.com/office/powerpoint/2010/main" val="3551406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38DBE-8BCD-1880-2B7D-FC548C1A2D28}"/>
              </a:ext>
            </a:extLst>
          </p:cNvPr>
          <p:cNvSpPr>
            <a:spLocks noGrp="1"/>
          </p:cNvSpPr>
          <p:nvPr>
            <p:ph type="title"/>
          </p:nvPr>
        </p:nvSpPr>
        <p:spPr/>
        <p:txBody>
          <a:bodyPr/>
          <a:lstStyle/>
          <a:p>
            <a:r>
              <a:rPr lang="en-US" b="1"/>
              <a:t>Selective breeding:</a:t>
            </a:r>
            <a:endParaRPr lang="en-US" b="1" dirty="0"/>
          </a:p>
        </p:txBody>
      </p:sp>
      <p:sp>
        <p:nvSpPr>
          <p:cNvPr id="3" name="Content Placeholder 2">
            <a:extLst>
              <a:ext uri="{FF2B5EF4-FFF2-40B4-BE49-F238E27FC236}">
                <a16:creationId xmlns:a16="http://schemas.microsoft.com/office/drawing/2014/main" id="{07DEF264-E52D-B29E-D2D0-530EC8297721}"/>
              </a:ext>
            </a:extLst>
          </p:cNvPr>
          <p:cNvSpPr>
            <a:spLocks noGrp="1"/>
          </p:cNvSpPr>
          <p:nvPr>
            <p:ph idx="1"/>
          </p:nvPr>
        </p:nvSpPr>
        <p:spPr/>
        <p:txBody>
          <a:bodyPr>
            <a:normAutofit/>
          </a:bodyPr>
          <a:lstStyle/>
          <a:p>
            <a:r>
              <a:rPr lang="en-US" sz="2400" b="1" dirty="0"/>
              <a:t>Is when we choose which animals pass their genes to the next generation. </a:t>
            </a:r>
          </a:p>
          <a:p>
            <a:r>
              <a:rPr lang="en-US" sz="2400" b="1" dirty="0"/>
              <a:t>There are 3 steps: </a:t>
            </a:r>
          </a:p>
          <a:p>
            <a:r>
              <a:rPr lang="en-US" sz="2400" b="1" dirty="0"/>
              <a:t>1. Decide what you want, Choose parents that have some of these features then breed them together.</a:t>
            </a:r>
          </a:p>
          <a:p>
            <a:r>
              <a:rPr lang="en-US" sz="2400" b="1" dirty="0"/>
              <a:t>2. Select offspring closest to what you want to be the new parents.</a:t>
            </a:r>
          </a:p>
          <a:p>
            <a:r>
              <a:rPr lang="en-US" sz="2400" b="1" dirty="0"/>
              <a:t>3. Repeat the process over many generations.</a:t>
            </a:r>
          </a:p>
        </p:txBody>
      </p:sp>
    </p:spTree>
    <p:extLst>
      <p:ext uri="{BB962C8B-B14F-4D97-AF65-F5344CB8AC3E}">
        <p14:creationId xmlns:p14="http://schemas.microsoft.com/office/powerpoint/2010/main" val="238910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9F57-12AA-2265-1B9C-EE598588F448}"/>
              </a:ext>
            </a:extLst>
          </p:cNvPr>
          <p:cNvSpPr>
            <a:spLocks noGrp="1"/>
          </p:cNvSpPr>
          <p:nvPr>
            <p:ph type="title"/>
          </p:nvPr>
        </p:nvSpPr>
        <p:spPr/>
        <p:txBody>
          <a:bodyPr/>
          <a:lstStyle/>
          <a:p>
            <a:r>
              <a:rPr lang="en-US" b="1" dirty="0"/>
              <a:t>Mutations:</a:t>
            </a:r>
          </a:p>
        </p:txBody>
      </p:sp>
      <p:sp>
        <p:nvSpPr>
          <p:cNvPr id="3" name="Content Placeholder 2">
            <a:extLst>
              <a:ext uri="{FF2B5EF4-FFF2-40B4-BE49-F238E27FC236}">
                <a16:creationId xmlns:a16="http://schemas.microsoft.com/office/drawing/2014/main" id="{606DC7C7-D6D2-456C-0451-7A51E9C3C7D8}"/>
              </a:ext>
            </a:extLst>
          </p:cNvPr>
          <p:cNvSpPr>
            <a:spLocks noGrp="1"/>
          </p:cNvSpPr>
          <p:nvPr>
            <p:ph idx="1"/>
          </p:nvPr>
        </p:nvSpPr>
        <p:spPr/>
        <p:txBody>
          <a:bodyPr>
            <a:normAutofit/>
          </a:bodyPr>
          <a:lstStyle/>
          <a:p>
            <a:r>
              <a:rPr lang="en-US" sz="2400" b="1" dirty="0"/>
              <a:t>A mutation is a change in a DNA sequence. Mutations can result from DNA copying mistakes made during cell division, exposure to radiation, exposure to chemicals. In applied genetics, it is usual to speak of mutations as either harmful or beneficial. A harmful mutation decreases the fitness of the organism. A beneficial mutation increases the fitness of the organism. A neutral mutation has no harmful or beneficial effect on the organism.</a:t>
            </a:r>
          </a:p>
        </p:txBody>
      </p:sp>
    </p:spTree>
    <p:extLst>
      <p:ext uri="{BB962C8B-B14F-4D97-AF65-F5344CB8AC3E}">
        <p14:creationId xmlns:p14="http://schemas.microsoft.com/office/powerpoint/2010/main" val="362945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8FB1B-6E8D-A9A2-2443-FE970E202C53}"/>
              </a:ext>
            </a:extLst>
          </p:cNvPr>
          <p:cNvPicPr>
            <a:picLocks noChangeAspect="1"/>
          </p:cNvPicPr>
          <p:nvPr/>
        </p:nvPicPr>
        <p:blipFill>
          <a:blip r:embed="rId2"/>
          <a:stretch>
            <a:fillRect/>
          </a:stretch>
        </p:blipFill>
        <p:spPr>
          <a:xfrm>
            <a:off x="4916556" y="3203714"/>
            <a:ext cx="5512301" cy="3423068"/>
          </a:xfrm>
          <a:prstGeom prst="rect">
            <a:avLst/>
          </a:prstGeom>
        </p:spPr>
      </p:pic>
      <p:pic>
        <p:nvPicPr>
          <p:cNvPr id="3" name="Picture 2">
            <a:extLst>
              <a:ext uri="{FF2B5EF4-FFF2-40B4-BE49-F238E27FC236}">
                <a16:creationId xmlns:a16="http://schemas.microsoft.com/office/drawing/2014/main" id="{E7E65418-62A2-5BA3-69EC-489FB51EF8EA}"/>
              </a:ext>
            </a:extLst>
          </p:cNvPr>
          <p:cNvPicPr>
            <a:picLocks noChangeAspect="1"/>
          </p:cNvPicPr>
          <p:nvPr/>
        </p:nvPicPr>
        <p:blipFill>
          <a:blip r:embed="rId3"/>
          <a:stretch>
            <a:fillRect/>
          </a:stretch>
        </p:blipFill>
        <p:spPr>
          <a:xfrm>
            <a:off x="220837" y="231218"/>
            <a:ext cx="4894502" cy="3770243"/>
          </a:xfrm>
          <a:prstGeom prst="rect">
            <a:avLst/>
          </a:prstGeom>
        </p:spPr>
      </p:pic>
      <p:sp>
        <p:nvSpPr>
          <p:cNvPr id="4" name="Rectangle 3">
            <a:extLst>
              <a:ext uri="{FF2B5EF4-FFF2-40B4-BE49-F238E27FC236}">
                <a16:creationId xmlns:a16="http://schemas.microsoft.com/office/drawing/2014/main" id="{51689DBA-9460-5D5D-C158-5D882AA7C779}"/>
              </a:ext>
            </a:extLst>
          </p:cNvPr>
          <p:cNvSpPr/>
          <p:nvPr/>
        </p:nvSpPr>
        <p:spPr>
          <a:xfrm>
            <a:off x="5115339" y="794136"/>
            <a:ext cx="4240696"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Examples: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2937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4131-AFBA-82FE-441D-F5796CC74A95}"/>
              </a:ext>
            </a:extLst>
          </p:cNvPr>
          <p:cNvSpPr>
            <a:spLocks noGrp="1"/>
          </p:cNvSpPr>
          <p:nvPr>
            <p:ph type="title"/>
          </p:nvPr>
        </p:nvSpPr>
        <p:spPr/>
        <p:txBody>
          <a:bodyPr/>
          <a:lstStyle/>
          <a:p>
            <a:r>
              <a:rPr lang="en-US" dirty="0"/>
              <a:t>An example of variation</a:t>
            </a:r>
          </a:p>
        </p:txBody>
      </p:sp>
      <p:sp>
        <p:nvSpPr>
          <p:cNvPr id="3" name="Content Placeholder 2">
            <a:extLst>
              <a:ext uri="{FF2B5EF4-FFF2-40B4-BE49-F238E27FC236}">
                <a16:creationId xmlns:a16="http://schemas.microsoft.com/office/drawing/2014/main" id="{B5CF1DF8-6F75-7409-B9F0-D4B91744A4A1}"/>
              </a:ext>
            </a:extLst>
          </p:cNvPr>
          <p:cNvSpPr>
            <a:spLocks noGrp="1"/>
          </p:cNvSpPr>
          <p:nvPr>
            <p:ph idx="1"/>
          </p:nvPr>
        </p:nvSpPr>
        <p:spPr/>
        <p:txBody>
          <a:bodyPr>
            <a:normAutofit/>
          </a:bodyPr>
          <a:lstStyle/>
          <a:p>
            <a:r>
              <a:rPr lang="en-US" sz="2400" b="1" dirty="0"/>
              <a:t>Wild cats show a lot of variation. Each cat inherits a unique combination of genes from its parents, so they all look different and behave differently.</a:t>
            </a:r>
          </a:p>
        </p:txBody>
      </p:sp>
      <p:pic>
        <p:nvPicPr>
          <p:cNvPr id="4" name="Picture 3">
            <a:extLst>
              <a:ext uri="{FF2B5EF4-FFF2-40B4-BE49-F238E27FC236}">
                <a16:creationId xmlns:a16="http://schemas.microsoft.com/office/drawing/2014/main" id="{B183A5E2-777B-825F-4D76-079523CCFB46}"/>
              </a:ext>
            </a:extLst>
          </p:cNvPr>
          <p:cNvPicPr>
            <a:picLocks noChangeAspect="1"/>
          </p:cNvPicPr>
          <p:nvPr/>
        </p:nvPicPr>
        <p:blipFill>
          <a:blip r:embed="rId2"/>
          <a:stretch>
            <a:fillRect/>
          </a:stretch>
        </p:blipFill>
        <p:spPr>
          <a:xfrm>
            <a:off x="1384329" y="3429000"/>
            <a:ext cx="7182678" cy="2857680"/>
          </a:xfrm>
          <a:prstGeom prst="rect">
            <a:avLst/>
          </a:prstGeom>
        </p:spPr>
      </p:pic>
    </p:spTree>
    <p:extLst>
      <p:ext uri="{BB962C8B-B14F-4D97-AF65-F5344CB8AC3E}">
        <p14:creationId xmlns:p14="http://schemas.microsoft.com/office/powerpoint/2010/main" val="1294376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66CC-E881-8C05-9B69-12CF56158806}"/>
              </a:ext>
            </a:extLst>
          </p:cNvPr>
          <p:cNvSpPr>
            <a:spLocks noGrp="1"/>
          </p:cNvSpPr>
          <p:nvPr>
            <p:ph type="title"/>
          </p:nvPr>
        </p:nvSpPr>
        <p:spPr/>
        <p:txBody>
          <a:bodyPr/>
          <a:lstStyle/>
          <a:p>
            <a:r>
              <a:rPr lang="en-US" dirty="0"/>
              <a:t>Check your understanding</a:t>
            </a:r>
          </a:p>
        </p:txBody>
      </p:sp>
      <p:sp>
        <p:nvSpPr>
          <p:cNvPr id="3" name="Content Placeholder 2">
            <a:extLst>
              <a:ext uri="{FF2B5EF4-FFF2-40B4-BE49-F238E27FC236}">
                <a16:creationId xmlns:a16="http://schemas.microsoft.com/office/drawing/2014/main" id="{9594663F-F491-E383-40F0-CC833DC92924}"/>
              </a:ext>
            </a:extLst>
          </p:cNvPr>
          <p:cNvSpPr>
            <a:spLocks noGrp="1"/>
          </p:cNvSpPr>
          <p:nvPr>
            <p:ph idx="1"/>
          </p:nvPr>
        </p:nvSpPr>
        <p:spPr/>
        <p:txBody>
          <a:bodyPr>
            <a:normAutofit/>
          </a:bodyPr>
          <a:lstStyle/>
          <a:p>
            <a:pPr marL="0" indent="0">
              <a:buNone/>
            </a:pPr>
            <a:r>
              <a:rPr lang="en-US" sz="2400" b="1" dirty="0">
                <a:solidFill>
                  <a:schemeClr val="accent1"/>
                </a:solidFill>
              </a:rPr>
              <a:t>Question 1: </a:t>
            </a:r>
            <a:r>
              <a:rPr lang="en-US" sz="2400" b="1" dirty="0"/>
              <a:t>List the steps involved in selective breeding.</a:t>
            </a:r>
          </a:p>
          <a:p>
            <a:endParaRPr lang="en-US" sz="2400" b="1" dirty="0"/>
          </a:p>
        </p:txBody>
      </p:sp>
      <p:pic>
        <p:nvPicPr>
          <p:cNvPr id="4" name="Picture 3">
            <a:extLst>
              <a:ext uri="{FF2B5EF4-FFF2-40B4-BE49-F238E27FC236}">
                <a16:creationId xmlns:a16="http://schemas.microsoft.com/office/drawing/2014/main" id="{FEC74380-A68B-71F7-4029-33415829F54D}"/>
              </a:ext>
            </a:extLst>
          </p:cNvPr>
          <p:cNvPicPr>
            <a:picLocks noChangeAspect="1"/>
          </p:cNvPicPr>
          <p:nvPr/>
        </p:nvPicPr>
        <p:blipFill>
          <a:blip r:embed="rId2"/>
          <a:stretch>
            <a:fillRect/>
          </a:stretch>
        </p:blipFill>
        <p:spPr>
          <a:xfrm>
            <a:off x="9093893" y="3661647"/>
            <a:ext cx="2917998" cy="2974680"/>
          </a:xfrm>
          <a:prstGeom prst="rect">
            <a:avLst/>
          </a:prstGeom>
        </p:spPr>
      </p:pic>
    </p:spTree>
    <p:extLst>
      <p:ext uri="{BB962C8B-B14F-4D97-AF65-F5344CB8AC3E}">
        <p14:creationId xmlns:p14="http://schemas.microsoft.com/office/powerpoint/2010/main" val="1003624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300601-32B6-5F0F-409B-AE844F4C5FE4}"/>
              </a:ext>
            </a:extLst>
          </p:cNvPr>
          <p:cNvSpPr/>
          <p:nvPr/>
        </p:nvSpPr>
        <p:spPr>
          <a:xfrm>
            <a:off x="-156738" y="2921168"/>
            <a:ext cx="12505475" cy="1015663"/>
          </a:xfrm>
          <a:prstGeom prst="rect">
            <a:avLst/>
          </a:prstGeom>
          <a:noFill/>
        </p:spPr>
        <p:txBody>
          <a:bodyPr wrap="none" lIns="91440" tIns="45720" rIns="91440" bIns="45720">
            <a:spAutoFit/>
          </a:bodyPr>
          <a:lstStyle/>
          <a:p>
            <a:pPr algn="ctr"/>
            <a:r>
              <a:rPr lang="en-GB" sz="2000" b="1" cap="none" spc="0" dirty="0">
                <a:ln w="0"/>
                <a:solidFill>
                  <a:schemeClr val="tx1"/>
                </a:solidFill>
              </a:rPr>
              <a:t>1. Decide what you want, Choose parents that have some of these features then breed them together.</a:t>
            </a:r>
          </a:p>
          <a:p>
            <a:pPr algn="ctr"/>
            <a:r>
              <a:rPr lang="en-GB" sz="2000" b="1" cap="none" spc="0" dirty="0">
                <a:ln w="0"/>
                <a:solidFill>
                  <a:schemeClr val="tx1"/>
                </a:solidFill>
              </a:rPr>
              <a:t>2. Select offspring closest to what you want to be the new parents.</a:t>
            </a:r>
          </a:p>
          <a:p>
            <a:pPr algn="ctr"/>
            <a:r>
              <a:rPr lang="en-GB" sz="2000" b="1" cap="none" spc="0" dirty="0">
                <a:ln w="0"/>
                <a:solidFill>
                  <a:schemeClr val="tx1"/>
                </a:solidFill>
              </a:rPr>
              <a:t>3. Repeat the process over many generations.</a:t>
            </a:r>
          </a:p>
        </p:txBody>
      </p:sp>
    </p:spTree>
    <p:extLst>
      <p:ext uri="{BB962C8B-B14F-4D97-AF65-F5344CB8AC3E}">
        <p14:creationId xmlns:p14="http://schemas.microsoft.com/office/powerpoint/2010/main" val="110693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0551-A5F6-1CF2-B502-D1D32AF25C4A}"/>
              </a:ext>
            </a:extLst>
          </p:cNvPr>
          <p:cNvSpPr>
            <a:spLocks noGrp="1"/>
          </p:cNvSpPr>
          <p:nvPr>
            <p:ph type="title"/>
          </p:nvPr>
        </p:nvSpPr>
        <p:spPr/>
        <p:txBody>
          <a:bodyPr/>
          <a:lstStyle/>
          <a:p>
            <a:r>
              <a:rPr lang="en-US" dirty="0"/>
              <a:t>Check your understanding</a:t>
            </a:r>
            <a:endParaRPr lang="en-GB" dirty="0"/>
          </a:p>
        </p:txBody>
      </p:sp>
      <p:sp>
        <p:nvSpPr>
          <p:cNvPr id="3" name="Rectangle 2">
            <a:extLst>
              <a:ext uri="{FF2B5EF4-FFF2-40B4-BE49-F238E27FC236}">
                <a16:creationId xmlns:a16="http://schemas.microsoft.com/office/drawing/2014/main" id="{B39FFCC1-94C8-97F1-B6CC-A9F991C717E5}"/>
              </a:ext>
            </a:extLst>
          </p:cNvPr>
          <p:cNvSpPr/>
          <p:nvPr/>
        </p:nvSpPr>
        <p:spPr>
          <a:xfrm>
            <a:off x="564678" y="1930400"/>
            <a:ext cx="11062644" cy="1138773"/>
          </a:xfrm>
          <a:prstGeom prst="rect">
            <a:avLst/>
          </a:prstGeom>
          <a:noFill/>
        </p:spPr>
        <p:txBody>
          <a:bodyPr wrap="none" lIns="91440" tIns="45720" rIns="91440" bIns="45720">
            <a:spAutoFit/>
          </a:bodyPr>
          <a:lstStyle/>
          <a:p>
            <a:pPr marL="0" indent="0">
              <a:buNone/>
            </a:pPr>
            <a:r>
              <a:rPr lang="en-US" sz="2400" b="1" cap="none" spc="0" dirty="0">
                <a:ln w="0"/>
                <a:solidFill>
                  <a:schemeClr val="accent1"/>
                </a:solidFill>
              </a:rPr>
              <a:t>Question 2:</a:t>
            </a:r>
            <a:endParaRPr lang="en-US" sz="2400" b="1" dirty="0"/>
          </a:p>
          <a:p>
            <a:r>
              <a:rPr lang="en-US" sz="2000" b="1" dirty="0"/>
              <a:t>Give an example of an animal that has been selectively bred to be more useful to humans.</a:t>
            </a:r>
          </a:p>
          <a:p>
            <a:pPr algn="ctr"/>
            <a:r>
              <a:rPr lang="en-US" sz="2400" b="1" cap="none" spc="0" dirty="0">
                <a:ln w="0"/>
                <a:solidFill>
                  <a:schemeClr val="accent1"/>
                </a:solidFill>
              </a:rPr>
              <a:t> </a:t>
            </a:r>
          </a:p>
        </p:txBody>
      </p:sp>
    </p:spTree>
    <p:extLst>
      <p:ext uri="{BB962C8B-B14F-4D97-AF65-F5344CB8AC3E}">
        <p14:creationId xmlns:p14="http://schemas.microsoft.com/office/powerpoint/2010/main" val="183391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27A2C2-7940-2F1D-FC56-9A9D00A9C98E}"/>
              </a:ext>
            </a:extLst>
          </p:cNvPr>
          <p:cNvSpPr/>
          <p:nvPr/>
        </p:nvSpPr>
        <p:spPr>
          <a:xfrm>
            <a:off x="1833971" y="1728957"/>
            <a:ext cx="6128602"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Chicken, cattle, sheep, and pigs</a:t>
            </a:r>
          </a:p>
        </p:txBody>
      </p:sp>
      <p:pic>
        <p:nvPicPr>
          <p:cNvPr id="3" name="Picture 2">
            <a:extLst>
              <a:ext uri="{FF2B5EF4-FFF2-40B4-BE49-F238E27FC236}">
                <a16:creationId xmlns:a16="http://schemas.microsoft.com/office/drawing/2014/main" id="{3D26830F-9330-66B9-2B08-51877D2AFAAF}"/>
              </a:ext>
            </a:extLst>
          </p:cNvPr>
          <p:cNvPicPr>
            <a:picLocks noChangeAspect="1"/>
          </p:cNvPicPr>
          <p:nvPr/>
        </p:nvPicPr>
        <p:blipFill>
          <a:blip r:embed="rId2"/>
          <a:stretch>
            <a:fillRect/>
          </a:stretch>
        </p:blipFill>
        <p:spPr>
          <a:xfrm>
            <a:off x="2459865" y="2598069"/>
            <a:ext cx="5344732" cy="3892400"/>
          </a:xfrm>
          <a:prstGeom prst="rect">
            <a:avLst/>
          </a:prstGeom>
        </p:spPr>
      </p:pic>
    </p:spTree>
    <p:extLst>
      <p:ext uri="{BB962C8B-B14F-4D97-AF65-F5344CB8AC3E}">
        <p14:creationId xmlns:p14="http://schemas.microsoft.com/office/powerpoint/2010/main" val="2213978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59</TotalTime>
  <Words>282</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Trebuchet MS</vt:lpstr>
      <vt:lpstr>Wingdings 3</vt:lpstr>
      <vt:lpstr>Facet</vt:lpstr>
      <vt:lpstr>Selective breeding</vt:lpstr>
      <vt:lpstr>Selective breeding:</vt:lpstr>
      <vt:lpstr>Mutations:</vt:lpstr>
      <vt:lpstr>PowerPoint Presentation</vt:lpstr>
      <vt:lpstr>An example of variation</vt:lpstr>
      <vt:lpstr>Check your understanding</vt:lpstr>
      <vt:lpstr>PowerPoint Presentation</vt:lpstr>
      <vt:lpstr>Check your understanding</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Selective breeding</dc:title>
  <dc:creator>Dana Abu Sair</dc:creator>
  <cp:lastModifiedBy>dell</cp:lastModifiedBy>
  <cp:revision>2</cp:revision>
  <dcterms:created xsi:type="dcterms:W3CDTF">2023-03-31T17:19:44Z</dcterms:created>
  <dcterms:modified xsi:type="dcterms:W3CDTF">2023-04-01T08:58:21Z</dcterms:modified>
</cp:coreProperties>
</file>