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304" r:id="rId6"/>
    <p:sldId id="261" r:id="rId7"/>
    <p:sldId id="305" r:id="rId8"/>
    <p:sldId id="306" r:id="rId9"/>
    <p:sldId id="260" r:id="rId10"/>
  </p:sldIdLst>
  <p:sldSz cx="9144000" cy="5143500" type="screen16x9"/>
  <p:notesSz cx="6858000" cy="9144000"/>
  <p:embeddedFontLst>
    <p:embeddedFont>
      <p:font typeface="Audiowide" panose="020B0604020202020204" charset="0"/>
      <p:regular r:id="rId12"/>
    </p:embeddedFont>
    <p:embeddedFont>
      <p:font typeface="Berlin Sans FB" panose="020E0602020502020306" pitchFamily="34" charset="0"/>
      <p:regular r:id="rId13"/>
      <p:bold r:id="rId14"/>
    </p:embeddedFont>
    <p:embeddedFont>
      <p:font typeface="Karla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574E1-9C18-4391-ADDB-C8C2BF598562}">
  <a:tblStyle styleId="{4FC574E1-9C18-4391-ADDB-C8C2BF598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1caab1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1caab1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dd26cc8a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dd26cc8a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c9050bdf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c9050bdf8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684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825300" y="-371475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5048253" y="23982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4270575" y="37800"/>
            <a:ext cx="6816287" cy="4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399997">
            <a:off x="-1890149" y="942974"/>
            <a:ext cx="6692275" cy="4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13224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3419251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8" hasCustomPrompt="1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9" hasCustomPrompt="1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400000">
            <a:off x="-1377750" y="2269750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5366340" y="829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2"/>
          </p:nvPr>
        </p:nvSpPr>
        <p:spPr>
          <a:xfrm>
            <a:off x="3189587" y="330427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3189587" y="4114925"/>
            <a:ext cx="27783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4"/>
          </p:nvPr>
        </p:nvSpPr>
        <p:spPr>
          <a:xfrm>
            <a:off x="5652399" y="2182150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5"/>
          </p:nvPr>
        </p:nvSpPr>
        <p:spPr>
          <a:xfrm>
            <a:off x="5652399" y="2991875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 amt="75000"/>
          </a:blip>
          <a:srcRect l="16597" t="23395"/>
          <a:stretch/>
        </p:blipFill>
        <p:spPr>
          <a:xfrm rot="-5400000">
            <a:off x="-1349762" y="941737"/>
            <a:ext cx="5684874" cy="3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 amt="75000"/>
          </a:blip>
          <a:srcRect l="23059" t="16268"/>
          <a:stretch/>
        </p:blipFill>
        <p:spPr>
          <a:xfrm rot="5400004">
            <a:off x="5600637" y="400113"/>
            <a:ext cx="4438774" cy="2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600200" y="1345325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600200" y="1576824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1600200" y="2491787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3"/>
          </p:nvPr>
        </p:nvSpPr>
        <p:spPr>
          <a:xfrm>
            <a:off x="1600200" y="2721226"/>
            <a:ext cx="5943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1593425" y="3636142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5"/>
          </p:nvPr>
        </p:nvSpPr>
        <p:spPr>
          <a:xfrm>
            <a:off x="1593425" y="3867801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-5399997">
            <a:off x="5922077" y="1921653"/>
            <a:ext cx="5772273" cy="116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5400003">
            <a:off x="-2553948" y="1988316"/>
            <a:ext cx="5772273" cy="11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 amt="75000"/>
          </a:blip>
          <a:srcRect l="23664" t="13299"/>
          <a:stretch/>
        </p:blipFill>
        <p:spPr>
          <a:xfrm>
            <a:off x="9525" y="-1562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 amt="75000"/>
          </a:blip>
          <a:srcRect l="21334" t="3883"/>
          <a:stretch/>
        </p:blipFill>
        <p:spPr>
          <a:xfrm rot="-10799995">
            <a:off x="5739700" y="26037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 amt="75000"/>
          </a:blip>
          <a:srcRect l="20356"/>
          <a:stretch/>
        </p:blipFill>
        <p:spPr>
          <a:xfrm rot="5400000">
            <a:off x="4631025" y="510125"/>
            <a:ext cx="5524500" cy="4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 amt="75000"/>
          </a:blip>
          <a:srcRect l="16645" t="537"/>
          <a:stretch/>
        </p:blipFill>
        <p:spPr>
          <a:xfrm rot="-5399997">
            <a:off x="-1058539" y="294014"/>
            <a:ext cx="5654502" cy="417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37000">
              <a:schemeClr val="dk1"/>
            </a:gs>
            <a:gs pos="63000">
              <a:schemeClr val="dk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475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udiowide"/>
              <a:buNone/>
              <a:defRPr sz="2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475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4" r:id="rId6"/>
    <p:sldLayoutId id="2147483665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>
            <a:off x="1727250" y="12281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cybercrime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Joelle </a:t>
            </a:r>
            <a:r>
              <a:rPr lang="en-US" dirty="0" err="1"/>
              <a:t>abu</a:t>
            </a:r>
            <a:r>
              <a:rPr lang="en-US" dirty="0"/>
              <a:t> al </a:t>
            </a:r>
            <a:r>
              <a:rPr lang="en-US" dirty="0" err="1"/>
              <a:t>itham</a:t>
            </a:r>
            <a:r>
              <a:rPr lang="en-US" dirty="0"/>
              <a:t> , </a:t>
            </a:r>
            <a:r>
              <a:rPr lang="en-US" dirty="0" err="1"/>
              <a:t>jana</a:t>
            </a:r>
            <a:r>
              <a:rPr lang="en-US" dirty="0"/>
              <a:t> </a:t>
            </a:r>
            <a:r>
              <a:rPr lang="en-US" dirty="0" err="1"/>
              <a:t>tarazi</a:t>
            </a:r>
            <a:r>
              <a:rPr lang="en-US" dirty="0"/>
              <a:t> and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tarazi</a:t>
            </a:r>
            <a:endParaRPr dirty="0"/>
          </a:p>
        </p:txBody>
      </p:sp>
      <p:grpSp>
        <p:nvGrpSpPr>
          <p:cNvPr id="284" name="Google Shape;284;p30"/>
          <p:cNvGrpSpPr/>
          <p:nvPr/>
        </p:nvGrpSpPr>
        <p:grpSpPr>
          <a:xfrm>
            <a:off x="1006807" y="487596"/>
            <a:ext cx="288601" cy="1096693"/>
            <a:chOff x="1006700" y="2603975"/>
            <a:chExt cx="55450" cy="210700"/>
          </a:xfrm>
        </p:grpSpPr>
        <p:sp>
          <p:nvSpPr>
            <p:cNvPr id="285" name="Google Shape;285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0"/>
          <p:cNvGrpSpPr/>
          <p:nvPr/>
        </p:nvGrpSpPr>
        <p:grpSpPr>
          <a:xfrm rot="5400000">
            <a:off x="7769557" y="3906771"/>
            <a:ext cx="288601" cy="1096693"/>
            <a:chOff x="1006700" y="2603975"/>
            <a:chExt cx="55450" cy="210700"/>
          </a:xfrm>
        </p:grpSpPr>
        <p:sp>
          <p:nvSpPr>
            <p:cNvPr id="292" name="Google Shape;292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551124" y="3629702"/>
            <a:ext cx="1178637" cy="1096691"/>
            <a:chOff x="827350" y="3629733"/>
            <a:chExt cx="1431600" cy="1332067"/>
          </a:xfrm>
        </p:grpSpPr>
        <p:sp>
          <p:nvSpPr>
            <p:cNvPr id="299" name="Google Shape;29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322602" y="2902809"/>
            <a:ext cx="781224" cy="726909"/>
            <a:chOff x="827350" y="3629733"/>
            <a:chExt cx="1431600" cy="1332067"/>
          </a:xfrm>
        </p:grpSpPr>
        <p:sp>
          <p:nvSpPr>
            <p:cNvPr id="303" name="Google Shape;303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816189" y="4394848"/>
            <a:ext cx="356325" cy="331552"/>
            <a:chOff x="827350" y="3629733"/>
            <a:chExt cx="1431600" cy="1332067"/>
          </a:xfrm>
        </p:grpSpPr>
        <p:sp>
          <p:nvSpPr>
            <p:cNvPr id="307" name="Google Shape;307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7466251" y="219713"/>
            <a:ext cx="895180" cy="832942"/>
            <a:chOff x="827350" y="3629733"/>
            <a:chExt cx="1431600" cy="1332067"/>
          </a:xfrm>
        </p:grpSpPr>
        <p:sp>
          <p:nvSpPr>
            <p:cNvPr id="311" name="Google Shape;311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8131283" y="1065715"/>
            <a:ext cx="598982" cy="557337"/>
            <a:chOff x="827350" y="3629733"/>
            <a:chExt cx="1431600" cy="1332067"/>
          </a:xfrm>
        </p:grpSpPr>
        <p:sp>
          <p:nvSpPr>
            <p:cNvPr id="315" name="Google Shape;315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6901231" y="620669"/>
            <a:ext cx="464268" cy="431989"/>
            <a:chOff x="827350" y="3629733"/>
            <a:chExt cx="1431600" cy="1332067"/>
          </a:xfrm>
        </p:grpSpPr>
        <p:sp>
          <p:nvSpPr>
            <p:cNvPr id="319" name="Google Shape;31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What is cybercrime?</a:t>
            </a:r>
            <a:endParaRPr dirty="0"/>
          </a:p>
        </p:txBody>
      </p:sp>
      <p:grpSp>
        <p:nvGrpSpPr>
          <p:cNvPr id="332" name="Google Shape;332;p31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33" name="Google Shape;333;p31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1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40" name="Google Shape;340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44" name="Google Shape;344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2C8E50-17A4-4C29-9924-FFF38E526631}"/>
              </a:ext>
            </a:extLst>
          </p:cNvPr>
          <p:cNvSpPr txBox="1"/>
          <p:nvPr/>
        </p:nvSpPr>
        <p:spPr>
          <a:xfrm>
            <a:off x="713224" y="1317450"/>
            <a:ext cx="755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sym typeface="Audiowide"/>
              </a:rPr>
              <a:t>Cybercrime is when someone uses the internet to commit a crime to either make money, to cause harm to another person or steel data such as information about a person, photos or videos </a:t>
            </a:r>
          </a:p>
        </p:txBody>
      </p:sp>
      <p:pic>
        <p:nvPicPr>
          <p:cNvPr id="1026" name="Picture 2" descr="Cybercrime: being bad is big business">
            <a:extLst>
              <a:ext uri="{FF2B5EF4-FFF2-40B4-BE49-F238E27FC236}">
                <a16:creationId xmlns:a16="http://schemas.microsoft.com/office/drawing/2014/main" id="{BC0B0054-9D7E-45EF-A993-BCE09BF0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3041220"/>
            <a:ext cx="3668240" cy="17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147597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4182000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688802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147597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4182000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88802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form of malware designed to encrypt files on a device,</a:t>
            </a:r>
            <a:endParaRPr dirty="0"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7"/>
          </p:nvPr>
        </p:nvSpPr>
        <p:spPr>
          <a:xfrm>
            <a:off x="3412475" y="2269375"/>
            <a:ext cx="2305500" cy="92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cybercriminal creates a fake website that look like the official account  </a:t>
            </a:r>
            <a:endParaRPr dirty="0"/>
          </a:p>
        </p:txBody>
      </p:sp>
      <p:sp>
        <p:nvSpPr>
          <p:cNvPr id="360" name="Google Shape;360;p32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cybercrime </a:t>
            </a:r>
            <a:endParaRPr dirty="0"/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 idx="8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title" idx="9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Malware 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Identity theft</a:t>
            </a:r>
            <a:endParaRPr dirty="0"/>
          </a:p>
        </p:txBody>
      </p:sp>
      <p:sp>
        <p:nvSpPr>
          <p:cNvPr id="365" name="Google Shape;365;p32"/>
          <p:cNvSpPr txBox="1">
            <a:spLocks noGrp="1"/>
          </p:cNvSpPr>
          <p:nvPr>
            <p:ph type="subTitle" idx="1"/>
          </p:nvPr>
        </p:nvSpPr>
        <p:spPr>
          <a:xfrm>
            <a:off x="713224" y="2269374"/>
            <a:ext cx="2305500" cy="78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Stealing someone’s information to use it for fraud purposes</a:t>
            </a:r>
            <a:endParaRPr dirty="0"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hacking</a:t>
            </a:r>
            <a:endParaRPr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Breaking into a computer system to steal information  </a:t>
            </a:r>
            <a:endParaRPr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Ransomware</a:t>
            </a:r>
            <a:endParaRPr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phishing</a:t>
            </a:r>
            <a:endParaRPr dirty="0"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13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71" name="Google Shape;371;p32"/>
          <p:cNvSpPr txBox="1">
            <a:spLocks noGrp="1"/>
          </p:cNvSpPr>
          <p:nvPr>
            <p:ph type="title" idx="14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file that can infect other files such as virus and spyware </a:t>
            </a:r>
            <a:endParaRPr dirty="0"/>
          </a:p>
        </p:txBody>
      </p:sp>
      <p:sp>
        <p:nvSpPr>
          <p:cNvPr id="373" name="Google Shape;373;p32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scamming</a:t>
            </a:r>
            <a:endParaRPr dirty="0"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Using fraudulent means to trick someone into giving away valuables</a:t>
            </a:r>
            <a:endParaRPr dirty="0"/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19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title" idx="20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77" name="Google Shape;377;p32"/>
          <p:cNvGrpSpPr/>
          <p:nvPr/>
        </p:nvGrpSpPr>
        <p:grpSpPr>
          <a:xfrm rot="5400000">
            <a:off x="8179407" y="4316346"/>
            <a:ext cx="288601" cy="1096693"/>
            <a:chOff x="1006700" y="2603975"/>
            <a:chExt cx="55450" cy="210700"/>
          </a:xfrm>
        </p:grpSpPr>
        <p:sp>
          <p:nvSpPr>
            <p:cNvPr id="378" name="Google Shape;378;p32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2"/>
          <p:cNvGrpSpPr/>
          <p:nvPr/>
        </p:nvGrpSpPr>
        <p:grpSpPr>
          <a:xfrm>
            <a:off x="57111" y="583985"/>
            <a:ext cx="520959" cy="484739"/>
            <a:chOff x="827350" y="3629733"/>
            <a:chExt cx="1431600" cy="1332067"/>
          </a:xfrm>
        </p:grpSpPr>
        <p:sp>
          <p:nvSpPr>
            <p:cNvPr id="385" name="Google Shape;385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409461" y="85600"/>
            <a:ext cx="409581" cy="381104"/>
            <a:chOff x="827350" y="3629733"/>
            <a:chExt cx="1431600" cy="1332067"/>
          </a:xfrm>
        </p:grpSpPr>
        <p:sp>
          <p:nvSpPr>
            <p:cNvPr id="389" name="Google Shape;389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8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8"/>
          <p:cNvSpPr txBox="1">
            <a:spLocks noGrp="1"/>
          </p:cNvSpPr>
          <p:nvPr>
            <p:ph type="title" idx="6"/>
          </p:nvPr>
        </p:nvSpPr>
        <p:spPr>
          <a:xfrm>
            <a:off x="1154284" y="517646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How is cybercrime committed </a:t>
            </a:r>
            <a:endParaRPr dirty="0"/>
          </a:p>
        </p:txBody>
      </p:sp>
      <p:grpSp>
        <p:nvGrpSpPr>
          <p:cNvPr id="641" name="Google Shape;641;p38"/>
          <p:cNvGrpSpPr/>
          <p:nvPr/>
        </p:nvGrpSpPr>
        <p:grpSpPr>
          <a:xfrm rot="5400000">
            <a:off x="8219657" y="4333871"/>
            <a:ext cx="288601" cy="1096693"/>
            <a:chOff x="1006700" y="2603975"/>
            <a:chExt cx="55450" cy="210700"/>
          </a:xfrm>
        </p:grpSpPr>
        <p:sp>
          <p:nvSpPr>
            <p:cNvPr id="642" name="Google Shape;642;p38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541782" y="856397"/>
            <a:ext cx="820307" cy="763275"/>
            <a:chOff x="827350" y="3629733"/>
            <a:chExt cx="1431600" cy="1332067"/>
          </a:xfrm>
        </p:grpSpPr>
        <p:sp>
          <p:nvSpPr>
            <p:cNvPr id="649" name="Google Shape;649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8"/>
          <p:cNvGrpSpPr/>
          <p:nvPr/>
        </p:nvGrpSpPr>
        <p:grpSpPr>
          <a:xfrm>
            <a:off x="1310019" y="324598"/>
            <a:ext cx="688313" cy="640458"/>
            <a:chOff x="827350" y="3629733"/>
            <a:chExt cx="1431600" cy="1332067"/>
          </a:xfrm>
        </p:grpSpPr>
        <p:sp>
          <p:nvSpPr>
            <p:cNvPr id="653" name="Google Shape;653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541779" y="193517"/>
            <a:ext cx="491325" cy="457165"/>
            <a:chOff x="827350" y="3629733"/>
            <a:chExt cx="1431600" cy="1332067"/>
          </a:xfrm>
        </p:grpSpPr>
        <p:sp>
          <p:nvSpPr>
            <p:cNvPr id="657" name="Google Shape;657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496EDB-71CE-496E-B545-E38D0EB9787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57940" y="2571750"/>
            <a:ext cx="3514060" cy="211833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With phishing, hackers attempt to steal personal information by impersonating a trusted source. Phishing scams can occur in a variety of ways such as: sales emails, fake websites, and phone calls.</a:t>
            </a:r>
          </a:p>
        </p:txBody>
      </p:sp>
      <p:pic>
        <p:nvPicPr>
          <p:cNvPr id="2050" name="Picture 2" descr="Is cybercrime the greatest threat to every company in the world? | CSO  Online">
            <a:extLst>
              <a:ext uri="{FF2B5EF4-FFF2-40B4-BE49-F238E27FC236}">
                <a16:creationId xmlns:a16="http://schemas.microsoft.com/office/drawing/2014/main" id="{E1C59300-CCFB-1AA4-73DC-F6D4B730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9" y="1700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DC85-52FC-46FC-960C-4ED7D66C7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Keep your software up to date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cautious of phishing scams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secure Wi-Fi connections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careful what you share online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strong passwords and two-factor authentication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108B3-232C-40BF-9F0F-7F71C08F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540000"/>
            <a:ext cx="7704000" cy="572700"/>
          </a:xfrm>
        </p:spPr>
        <p:txBody>
          <a:bodyPr/>
          <a:lstStyle/>
          <a:p>
            <a:r>
              <a:rPr lang="en-US" dirty="0"/>
              <a:t>How to stay safe from cybercriminals</a:t>
            </a:r>
          </a:p>
        </p:txBody>
      </p:sp>
      <p:pic>
        <p:nvPicPr>
          <p:cNvPr id="1026" name="Picture 2" descr="Staying safe while being social online - Hampshire Police and Crime  Commissioner">
            <a:extLst>
              <a:ext uri="{FF2B5EF4-FFF2-40B4-BE49-F238E27FC236}">
                <a16:creationId xmlns:a16="http://schemas.microsoft.com/office/drawing/2014/main" id="{3CEF1257-C2EC-6BA1-BC1D-9030D000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0" y="1112700"/>
            <a:ext cx="2611622" cy="17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6"/>
          </p:nvPr>
        </p:nvSpPr>
        <p:spPr>
          <a:xfrm>
            <a:off x="643728" y="652608"/>
            <a:ext cx="7780222" cy="460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</a:t>
            </a:r>
            <a:r>
              <a:rPr lang="en" sz="2000" dirty="0"/>
              <a:t>ow to tell if the website your using is safe?</a:t>
            </a:r>
            <a:endParaRPr sz="2000" dirty="0"/>
          </a:p>
        </p:txBody>
      </p:sp>
      <p:grpSp>
        <p:nvGrpSpPr>
          <p:cNvPr id="484" name="Google Shape;484;p35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485" name="Google Shape;485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5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492" name="Google Shape;492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789999" y="3558452"/>
            <a:ext cx="1178637" cy="1096691"/>
            <a:chOff x="827350" y="3629733"/>
            <a:chExt cx="1431600" cy="1332067"/>
          </a:xfrm>
        </p:grpSpPr>
        <p:sp>
          <p:nvSpPr>
            <p:cNvPr id="499" name="Google Shape;499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5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503" name="Google Shape;503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507" name="Google Shape;507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5"/>
          <p:cNvSpPr/>
          <p:nvPr/>
        </p:nvSpPr>
        <p:spPr>
          <a:xfrm>
            <a:off x="1693825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6619450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4156638" y="2475975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5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it should begin with https instead of http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title" idx="2"/>
          </p:nvPr>
        </p:nvSpPr>
        <p:spPr>
          <a:xfrm>
            <a:off x="3289169" y="354495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Look for a lock icon near your browser’s location field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 idx="4"/>
          </p:nvPr>
        </p:nvSpPr>
        <p:spPr>
          <a:xfrm>
            <a:off x="5773529" y="2326747"/>
            <a:ext cx="2778300" cy="8283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algn="l"/>
            <a:r>
              <a:rPr lang="en-US" sz="1800" dirty="0">
                <a:solidFill>
                  <a:schemeClr val="lt1"/>
                </a:solidFill>
                <a:latin typeface="Karla"/>
              </a:rPr>
              <a:t>Consider cybersecurity tools like VPN, scareware </a:t>
            </a:r>
          </a:p>
        </p:txBody>
      </p:sp>
      <p:sp>
        <p:nvSpPr>
          <p:cNvPr id="533" name="Google Shape;533;p35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(S) stands for secure 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B9B4F-659F-06A6-123C-ADE404833EA4}"/>
              </a:ext>
            </a:extLst>
          </p:cNvPr>
          <p:cNvSpPr txBox="1"/>
          <p:nvPr/>
        </p:nvSpPr>
        <p:spPr>
          <a:xfrm>
            <a:off x="1680350" y="1451041"/>
            <a:ext cx="92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udiowide" panose="020B0604020202020204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A579B-D532-2623-9715-141C5CF4BE3E}"/>
              </a:ext>
            </a:extLst>
          </p:cNvPr>
          <p:cNvSpPr txBox="1"/>
          <p:nvPr/>
        </p:nvSpPr>
        <p:spPr>
          <a:xfrm>
            <a:off x="4069476" y="2529737"/>
            <a:ext cx="105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Audiowide" panose="020B0604020202020204" charset="0"/>
              </a:rPr>
              <a:t>02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5416D-03A3-F4F3-7EF0-95E2729AEF64}"/>
              </a:ext>
            </a:extLst>
          </p:cNvPr>
          <p:cNvSpPr txBox="1"/>
          <p:nvPr/>
        </p:nvSpPr>
        <p:spPr>
          <a:xfrm>
            <a:off x="6597646" y="1494630"/>
            <a:ext cx="102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udiowide" panose="020B060402020202020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2C93-B3BA-4575-F9C4-D38222DB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0" y="106326"/>
            <a:ext cx="8123273" cy="1446028"/>
          </a:xfrm>
        </p:spPr>
        <p:txBody>
          <a:bodyPr/>
          <a:lstStyle/>
          <a:p>
            <a:pPr algn="l"/>
            <a:r>
              <a:rPr lang="en-US" sz="2800" dirty="0"/>
              <a:t>Check your understanding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E918A-41E3-1883-7C42-5FF9BFB679BC}"/>
              </a:ext>
            </a:extLst>
          </p:cNvPr>
          <p:cNvSpPr txBox="1"/>
          <p:nvPr/>
        </p:nvSpPr>
        <p:spPr>
          <a:xfrm>
            <a:off x="1068572" y="1371421"/>
            <a:ext cx="700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What are common types cybercrime?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lt1"/>
              </a:solidFill>
              <a:latin typeface="Audiowide"/>
              <a:sym typeface="Audiowid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How to prevent cybercrime?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solidFill>
                <a:schemeClr val="lt1"/>
              </a:solidFill>
              <a:latin typeface="Audiowide"/>
              <a:sym typeface="Audiowide"/>
            </a:endParaRPr>
          </a:p>
        </p:txBody>
      </p:sp>
    </p:spTree>
    <p:extLst>
      <p:ext uri="{BB962C8B-B14F-4D97-AF65-F5344CB8AC3E}">
        <p14:creationId xmlns:p14="http://schemas.microsoft.com/office/powerpoint/2010/main" val="4135757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C8AC-470A-AB0F-4490-9F5081A6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7" y="0"/>
            <a:ext cx="5133300" cy="2130000"/>
          </a:xfrm>
        </p:spPr>
        <p:txBody>
          <a:bodyPr/>
          <a:lstStyle/>
          <a:p>
            <a:r>
              <a:rPr lang="en-US" sz="4800" dirty="0"/>
              <a:t>Video link: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760FD-57FB-9B0C-FB00-92570DD9859C}"/>
              </a:ext>
            </a:extLst>
          </p:cNvPr>
          <p:cNvSpPr txBox="1"/>
          <p:nvPr/>
        </p:nvSpPr>
        <p:spPr>
          <a:xfrm>
            <a:off x="1435395" y="1976111"/>
            <a:ext cx="591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https://youtu.be/JpfEBQn2CjM</a:t>
            </a:r>
          </a:p>
        </p:txBody>
      </p:sp>
    </p:spTree>
    <p:extLst>
      <p:ext uri="{BB962C8B-B14F-4D97-AF65-F5344CB8AC3E}">
        <p14:creationId xmlns:p14="http://schemas.microsoft.com/office/powerpoint/2010/main" val="126719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/>
          <p:nvPr/>
        </p:nvSpPr>
        <p:spPr>
          <a:xfrm>
            <a:off x="1727250" y="13333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</a:t>
            </a:r>
            <a:r>
              <a:rPr lang="en" dirty="0">
                <a:solidFill>
                  <a:schemeClr val="lt1"/>
                </a:solidFill>
              </a:rPr>
              <a:t>he end</a:t>
            </a:r>
            <a:endParaRPr dirty="0"/>
          </a:p>
        </p:txBody>
      </p:sp>
      <p:grpSp>
        <p:nvGrpSpPr>
          <p:cNvPr id="440" name="Google Shape;440;p34"/>
          <p:cNvGrpSpPr/>
          <p:nvPr/>
        </p:nvGrpSpPr>
        <p:grpSpPr>
          <a:xfrm rot="10800000">
            <a:off x="8182795" y="3741521"/>
            <a:ext cx="288601" cy="1096693"/>
            <a:chOff x="1006700" y="2603975"/>
            <a:chExt cx="55450" cy="210700"/>
          </a:xfrm>
        </p:grpSpPr>
        <p:sp>
          <p:nvSpPr>
            <p:cNvPr id="441" name="Google Shape;441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535539" y="4091671"/>
            <a:ext cx="781224" cy="726909"/>
            <a:chOff x="827350" y="3629733"/>
            <a:chExt cx="1431600" cy="1332067"/>
          </a:xfrm>
        </p:grpSpPr>
        <p:sp>
          <p:nvSpPr>
            <p:cNvPr id="448" name="Google Shape;448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1563289" y="4339573"/>
            <a:ext cx="356325" cy="331552"/>
            <a:chOff x="827350" y="3629733"/>
            <a:chExt cx="1431600" cy="1332067"/>
          </a:xfrm>
        </p:grpSpPr>
        <p:sp>
          <p:nvSpPr>
            <p:cNvPr id="452" name="Google Shape;452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7697553" y="932393"/>
            <a:ext cx="1096749" cy="1020497"/>
            <a:chOff x="827350" y="3629733"/>
            <a:chExt cx="1431600" cy="1332067"/>
          </a:xfrm>
        </p:grpSpPr>
        <p:sp>
          <p:nvSpPr>
            <p:cNvPr id="456" name="Google Shape;456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626658" y="3184190"/>
            <a:ext cx="598982" cy="557337"/>
            <a:chOff x="827350" y="3629733"/>
            <a:chExt cx="1431600" cy="1332067"/>
          </a:xfrm>
        </p:grpSpPr>
        <p:sp>
          <p:nvSpPr>
            <p:cNvPr id="460" name="Google Shape;460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4"/>
          <p:cNvGrpSpPr/>
          <p:nvPr/>
        </p:nvGrpSpPr>
        <p:grpSpPr>
          <a:xfrm>
            <a:off x="7066781" y="683794"/>
            <a:ext cx="464268" cy="431989"/>
            <a:chOff x="827350" y="3629733"/>
            <a:chExt cx="1431600" cy="1332067"/>
          </a:xfrm>
        </p:grpSpPr>
        <p:sp>
          <p:nvSpPr>
            <p:cNvPr id="464" name="Google Shape;464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 rot="5400000">
            <a:off x="1030707" y="-8854"/>
            <a:ext cx="288601" cy="1096693"/>
            <a:chOff x="1006700" y="2603975"/>
            <a:chExt cx="55450" cy="210700"/>
          </a:xfrm>
        </p:grpSpPr>
        <p:sp>
          <p:nvSpPr>
            <p:cNvPr id="468" name="Google Shape;468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7697549" y="373732"/>
            <a:ext cx="356325" cy="331552"/>
            <a:chOff x="827350" y="3629733"/>
            <a:chExt cx="1431600" cy="1332067"/>
          </a:xfrm>
        </p:grpSpPr>
        <p:sp>
          <p:nvSpPr>
            <p:cNvPr id="475" name="Google Shape;475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yber-Futuristic AI Technology Thesis Defense by Slidesgo">
  <a:themeElements>
    <a:clrScheme name="Simple Light">
      <a:dk1>
        <a:srgbClr val="031126"/>
      </a:dk1>
      <a:lt1>
        <a:srgbClr val="FFFFFF"/>
      </a:lt1>
      <a:dk2>
        <a:srgbClr val="10355F"/>
      </a:dk2>
      <a:lt2>
        <a:srgbClr val="3B8794"/>
      </a:lt2>
      <a:accent1>
        <a:srgbClr val="51AF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278</Words>
  <Application>Microsoft Office PowerPoint</Application>
  <PresentationFormat>On-screen Show (16:9)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Karla</vt:lpstr>
      <vt:lpstr>Berlin Sans FB</vt:lpstr>
      <vt:lpstr>Audiowide</vt:lpstr>
      <vt:lpstr>Cyber-Futuristic AI Technology Thesis Defense by Slidesgo</vt:lpstr>
      <vt:lpstr>cybercrime</vt:lpstr>
      <vt:lpstr>What is cybercrime?</vt:lpstr>
      <vt:lpstr>Types of cybercrime </vt:lpstr>
      <vt:lpstr>How is cybercrime committed </vt:lpstr>
      <vt:lpstr>How to stay safe from cybercriminals</vt:lpstr>
      <vt:lpstr>How to tell if the website your using is safe?</vt:lpstr>
      <vt:lpstr>Check your understanding</vt:lpstr>
      <vt:lpstr>Video link: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Admin</dc:creator>
  <cp:lastModifiedBy>dell</cp:lastModifiedBy>
  <cp:revision>25</cp:revision>
  <dcterms:modified xsi:type="dcterms:W3CDTF">2023-04-01T10:44:09Z</dcterms:modified>
</cp:coreProperties>
</file>