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60" r:id="rId4"/>
    <p:sldId id="267" r:id="rId5"/>
    <p:sldId id="258" r:id="rId6"/>
    <p:sldId id="259" r:id="rId7"/>
    <p:sldId id="262" r:id="rId8"/>
    <p:sldId id="263" r:id="rId9"/>
    <p:sldId id="264" r:id="rId10"/>
    <p:sldId id="265" r:id="rId11"/>
    <p:sldId id="266"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3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CFF2269-7C79-4A97-9336-4B6B2453B7F1}"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B07E84-4054-4C78-8E82-39AE3B845995}" type="slidenum">
              <a:rPr lang="en-US" smtClean="0"/>
              <a:t>‹#›</a:t>
            </a:fld>
            <a:endParaRPr lang="en-US"/>
          </a:p>
        </p:txBody>
      </p:sp>
    </p:spTree>
    <p:extLst>
      <p:ext uri="{BB962C8B-B14F-4D97-AF65-F5344CB8AC3E}">
        <p14:creationId xmlns:p14="http://schemas.microsoft.com/office/powerpoint/2010/main" val="2759176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F2269-7C79-4A97-9336-4B6B2453B7F1}"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B07E84-4054-4C78-8E82-39AE3B845995}" type="slidenum">
              <a:rPr lang="en-US" smtClean="0"/>
              <a:t>‹#›</a:t>
            </a:fld>
            <a:endParaRPr lang="en-US"/>
          </a:p>
        </p:txBody>
      </p:sp>
    </p:spTree>
    <p:extLst>
      <p:ext uri="{BB962C8B-B14F-4D97-AF65-F5344CB8AC3E}">
        <p14:creationId xmlns:p14="http://schemas.microsoft.com/office/powerpoint/2010/main" val="2034122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F2269-7C79-4A97-9336-4B6B2453B7F1}"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B07E84-4054-4C78-8E82-39AE3B84599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01281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F2269-7C79-4A97-9336-4B6B2453B7F1}"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B07E84-4054-4C78-8E82-39AE3B845995}" type="slidenum">
              <a:rPr lang="en-US" smtClean="0"/>
              <a:t>‹#›</a:t>
            </a:fld>
            <a:endParaRPr lang="en-US"/>
          </a:p>
        </p:txBody>
      </p:sp>
    </p:spTree>
    <p:extLst>
      <p:ext uri="{BB962C8B-B14F-4D97-AF65-F5344CB8AC3E}">
        <p14:creationId xmlns:p14="http://schemas.microsoft.com/office/powerpoint/2010/main" val="6084532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F2269-7C79-4A97-9336-4B6B2453B7F1}"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B07E84-4054-4C78-8E82-39AE3B84599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5835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F2269-7C79-4A97-9336-4B6B2453B7F1}"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B07E84-4054-4C78-8E82-39AE3B845995}" type="slidenum">
              <a:rPr lang="en-US" smtClean="0"/>
              <a:t>‹#›</a:t>
            </a:fld>
            <a:endParaRPr lang="en-US"/>
          </a:p>
        </p:txBody>
      </p:sp>
    </p:spTree>
    <p:extLst>
      <p:ext uri="{BB962C8B-B14F-4D97-AF65-F5344CB8AC3E}">
        <p14:creationId xmlns:p14="http://schemas.microsoft.com/office/powerpoint/2010/main" val="1810230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FF2269-7C79-4A97-9336-4B6B2453B7F1}"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B07E84-4054-4C78-8E82-39AE3B845995}" type="slidenum">
              <a:rPr lang="en-US" smtClean="0"/>
              <a:t>‹#›</a:t>
            </a:fld>
            <a:endParaRPr lang="en-US"/>
          </a:p>
        </p:txBody>
      </p:sp>
    </p:spTree>
    <p:extLst>
      <p:ext uri="{BB962C8B-B14F-4D97-AF65-F5344CB8AC3E}">
        <p14:creationId xmlns:p14="http://schemas.microsoft.com/office/powerpoint/2010/main" val="712614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FF2269-7C79-4A97-9336-4B6B2453B7F1}"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B07E84-4054-4C78-8E82-39AE3B845995}" type="slidenum">
              <a:rPr lang="en-US" smtClean="0"/>
              <a:t>‹#›</a:t>
            </a:fld>
            <a:endParaRPr lang="en-US"/>
          </a:p>
        </p:txBody>
      </p:sp>
    </p:spTree>
    <p:extLst>
      <p:ext uri="{BB962C8B-B14F-4D97-AF65-F5344CB8AC3E}">
        <p14:creationId xmlns:p14="http://schemas.microsoft.com/office/powerpoint/2010/main" val="1461431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FF2269-7C79-4A97-9336-4B6B2453B7F1}"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B07E84-4054-4C78-8E82-39AE3B845995}" type="slidenum">
              <a:rPr lang="en-US" smtClean="0"/>
              <a:t>‹#›</a:t>
            </a:fld>
            <a:endParaRPr lang="en-US"/>
          </a:p>
        </p:txBody>
      </p:sp>
    </p:spTree>
    <p:extLst>
      <p:ext uri="{BB962C8B-B14F-4D97-AF65-F5344CB8AC3E}">
        <p14:creationId xmlns:p14="http://schemas.microsoft.com/office/powerpoint/2010/main" val="4078549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FF2269-7C79-4A97-9336-4B6B2453B7F1}" type="datetimeFigureOut">
              <a:rPr lang="en-US" smtClean="0"/>
              <a:t>3/31/2023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B07E84-4054-4C78-8E82-39AE3B845995}" type="slidenum">
              <a:rPr lang="en-US" smtClean="0"/>
              <a:t>‹#›</a:t>
            </a:fld>
            <a:endParaRPr lang="en-US"/>
          </a:p>
        </p:txBody>
      </p:sp>
    </p:spTree>
    <p:extLst>
      <p:ext uri="{BB962C8B-B14F-4D97-AF65-F5344CB8AC3E}">
        <p14:creationId xmlns:p14="http://schemas.microsoft.com/office/powerpoint/2010/main" val="187271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CFF2269-7C79-4A97-9336-4B6B2453B7F1}"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B07E84-4054-4C78-8E82-39AE3B845995}" type="slidenum">
              <a:rPr lang="en-US" smtClean="0"/>
              <a:t>‹#›</a:t>
            </a:fld>
            <a:endParaRPr lang="en-US"/>
          </a:p>
        </p:txBody>
      </p:sp>
    </p:spTree>
    <p:extLst>
      <p:ext uri="{BB962C8B-B14F-4D97-AF65-F5344CB8AC3E}">
        <p14:creationId xmlns:p14="http://schemas.microsoft.com/office/powerpoint/2010/main" val="3432966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FF2269-7C79-4A97-9336-4B6B2453B7F1}" type="datetimeFigureOut">
              <a:rPr lang="en-US" smtClean="0"/>
              <a:t>3/31/2023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B07E84-4054-4C78-8E82-39AE3B845995}" type="slidenum">
              <a:rPr lang="en-US" smtClean="0"/>
              <a:t>‹#›</a:t>
            </a:fld>
            <a:endParaRPr lang="en-US"/>
          </a:p>
        </p:txBody>
      </p:sp>
    </p:spTree>
    <p:extLst>
      <p:ext uri="{BB962C8B-B14F-4D97-AF65-F5344CB8AC3E}">
        <p14:creationId xmlns:p14="http://schemas.microsoft.com/office/powerpoint/2010/main" val="2485182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CFF2269-7C79-4A97-9336-4B6B2453B7F1}" type="datetimeFigureOut">
              <a:rPr lang="en-US" smtClean="0"/>
              <a:t>3/31/2023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B07E84-4054-4C78-8E82-39AE3B845995}" type="slidenum">
              <a:rPr lang="en-US" smtClean="0"/>
              <a:t>‹#›</a:t>
            </a:fld>
            <a:endParaRPr lang="en-US"/>
          </a:p>
        </p:txBody>
      </p:sp>
    </p:spTree>
    <p:extLst>
      <p:ext uri="{BB962C8B-B14F-4D97-AF65-F5344CB8AC3E}">
        <p14:creationId xmlns:p14="http://schemas.microsoft.com/office/powerpoint/2010/main" val="4127857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F2269-7C79-4A97-9336-4B6B2453B7F1}" type="datetimeFigureOut">
              <a:rPr lang="en-US" smtClean="0"/>
              <a:t>3/31/2023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B07E84-4054-4C78-8E82-39AE3B845995}" type="slidenum">
              <a:rPr lang="en-US" smtClean="0"/>
              <a:t>‹#›</a:t>
            </a:fld>
            <a:endParaRPr lang="en-US"/>
          </a:p>
        </p:txBody>
      </p:sp>
    </p:spTree>
    <p:extLst>
      <p:ext uri="{BB962C8B-B14F-4D97-AF65-F5344CB8AC3E}">
        <p14:creationId xmlns:p14="http://schemas.microsoft.com/office/powerpoint/2010/main" val="2871630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FF2269-7C79-4A97-9336-4B6B2453B7F1}" type="datetimeFigureOut">
              <a:rPr lang="en-US" smtClean="0"/>
              <a:t>3/31/2023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B07E84-4054-4C78-8E82-39AE3B845995}" type="slidenum">
              <a:rPr lang="en-US" smtClean="0"/>
              <a:t>‹#›</a:t>
            </a:fld>
            <a:endParaRPr lang="en-US"/>
          </a:p>
        </p:txBody>
      </p:sp>
    </p:spTree>
    <p:extLst>
      <p:ext uri="{BB962C8B-B14F-4D97-AF65-F5344CB8AC3E}">
        <p14:creationId xmlns:p14="http://schemas.microsoft.com/office/powerpoint/2010/main" val="3213464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B07E84-4054-4C78-8E82-39AE3B845995}" type="slidenum">
              <a:rPr lang="en-US" smtClean="0"/>
              <a:t>‹#›</a:t>
            </a:fld>
            <a:endParaRPr lang="en-US"/>
          </a:p>
        </p:txBody>
      </p:sp>
      <p:sp>
        <p:nvSpPr>
          <p:cNvPr id="5" name="Date Placeholder 4"/>
          <p:cNvSpPr>
            <a:spLocks noGrp="1"/>
          </p:cNvSpPr>
          <p:nvPr>
            <p:ph type="dt" sz="half" idx="10"/>
          </p:nvPr>
        </p:nvSpPr>
        <p:spPr/>
        <p:txBody>
          <a:bodyPr/>
          <a:lstStyle/>
          <a:p>
            <a:fld id="{7CFF2269-7C79-4A97-9336-4B6B2453B7F1}" type="datetimeFigureOut">
              <a:rPr lang="en-US" smtClean="0"/>
              <a:t>3/31/2023</a:t>
            </a:fld>
            <a:endParaRPr lang="en-US"/>
          </a:p>
        </p:txBody>
      </p:sp>
    </p:spTree>
    <p:extLst>
      <p:ext uri="{BB962C8B-B14F-4D97-AF65-F5344CB8AC3E}">
        <p14:creationId xmlns:p14="http://schemas.microsoft.com/office/powerpoint/2010/main" val="4277236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CFF2269-7C79-4A97-9336-4B6B2453B7F1}" type="datetimeFigureOut">
              <a:rPr lang="en-US" smtClean="0"/>
              <a:t>3/31/2023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BB07E84-4054-4C78-8E82-39AE3B845995}" type="slidenum">
              <a:rPr lang="en-US" smtClean="0"/>
              <a:t>‹#›</a:t>
            </a:fld>
            <a:endParaRPr lang="en-US"/>
          </a:p>
        </p:txBody>
      </p:sp>
    </p:spTree>
    <p:extLst>
      <p:ext uri="{BB962C8B-B14F-4D97-AF65-F5344CB8AC3E}">
        <p14:creationId xmlns:p14="http://schemas.microsoft.com/office/powerpoint/2010/main" val="62228300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2370" y="2479431"/>
            <a:ext cx="9205545" cy="1782421"/>
          </a:xfrm>
          <a:solidFill>
            <a:schemeClr val="bg1"/>
          </a:solidFill>
        </p:spPr>
        <p:txBody>
          <a:bodyPr/>
          <a:lstStyle/>
          <a:p>
            <a:pPr algn="ctr"/>
            <a:r>
              <a:rPr lang="en-US" sz="8000" b="1" dirty="0" smtClean="0">
                <a:solidFill>
                  <a:schemeClr val="tx1"/>
                </a:solidFill>
                <a:latin typeface="Arial" panose="020B0604020202020204" pitchFamily="34" charset="0"/>
                <a:cs typeface="Arial" panose="020B0604020202020204" pitchFamily="34" charset="0"/>
              </a:rPr>
              <a:t>Selective breeding</a:t>
            </a:r>
            <a:endParaRPr lang="en-US" sz="8000" b="1" dirty="0">
              <a:solidFill>
                <a:schemeClr val="tx1"/>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4741382" y="6030119"/>
            <a:ext cx="9144000" cy="1655762"/>
          </a:xfrm>
        </p:spPr>
        <p:txBody>
          <a:bodyPr>
            <a:normAutofit/>
          </a:bodyPr>
          <a:lstStyle/>
          <a:p>
            <a:r>
              <a:rPr lang="en-US" dirty="0" smtClean="0">
                <a:solidFill>
                  <a:schemeClr val="tx1"/>
                </a:solidFill>
                <a:latin typeface="Arial" panose="020B0604020202020204" pitchFamily="34" charset="0"/>
                <a:cs typeface="Arial" panose="020B0604020202020204" pitchFamily="34" charset="0"/>
              </a:rPr>
              <a:t>By: Sanad Mraybeh and Abdullah Zaatar</a:t>
            </a:r>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66074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If you want a small dog with big ears which dogs would u mate?</a:t>
            </a:r>
            <a:endParaRPr lang="en-US" dirty="0">
              <a:solidFill>
                <a:schemeClr val="tx1"/>
              </a:solidFill>
            </a:endParaRPr>
          </a:p>
        </p:txBody>
      </p:sp>
      <p:sp>
        <p:nvSpPr>
          <p:cNvPr id="3" name="Content Placeholder 2"/>
          <p:cNvSpPr>
            <a:spLocks noGrp="1"/>
          </p:cNvSpPr>
          <p:nvPr>
            <p:ph idx="1"/>
          </p:nvPr>
        </p:nvSpPr>
        <p:spPr/>
        <p:txBody>
          <a:bodyPr/>
          <a:lstStyle/>
          <a:p>
            <a:pPr fontAlgn="base">
              <a:buFont typeface="+mj-lt"/>
              <a:buAutoNum type="arabicPeriod"/>
            </a:pPr>
            <a:r>
              <a:rPr lang="en-US" sz="2800" dirty="0">
                <a:solidFill>
                  <a:schemeClr val="tx1"/>
                </a:solidFill>
              </a:rPr>
              <a:t>a big female dog with a big male dog with big </a:t>
            </a:r>
            <a:r>
              <a:rPr lang="en-US" sz="2800" dirty="0" smtClean="0">
                <a:solidFill>
                  <a:schemeClr val="tx1"/>
                </a:solidFill>
              </a:rPr>
              <a:t>ears.</a:t>
            </a:r>
            <a:endParaRPr lang="en-US" sz="2800" dirty="0">
              <a:solidFill>
                <a:schemeClr val="tx1"/>
              </a:solidFill>
            </a:endParaRPr>
          </a:p>
          <a:p>
            <a:pPr fontAlgn="base">
              <a:buFont typeface="+mj-lt"/>
              <a:buAutoNum type="arabicPeriod"/>
            </a:pPr>
            <a:r>
              <a:rPr lang="en-US" sz="2800" dirty="0">
                <a:solidFill>
                  <a:schemeClr val="tx1"/>
                </a:solidFill>
              </a:rPr>
              <a:t>a small female dog with a small male dog with big </a:t>
            </a:r>
            <a:r>
              <a:rPr lang="en-US" sz="2800" dirty="0" smtClean="0">
                <a:solidFill>
                  <a:schemeClr val="tx1"/>
                </a:solidFill>
              </a:rPr>
              <a:t>ears</a:t>
            </a:r>
            <a:r>
              <a:rPr lang="en-US" dirty="0"/>
              <a:t/>
            </a:r>
            <a:br>
              <a:rPr lang="en-US" dirty="0"/>
            </a:br>
            <a:r>
              <a:rPr lang="en-US" dirty="0"/>
              <a:t/>
            </a:r>
            <a:br>
              <a:rPr lang="en-US" dirty="0"/>
            </a:br>
            <a:endParaRPr lang="en-US" dirty="0"/>
          </a:p>
        </p:txBody>
      </p:sp>
      <p:sp>
        <p:nvSpPr>
          <p:cNvPr id="4" name="AutoShape 2" descr="https://www.dog-names-and-more.com/images/Basset-Hound3a.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https://www.dog-names-and-more.com/images/Basset-Hound3a.jpg"/>
          <p:cNvSpPr>
            <a:spLocks noChangeAspect="1" noChangeArrowheads="1"/>
          </p:cNvSpPr>
          <p:nvPr/>
        </p:nvSpPr>
        <p:spPr bwMode="auto">
          <a:xfrm>
            <a:off x="21590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4" name="Picture 6" descr="http://tailandfur.com/wp-content/uploads/2016/09/10-Breeds-of-Dogs-with-Big-Ears-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75634" y="0"/>
            <a:ext cx="3039454" cy="287260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6" name="AutoShape 8" descr="https://media.istockphoto.com/photos/front-view-of-basset-hound-with-ears-up-picture-id118880665?k=6&amp;m=118880665&amp;s=170667a&amp;w=0&amp;h=3FJivxkS__IP2yiczQ959_Y93JpBZ3zzMiuU769bILo="/>
          <p:cNvSpPr>
            <a:spLocks noChangeAspect="1" noChangeArrowheads="1"/>
          </p:cNvSpPr>
          <p:nvPr/>
        </p:nvSpPr>
        <p:spPr bwMode="auto">
          <a:xfrm>
            <a:off x="2624390" y="5648017"/>
            <a:ext cx="482024" cy="48202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8" name="Picture 10" descr="http://www.puppyup.org/wp-content/uploads/2016/12/dog-with-BIG-ears-300x20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664" y="3634916"/>
            <a:ext cx="4518975" cy="301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7805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3528" y="2293121"/>
            <a:ext cx="8596668" cy="1320800"/>
          </a:xfrm>
        </p:spPr>
        <p:txBody>
          <a:bodyPr>
            <a:normAutofit/>
          </a:bodyPr>
          <a:lstStyle/>
          <a:p>
            <a:r>
              <a:rPr lang="en-US" sz="8000" dirty="0" smtClean="0">
                <a:solidFill>
                  <a:schemeClr val="tx1"/>
                </a:solidFill>
              </a:rPr>
              <a:t>The answer is #2</a:t>
            </a:r>
            <a:endParaRPr lang="en-US" sz="8000" dirty="0">
              <a:solidFill>
                <a:schemeClr val="tx1"/>
              </a:solidFill>
            </a:endParaRPr>
          </a:p>
        </p:txBody>
      </p:sp>
    </p:spTree>
    <p:extLst>
      <p:ext uri="{BB962C8B-B14F-4D97-AF65-F5344CB8AC3E}">
        <p14:creationId xmlns:p14="http://schemas.microsoft.com/office/powerpoint/2010/main" val="4083596915"/>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6554" t="3273" r="7256" b="18473"/>
          <a:stretch/>
        </p:blipFill>
        <p:spPr>
          <a:xfrm>
            <a:off x="793216" y="602678"/>
            <a:ext cx="8513154" cy="5464837"/>
          </a:xfrm>
          <a:prstGeom prst="rect">
            <a:avLst/>
          </a:prstGeom>
          <a:ln>
            <a:noFill/>
          </a:ln>
          <a:effectLst>
            <a:softEdge rad="112500"/>
          </a:effectLst>
        </p:spPr>
      </p:pic>
    </p:spTree>
    <p:extLst>
      <p:ext uri="{BB962C8B-B14F-4D97-AF65-F5344CB8AC3E}">
        <p14:creationId xmlns:p14="http://schemas.microsoft.com/office/powerpoint/2010/main" val="2187773990"/>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583" y="583963"/>
            <a:ext cx="8596668" cy="1320800"/>
          </a:xfrm>
        </p:spPr>
        <p:txBody>
          <a:bodyPr>
            <a:normAutofit/>
          </a:bodyPr>
          <a:lstStyle/>
          <a:p>
            <a:r>
              <a:rPr lang="en-US" sz="4800" b="1" dirty="0" smtClean="0">
                <a:solidFill>
                  <a:schemeClr val="tx1"/>
                </a:solidFill>
                <a:latin typeface="Arial" panose="020B0604020202020204" pitchFamily="34" charset="0"/>
                <a:cs typeface="Arial" panose="020B0604020202020204" pitchFamily="34" charset="0"/>
              </a:rPr>
              <a:t>What is Selective breeding?</a:t>
            </a:r>
            <a:endParaRPr lang="en-US" sz="4800" b="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63770" y="2170632"/>
            <a:ext cx="9680169" cy="3836547"/>
          </a:xfrm>
        </p:spPr>
        <p:txBody>
          <a:bodyPr>
            <a:normAutofit/>
          </a:bodyPr>
          <a:lstStyle/>
          <a:p>
            <a:pPr marL="0" indent="0">
              <a:buNone/>
            </a:pPr>
            <a:r>
              <a:rPr lang="en-US" sz="3200" dirty="0">
                <a:solidFill>
                  <a:schemeClr val="tx1"/>
                </a:solidFill>
                <a:latin typeface="Arial" panose="020B0604020202020204" pitchFamily="34" charset="0"/>
                <a:cs typeface="Arial" panose="020B0604020202020204" pitchFamily="34" charset="0"/>
              </a:rPr>
              <a:t>Selective breeding is the process by which humans manage the breeding of organisms to either express or eliminate a particular characteristic.</a:t>
            </a:r>
          </a:p>
        </p:txBody>
      </p:sp>
    </p:spTree>
    <p:extLst>
      <p:ext uri="{BB962C8B-B14F-4D97-AF65-F5344CB8AC3E}">
        <p14:creationId xmlns:p14="http://schemas.microsoft.com/office/powerpoint/2010/main" val="283572993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50" y="474785"/>
            <a:ext cx="9541536" cy="1358900"/>
          </a:xfrm>
        </p:spPr>
        <p:txBody>
          <a:bodyPr>
            <a:normAutofit/>
          </a:bodyPr>
          <a:lstStyle/>
          <a:p>
            <a:r>
              <a:rPr lang="en-US" sz="4000" dirty="0" smtClean="0">
                <a:solidFill>
                  <a:schemeClr val="tx1"/>
                </a:solidFill>
              </a:rPr>
              <a:t>Why do breeders use Selective breeding?</a:t>
            </a:r>
            <a:endParaRPr lang="en-US" sz="4000" dirty="0">
              <a:solidFill>
                <a:schemeClr val="tx1"/>
              </a:solidFill>
            </a:endParaRPr>
          </a:p>
        </p:txBody>
      </p:sp>
      <p:sp>
        <p:nvSpPr>
          <p:cNvPr id="3" name="Content Placeholder 2"/>
          <p:cNvSpPr>
            <a:spLocks noGrp="1"/>
          </p:cNvSpPr>
          <p:nvPr>
            <p:ph idx="1"/>
          </p:nvPr>
        </p:nvSpPr>
        <p:spPr>
          <a:xfrm>
            <a:off x="77249" y="2083778"/>
            <a:ext cx="9717381" cy="4422530"/>
          </a:xfrm>
        </p:spPr>
        <p:txBody>
          <a:bodyPr>
            <a:normAutofit/>
          </a:bodyPr>
          <a:lstStyle/>
          <a:p>
            <a:r>
              <a:rPr lang="en-US" sz="2800" dirty="0">
                <a:solidFill>
                  <a:schemeClr val="tx1"/>
                </a:solidFill>
                <a:latin typeface="Arial" panose="020B0604020202020204" pitchFamily="34" charset="0"/>
                <a:cs typeface="Arial" panose="020B0604020202020204" pitchFamily="34" charset="0"/>
              </a:rPr>
              <a:t>Selective breeding is a process of selecting parents from plants or animals that have desirable characteristics. The hope is that the offspring will inherit these desirable characteristics, allowing future generations to benefit from the chosen changes.</a:t>
            </a:r>
          </a:p>
        </p:txBody>
      </p:sp>
    </p:spTree>
    <p:extLst>
      <p:ext uri="{BB962C8B-B14F-4D97-AF65-F5344CB8AC3E}">
        <p14:creationId xmlns:p14="http://schemas.microsoft.com/office/powerpoint/2010/main" val="1368664884"/>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6436" y="532688"/>
            <a:ext cx="8596668" cy="1320800"/>
          </a:xfrm>
        </p:spPr>
        <p:txBody>
          <a:bodyPr/>
          <a:lstStyle/>
          <a:p>
            <a:r>
              <a:rPr lang="en-US" b="1" dirty="0" smtClean="0">
                <a:solidFill>
                  <a:schemeClr val="tx1"/>
                </a:solidFill>
              </a:rPr>
              <a:t>Advantages and disadvantages of selective breeding</a:t>
            </a:r>
            <a:endParaRPr lang="en-US" b="1" dirty="0">
              <a:solidFill>
                <a:schemeClr val="tx1"/>
              </a:solidFill>
            </a:endParaRPr>
          </a:p>
        </p:txBody>
      </p:sp>
      <p:sp>
        <p:nvSpPr>
          <p:cNvPr id="3" name="Content Placeholder 2"/>
          <p:cNvSpPr>
            <a:spLocks noGrp="1"/>
          </p:cNvSpPr>
          <p:nvPr>
            <p:ph idx="1"/>
          </p:nvPr>
        </p:nvSpPr>
        <p:spPr/>
        <p:txBody>
          <a:bodyPr/>
          <a:lstStyle/>
          <a:p>
            <a:r>
              <a:rPr lang="en-US" b="1" dirty="0" smtClean="0">
                <a:solidFill>
                  <a:schemeClr val="tx1"/>
                </a:solidFill>
              </a:rPr>
              <a:t>Advantages: new varieties may be economically important by producing more or better quality food.</a:t>
            </a:r>
          </a:p>
          <a:p>
            <a:r>
              <a:rPr lang="en-US" b="1" dirty="0" smtClean="0">
                <a:solidFill>
                  <a:schemeClr val="tx1"/>
                </a:solidFill>
              </a:rPr>
              <a:t>example: farmers selectively breed different types of cows with highly desirable characteristics in order to produce the best meat and dairy so they can make the most profit.</a:t>
            </a:r>
          </a:p>
          <a:p>
            <a:pPr marL="0" indent="0">
              <a:buNone/>
            </a:pPr>
            <a:endParaRPr lang="en-US" b="1" dirty="0" smtClean="0">
              <a:solidFill>
                <a:schemeClr val="tx1"/>
              </a:solidFill>
            </a:endParaRPr>
          </a:p>
          <a:p>
            <a:r>
              <a:rPr lang="en-US" b="1" dirty="0" smtClean="0">
                <a:solidFill>
                  <a:schemeClr val="tx1"/>
                </a:solidFill>
              </a:rPr>
              <a:t>Disadvantages: it can lead to a reduced gene pool, making it more difficult to produce new varieties in the future.</a:t>
            </a:r>
            <a:endParaRPr lang="en-US" b="1" dirty="0">
              <a:solidFill>
                <a:schemeClr val="tx1"/>
              </a:solidFill>
            </a:endParaRPr>
          </a:p>
        </p:txBody>
      </p:sp>
      <p:sp>
        <p:nvSpPr>
          <p:cNvPr id="4" name="AutoShape 2" descr="https://tse2.mm.bing.net/th?id=OIP.liT1D_VwacFSDiunY-g1_gHaE8&amp;pid=Api&amp;P=0"/>
          <p:cNvSpPr>
            <a:spLocks noChangeAspect="1" noChangeArrowheads="1"/>
          </p:cNvSpPr>
          <p:nvPr/>
        </p:nvSpPr>
        <p:spPr bwMode="auto">
          <a:xfrm>
            <a:off x="3490365" y="2171672"/>
            <a:ext cx="3765014" cy="37650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076" name="Picture 4" descr="https://tse2.mm.bing.net/th?id=OIP.liT1D_VwacFSDiunY-g1_gHaE8&amp;pid=Api&amp;P=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6560" y="4579574"/>
            <a:ext cx="3417637" cy="227842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2571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58026"/>
            <a:ext cx="9721084" cy="1263827"/>
          </a:xfrm>
        </p:spPr>
        <p:txBody>
          <a:bodyPr>
            <a:normAutofit/>
          </a:bodyPr>
          <a:lstStyle/>
          <a:p>
            <a:r>
              <a:rPr lang="en-US" b="1" dirty="0" smtClean="0">
                <a:solidFill>
                  <a:schemeClr val="tx1"/>
                </a:solidFill>
                <a:latin typeface="Arial" panose="020B0604020202020204" pitchFamily="34" charset="0"/>
                <a:cs typeface="Arial" panose="020B0604020202020204" pitchFamily="34" charset="0"/>
              </a:rPr>
              <a:t>What are the 3 steps of selective breeding?</a:t>
            </a:r>
            <a:endParaRPr lang="en-US" b="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0" y="1813088"/>
            <a:ext cx="9803423" cy="3488674"/>
          </a:xfrm>
        </p:spPr>
        <p:txBody>
          <a:bodyPr>
            <a:normAutofit/>
          </a:bodyPr>
          <a:lstStyle/>
          <a:p>
            <a:pPr>
              <a:buClrTx/>
              <a:buSzPct val="100000"/>
              <a:buFont typeface="+mj-lt"/>
              <a:buAutoNum type="arabicPeriod"/>
            </a:pPr>
            <a:r>
              <a:rPr lang="en-US" sz="2800" dirty="0" smtClean="0">
                <a:solidFill>
                  <a:schemeClr val="tx1"/>
                </a:solidFill>
                <a:latin typeface="Arial" panose="020B0604020202020204" pitchFamily="34" charset="0"/>
                <a:cs typeface="Arial" panose="020B0604020202020204" pitchFamily="34" charset="0"/>
              </a:rPr>
              <a:t>Choose what you want, Choose </a:t>
            </a:r>
            <a:r>
              <a:rPr lang="en-US" sz="2800" dirty="0">
                <a:solidFill>
                  <a:schemeClr val="tx1"/>
                </a:solidFill>
                <a:latin typeface="Arial" panose="020B0604020202020204" pitchFamily="34" charset="0"/>
                <a:cs typeface="Arial" panose="020B0604020202020204" pitchFamily="34" charset="0"/>
              </a:rPr>
              <a:t>parents who already have some of the desired </a:t>
            </a:r>
            <a:r>
              <a:rPr lang="en-US" sz="2800" dirty="0" smtClean="0">
                <a:solidFill>
                  <a:schemeClr val="tx1"/>
                </a:solidFill>
                <a:latin typeface="Arial" panose="020B0604020202020204" pitchFamily="34" charset="0"/>
                <a:cs typeface="Arial" panose="020B0604020202020204" pitchFamily="34" charset="0"/>
              </a:rPr>
              <a:t>characteristics</a:t>
            </a:r>
            <a:r>
              <a:rPr lang="en-US" sz="2800" dirty="0">
                <a:solidFill>
                  <a:schemeClr val="tx1"/>
                </a:solidFill>
                <a:latin typeface="Arial" panose="020B0604020202020204" pitchFamily="34" charset="0"/>
                <a:cs typeface="Arial" panose="020B0604020202020204" pitchFamily="34" charset="0"/>
              </a:rPr>
              <a:t>, and then breed them together</a:t>
            </a:r>
            <a:r>
              <a:rPr lang="en-US" sz="2800" dirty="0" smtClean="0">
                <a:solidFill>
                  <a:schemeClr val="tx1"/>
                </a:solidFill>
                <a:latin typeface="Arial" panose="020B0604020202020204" pitchFamily="34" charset="0"/>
                <a:cs typeface="Arial" panose="020B0604020202020204" pitchFamily="34" charset="0"/>
              </a:rPr>
              <a:t>.</a:t>
            </a:r>
          </a:p>
          <a:p>
            <a:pPr>
              <a:buClrTx/>
              <a:buSzPct val="100000"/>
              <a:buFont typeface="+mj-lt"/>
              <a:buAutoNum type="arabicPeriod"/>
            </a:pPr>
            <a:r>
              <a:rPr lang="en-US" sz="2800" dirty="0" smtClean="0">
                <a:solidFill>
                  <a:schemeClr val="tx1"/>
                </a:solidFill>
                <a:latin typeface="Arial" panose="020B0604020202020204" pitchFamily="34" charset="0"/>
                <a:cs typeface="Arial" panose="020B0604020202020204" pitchFamily="34" charset="0"/>
              </a:rPr>
              <a:t>Select </a:t>
            </a:r>
            <a:r>
              <a:rPr lang="en-US" sz="2800" dirty="0">
                <a:solidFill>
                  <a:schemeClr val="tx1"/>
                </a:solidFill>
                <a:latin typeface="Arial" panose="020B0604020202020204" pitchFamily="34" charset="0"/>
                <a:cs typeface="Arial" panose="020B0604020202020204" pitchFamily="34" charset="0"/>
              </a:rPr>
              <a:t>offspring that are the most similar </a:t>
            </a:r>
            <a:r>
              <a:rPr lang="en-US" sz="2800" dirty="0" smtClean="0">
                <a:solidFill>
                  <a:schemeClr val="tx1"/>
                </a:solidFill>
                <a:latin typeface="Arial" panose="020B0604020202020204" pitchFamily="34" charset="0"/>
                <a:cs typeface="Arial" panose="020B0604020202020204" pitchFamily="34" charset="0"/>
              </a:rPr>
              <a:t>to what</a:t>
            </a:r>
            <a:r>
              <a:rPr lang="en-US" sz="2800" dirty="0">
                <a:solidFill>
                  <a:schemeClr val="tx1"/>
                </a:solidFill>
                <a:latin typeface="Arial" panose="020B0604020202020204" pitchFamily="34" charset="0"/>
                <a:cs typeface="Arial" panose="020B0604020202020204" pitchFamily="34" charset="0"/>
              </a:rPr>
              <a:t> you want to be the new parents</a:t>
            </a:r>
            <a:r>
              <a:rPr lang="en-US" sz="2800" dirty="0" smtClean="0">
                <a:solidFill>
                  <a:schemeClr val="tx1"/>
                </a:solidFill>
                <a:latin typeface="Arial" panose="020B0604020202020204" pitchFamily="34" charset="0"/>
                <a:cs typeface="Arial" panose="020B0604020202020204" pitchFamily="34" charset="0"/>
              </a:rPr>
              <a:t>.</a:t>
            </a:r>
          </a:p>
          <a:p>
            <a:pPr>
              <a:buClrTx/>
              <a:buSzPct val="100000"/>
              <a:buFont typeface="+mj-lt"/>
              <a:buAutoNum type="arabicPeriod"/>
            </a:pPr>
            <a:r>
              <a:rPr lang="en-US" sz="2800" dirty="0" smtClean="0">
                <a:solidFill>
                  <a:schemeClr val="tx1"/>
                </a:solidFill>
                <a:latin typeface="Arial" panose="020B0604020202020204" pitchFamily="34" charset="0"/>
                <a:cs typeface="Arial" panose="020B0604020202020204" pitchFamily="34" charset="0"/>
              </a:rPr>
              <a:t>Repeat the process over many generations.</a:t>
            </a:r>
            <a:endParaRPr lang="en-US"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447642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1284" y="3286776"/>
            <a:ext cx="9319520" cy="3123652"/>
          </a:xfrm>
        </p:spPr>
        <p:txBody>
          <a:bodyPr>
            <a:normAutofit lnSpcReduction="10000"/>
          </a:bodyPr>
          <a:lstStyle/>
          <a:p>
            <a:pPr marL="514350" indent="-514350" fontAlgn="base">
              <a:buFont typeface="+mj-lt"/>
              <a:buAutoNum type="arabicPeriod"/>
            </a:pPr>
            <a:r>
              <a:rPr lang="en-US" sz="2800" dirty="0" smtClean="0"/>
              <a:t>the </a:t>
            </a:r>
            <a:r>
              <a:rPr lang="en-US" sz="2800" dirty="0"/>
              <a:t>process by which humans manage the breeding of </a:t>
            </a:r>
            <a:r>
              <a:rPr lang="en-US" sz="2800" dirty="0" smtClean="0"/>
              <a:t>organisms.</a:t>
            </a:r>
            <a:endParaRPr lang="en-US" sz="2800" dirty="0"/>
          </a:p>
          <a:p>
            <a:pPr marL="514350" indent="-514350" fontAlgn="base">
              <a:buFont typeface="+mj-lt"/>
              <a:buAutoNum type="arabicPeriod"/>
            </a:pPr>
            <a:r>
              <a:rPr lang="en-US" sz="2800" dirty="0"/>
              <a:t>the process where organisms are better adapted to their </a:t>
            </a:r>
            <a:r>
              <a:rPr lang="en-US" sz="2800" dirty="0" smtClean="0"/>
              <a:t>environment.</a:t>
            </a:r>
            <a:endParaRPr lang="en-US" sz="2800" dirty="0"/>
          </a:p>
          <a:p>
            <a:pPr marL="0" indent="0">
              <a:buNone/>
            </a:pPr>
            <a:r>
              <a:rPr lang="en-US" sz="2800" dirty="0"/>
              <a:t/>
            </a:r>
            <a:br>
              <a:rPr lang="en-US" sz="2800" dirty="0"/>
            </a:br>
            <a:r>
              <a:rPr lang="en-US" sz="2800" dirty="0"/>
              <a:t/>
            </a:r>
            <a:br>
              <a:rPr lang="en-US" sz="2800" dirty="0"/>
            </a:br>
            <a:endParaRPr lang="en-US" sz="2800" dirty="0"/>
          </a:p>
        </p:txBody>
      </p:sp>
      <p:sp>
        <p:nvSpPr>
          <p:cNvPr id="5" name="Content Placeholder 2"/>
          <p:cNvSpPr txBox="1">
            <a:spLocks/>
          </p:cNvSpPr>
          <p:nvPr/>
        </p:nvSpPr>
        <p:spPr>
          <a:xfrm>
            <a:off x="83457" y="143525"/>
            <a:ext cx="9319520" cy="102138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800" dirty="0" smtClean="0"/>
              <a:t>Now that we have finished explaining Selective breeding, let’s see what you have learnt.</a:t>
            </a:r>
            <a:endParaRPr lang="en-US" sz="2800" dirty="0"/>
          </a:p>
        </p:txBody>
      </p:sp>
      <p:sp>
        <p:nvSpPr>
          <p:cNvPr id="6" name="Content Placeholder 2"/>
          <p:cNvSpPr txBox="1">
            <a:spLocks/>
          </p:cNvSpPr>
          <p:nvPr/>
        </p:nvSpPr>
        <p:spPr>
          <a:xfrm>
            <a:off x="425288" y="2026613"/>
            <a:ext cx="9319520" cy="102138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en-US" sz="2800" dirty="0"/>
          </a:p>
        </p:txBody>
      </p:sp>
      <p:sp>
        <p:nvSpPr>
          <p:cNvPr id="7" name="Content Placeholder 2"/>
          <p:cNvSpPr txBox="1">
            <a:spLocks/>
          </p:cNvSpPr>
          <p:nvPr/>
        </p:nvSpPr>
        <p:spPr>
          <a:xfrm>
            <a:off x="193128" y="1446005"/>
            <a:ext cx="9319520" cy="116121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lvl="3" indent="-342900"/>
            <a:r>
              <a:rPr lang="en-US" sz="3600" b="1" dirty="0"/>
              <a:t>which one of these is the definition of selective breeding?</a:t>
            </a:r>
          </a:p>
          <a:p>
            <a:endParaRPr lang="en-US" sz="3600" dirty="0"/>
          </a:p>
        </p:txBody>
      </p:sp>
    </p:spTree>
    <p:extLst>
      <p:ext uri="{BB962C8B-B14F-4D97-AF65-F5344CB8AC3E}">
        <p14:creationId xmlns:p14="http://schemas.microsoft.com/office/powerpoint/2010/main" val="20697043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7480" y="2415566"/>
            <a:ext cx="8596668" cy="3880773"/>
          </a:xfrm>
        </p:spPr>
        <p:txBody>
          <a:bodyPr>
            <a:normAutofit/>
          </a:bodyPr>
          <a:lstStyle/>
          <a:p>
            <a:r>
              <a:rPr lang="en-US" sz="8000" dirty="0" smtClean="0"/>
              <a:t>The answer is #1</a:t>
            </a:r>
            <a:endParaRPr lang="en-US" sz="8000" dirty="0"/>
          </a:p>
        </p:txBody>
      </p:sp>
    </p:spTree>
    <p:extLst>
      <p:ext uri="{BB962C8B-B14F-4D97-AF65-F5344CB8AC3E}">
        <p14:creationId xmlns:p14="http://schemas.microsoft.com/office/powerpoint/2010/main" val="542382070"/>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solidFill>
              </a:rPr>
              <a:t>If u want a big cat with blue eyes which cats would you mate?</a:t>
            </a:r>
            <a:endParaRPr lang="en-US" dirty="0">
              <a:solidFill>
                <a:schemeClr val="tx1"/>
              </a:solidFill>
            </a:endParaRPr>
          </a:p>
        </p:txBody>
      </p:sp>
      <p:sp>
        <p:nvSpPr>
          <p:cNvPr id="3" name="Content Placeholder 2"/>
          <p:cNvSpPr>
            <a:spLocks noGrp="1"/>
          </p:cNvSpPr>
          <p:nvPr>
            <p:ph idx="1"/>
          </p:nvPr>
        </p:nvSpPr>
        <p:spPr/>
        <p:txBody>
          <a:bodyPr/>
          <a:lstStyle/>
          <a:p>
            <a:pPr>
              <a:buFont typeface="+mj-lt"/>
              <a:buAutoNum type="arabicPeriod"/>
            </a:pPr>
            <a:r>
              <a:rPr lang="en-US" sz="2800" dirty="0">
                <a:solidFill>
                  <a:schemeClr val="tx1"/>
                </a:solidFill>
              </a:rPr>
              <a:t>a small female cat with a small male cat with green </a:t>
            </a:r>
            <a:r>
              <a:rPr lang="en-US" sz="2800" dirty="0" smtClean="0">
                <a:solidFill>
                  <a:schemeClr val="tx1"/>
                </a:solidFill>
              </a:rPr>
              <a:t>eyes.</a:t>
            </a:r>
          </a:p>
          <a:p>
            <a:pPr fontAlgn="base">
              <a:buFont typeface="+mj-lt"/>
              <a:buAutoNum type="arabicPeriod"/>
            </a:pPr>
            <a:r>
              <a:rPr lang="en-US" sz="2800" dirty="0">
                <a:solidFill>
                  <a:schemeClr val="tx1"/>
                </a:solidFill>
              </a:rPr>
              <a:t>a big female cat with a big male cat with blue </a:t>
            </a:r>
            <a:r>
              <a:rPr lang="en-US" sz="2800" dirty="0" smtClean="0">
                <a:solidFill>
                  <a:schemeClr val="tx1"/>
                </a:solidFill>
              </a:rPr>
              <a:t>eyes.</a:t>
            </a:r>
            <a:endParaRPr lang="en-US" sz="2800" dirty="0">
              <a:solidFill>
                <a:schemeClr val="tx1"/>
              </a:solidFill>
            </a:endParaRPr>
          </a:p>
          <a:p>
            <a:pPr marL="0" indent="0">
              <a:buNone/>
            </a:pPr>
            <a:r>
              <a:rPr lang="en-US" dirty="0"/>
              <a:t/>
            </a:r>
            <a:br>
              <a:rPr lang="en-US" dirty="0"/>
            </a:br>
            <a:endParaRPr lang="en-US" dirty="0"/>
          </a:p>
        </p:txBody>
      </p:sp>
      <p:pic>
        <p:nvPicPr>
          <p:cNvPr id="1026" name="Picture 2" descr="https://i.pinimg.com/236x/c5/85/65/c585650715d8e2d2f834fa8be1455509--beautiful-cats-beautiful-sou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3422" y="0"/>
            <a:ext cx="3698578" cy="232989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tse2.mm.bing.net/th?id=OIP.kwkZwSfZfiTNwIEMvLIrTgHaFH&amp;pid=Api&amp;P=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04393" y="3890437"/>
            <a:ext cx="4637341" cy="283224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70350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2253" y="2233300"/>
            <a:ext cx="8596668" cy="4244411"/>
          </a:xfrm>
        </p:spPr>
        <p:txBody>
          <a:bodyPr>
            <a:noAutofit/>
          </a:bodyPr>
          <a:lstStyle/>
          <a:p>
            <a:r>
              <a:rPr lang="en-US" sz="8000" b="1" dirty="0" smtClean="0">
                <a:solidFill>
                  <a:schemeClr val="tx1"/>
                </a:solidFill>
              </a:rPr>
              <a:t>The answer is #2</a:t>
            </a:r>
            <a:endParaRPr lang="en-US" sz="8000" b="1" dirty="0">
              <a:solidFill>
                <a:schemeClr val="tx1"/>
              </a:solidFill>
            </a:endParaRPr>
          </a:p>
        </p:txBody>
      </p:sp>
    </p:spTree>
    <p:extLst>
      <p:ext uri="{BB962C8B-B14F-4D97-AF65-F5344CB8AC3E}">
        <p14:creationId xmlns:p14="http://schemas.microsoft.com/office/powerpoint/2010/main" val="1187893982"/>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211</TotalTime>
  <Words>311</Words>
  <Application>Microsoft Office PowerPoint</Application>
  <PresentationFormat>Widescreen</PresentationFormat>
  <Paragraphs>30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Selective breeding</vt:lpstr>
      <vt:lpstr>What is Selective breeding?</vt:lpstr>
      <vt:lpstr>Why do breeders use Selective breeding?</vt:lpstr>
      <vt:lpstr>Advantages and disadvantages of selective breeding</vt:lpstr>
      <vt:lpstr>What are the 3 steps of selective breeding?</vt:lpstr>
      <vt:lpstr>PowerPoint Presentation</vt:lpstr>
      <vt:lpstr>PowerPoint Presentation</vt:lpstr>
      <vt:lpstr>If u want a big cat with blue eyes which cats would you mate?</vt:lpstr>
      <vt:lpstr>The answer is #2</vt:lpstr>
      <vt:lpstr>If you want a small dog with big ears which dogs would u mate?</vt:lpstr>
      <vt:lpstr>The answer is #2</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Selective breeding</dc:title>
  <dc:creator>Microsoft account</dc:creator>
  <cp:lastModifiedBy>Microsoft account</cp:lastModifiedBy>
  <cp:revision>16</cp:revision>
  <dcterms:created xsi:type="dcterms:W3CDTF">2023-03-31T13:48:37Z</dcterms:created>
  <dcterms:modified xsi:type="dcterms:W3CDTF">2023-03-31T17:20:10Z</dcterms:modified>
</cp:coreProperties>
</file>