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61" r:id="rId5"/>
    <p:sldId id="269" r:id="rId6"/>
    <p:sldId id="267" r:id="rId7"/>
    <p:sldId id="281" r:id="rId8"/>
    <p:sldId id="271" r:id="rId9"/>
    <p:sldId id="282" r:id="rId10"/>
    <p:sldId id="274" r:id="rId11"/>
  </p:sldIdLst>
  <p:sldSz cx="18288000" cy="10287000"/>
  <p:notesSz cx="6858000" cy="9144000"/>
  <p:embeddedFontLst>
    <p:embeddedFont>
      <p:font typeface="Libre Baskerville" charset="0"/>
      <p:regular r:id="rId13"/>
      <p:bold r:id="rId14"/>
      <p:italic r:id="rId15"/>
    </p:embeddedFont>
    <p:embeddedFont>
      <p:font typeface="League Spartan" charset="0"/>
      <p:regular r:id="rId16"/>
      <p:bold r:id="rId17"/>
    </p:embeddedFont>
    <p:embeddedFont>
      <p:font typeface="Calibri" pitchFamily="34" charset="0"/>
      <p:regular r:id="rId18"/>
      <p:bold r:id="rId19"/>
    </p:embeddedFont>
    <p:embeddedFont>
      <p:font typeface="Arial Narrow" pitchFamily="3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FA7B871-1B43-42B7-8097-2AD4734AA12D}">
  <a:tblStyle styleId="{BFA7B871-1B43-42B7-8097-2AD4734AA12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8" d="100"/>
          <a:sy n="38" d="100"/>
        </p:scale>
        <p:origin x="-1236" y="-3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36275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0" name="Google Shape;20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8" name="Google Shape;35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8" name="Google Shape;4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9" name="Google Shape;51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85" name="Google Shape;85;p13"/>
          <p:cNvSpPr/>
          <p:nvPr/>
        </p:nvSpPr>
        <p:spPr>
          <a:xfrm>
            <a:off x="11222256" y="1945532"/>
            <a:ext cx="5664962" cy="6794899"/>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3"/>
          <p:cNvPicPr preferRelativeResize="0"/>
          <p:nvPr/>
        </p:nvPicPr>
        <p:blipFill rotWithShape="1">
          <a:blip r:embed="rId4">
            <a:alphaModFix/>
          </a:blip>
          <a:srcRect/>
          <a:stretch/>
        </p:blipFill>
        <p:spPr>
          <a:xfrm>
            <a:off x="11386538" y="752282"/>
            <a:ext cx="5993200" cy="8936738"/>
          </a:xfrm>
          <a:prstGeom prst="rect">
            <a:avLst/>
          </a:prstGeom>
          <a:noFill/>
          <a:ln>
            <a:noFill/>
          </a:ln>
        </p:spPr>
      </p:pic>
      <p:sp>
        <p:nvSpPr>
          <p:cNvPr id="87" name="Google Shape;87;p13"/>
          <p:cNvSpPr txBox="1"/>
          <p:nvPr/>
        </p:nvSpPr>
        <p:spPr>
          <a:xfrm>
            <a:off x="504158" y="2884754"/>
            <a:ext cx="10718100" cy="4459682"/>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9000" dirty="0" smtClean="0">
                <a:solidFill>
                  <a:srgbClr val="191919"/>
                </a:solidFill>
                <a:latin typeface="Libre Baskerville"/>
                <a:ea typeface="League Spartan"/>
                <a:cs typeface="League Spartan"/>
                <a:sym typeface="Libre Baskerville"/>
              </a:rPr>
              <a:t>Chromosome, DNA &amp; genes</a:t>
            </a:r>
          </a:p>
          <a:p>
            <a:pPr marL="0" marR="0" lvl="0" indent="0" algn="l" rtl="0">
              <a:lnSpc>
                <a:spcPct val="115000"/>
              </a:lnSpc>
              <a:spcBef>
                <a:spcPts val="0"/>
              </a:spcBef>
              <a:spcAft>
                <a:spcPts val="0"/>
              </a:spcAft>
              <a:buNone/>
            </a:pPr>
            <a:r>
              <a:rPr lang="en-US" sz="7200" b="1" dirty="0" smtClean="0">
                <a:solidFill>
                  <a:srgbClr val="191919"/>
                </a:solidFill>
                <a:latin typeface="Libre Baskerville"/>
                <a:ea typeface="League Spartan"/>
                <a:cs typeface="League Spartan"/>
                <a:sym typeface="Libre Baskerville"/>
              </a:rPr>
              <a:t>By: Christina &amp; Carol</a:t>
            </a:r>
            <a:endParaRPr lang="en-US" sz="7200" b="1" dirty="0">
              <a:solidFill>
                <a:srgbClr val="191919"/>
              </a:solidFill>
              <a:latin typeface="Libre Baskerville"/>
              <a:ea typeface="League Spartan"/>
              <a:cs typeface="League Spartan"/>
              <a:sym typeface="Libre Baskerville"/>
            </a:endParaRPr>
          </a:p>
        </p:txBody>
      </p:sp>
      <p:cxnSp>
        <p:nvCxnSpPr>
          <p:cNvPr id="88" name="Google Shape;88;p13"/>
          <p:cNvCxnSpPr/>
          <p:nvPr/>
        </p:nvCxnSpPr>
        <p:spPr>
          <a:xfrm>
            <a:off x="-58834" y="6132203"/>
            <a:ext cx="10671900" cy="0"/>
          </a:xfrm>
          <a:prstGeom prst="straightConnector1">
            <a:avLst/>
          </a:prstGeom>
          <a:noFill/>
          <a:ln w="190500" cap="rnd" cmpd="sng">
            <a:solidFill>
              <a:srgbClr val="2C6E49"/>
            </a:solidFill>
            <a:prstDash val="solid"/>
            <a:round/>
            <a:headEnd type="none" w="sm" len="sm"/>
            <a:tailEnd type="none" w="sm" len="sm"/>
          </a:ln>
        </p:spPr>
      </p:cxnSp>
      <p:grpSp>
        <p:nvGrpSpPr>
          <p:cNvPr id="89" name="Google Shape;89;p13"/>
          <p:cNvGrpSpPr/>
          <p:nvPr/>
        </p:nvGrpSpPr>
        <p:grpSpPr>
          <a:xfrm>
            <a:off x="6920448" y="752282"/>
            <a:ext cx="269790" cy="270999"/>
            <a:chOff x="1813" y="0"/>
            <a:chExt cx="809173" cy="812800"/>
          </a:xfrm>
        </p:grpSpPr>
        <p:sp>
          <p:nvSpPr>
            <p:cNvPr id="90" name="Google Shape;9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2" name="Google Shape;92;p13"/>
          <p:cNvGrpSpPr/>
          <p:nvPr/>
        </p:nvGrpSpPr>
        <p:grpSpPr>
          <a:xfrm>
            <a:off x="8956366" y="2389801"/>
            <a:ext cx="375267" cy="376949"/>
            <a:chOff x="1813" y="0"/>
            <a:chExt cx="809173" cy="812800"/>
          </a:xfrm>
        </p:grpSpPr>
        <p:sp>
          <p:nvSpPr>
            <p:cNvPr id="93" name="Google Shape;9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5" name="Google Shape;95;p13"/>
          <p:cNvSpPr/>
          <p:nvPr/>
        </p:nvSpPr>
        <p:spPr>
          <a:xfrm>
            <a:off x="3591904" y="7861408"/>
            <a:ext cx="4155208" cy="2511946"/>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3"/>
          <p:cNvGrpSpPr/>
          <p:nvPr/>
        </p:nvGrpSpPr>
        <p:grpSpPr>
          <a:xfrm>
            <a:off x="1836778" y="8740432"/>
            <a:ext cx="375267" cy="376949"/>
            <a:chOff x="1813" y="0"/>
            <a:chExt cx="809173" cy="812800"/>
          </a:xfrm>
        </p:grpSpPr>
        <p:sp>
          <p:nvSpPr>
            <p:cNvPr id="97" name="Google Shape;9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9" name="Google Shape;99;p13"/>
          <p:cNvGrpSpPr/>
          <p:nvPr/>
        </p:nvGrpSpPr>
        <p:grpSpPr>
          <a:xfrm>
            <a:off x="17380579" y="8740432"/>
            <a:ext cx="375267" cy="376949"/>
            <a:chOff x="1813" y="0"/>
            <a:chExt cx="809173" cy="812800"/>
          </a:xfrm>
        </p:grpSpPr>
        <p:sp>
          <p:nvSpPr>
            <p:cNvPr id="100" name="Google Shape;100;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2" name="Google Shape;102;p13"/>
          <p:cNvGrpSpPr/>
          <p:nvPr/>
        </p:nvGrpSpPr>
        <p:grpSpPr>
          <a:xfrm>
            <a:off x="11386958" y="563807"/>
            <a:ext cx="187634" cy="188475"/>
            <a:chOff x="1813" y="0"/>
            <a:chExt cx="809173" cy="812800"/>
          </a:xfrm>
        </p:grpSpPr>
        <p:sp>
          <p:nvSpPr>
            <p:cNvPr id="103" name="Google Shape;103;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105" name="Google Shape;105;p13"/>
          <p:cNvPicPr preferRelativeResize="0"/>
          <p:nvPr/>
        </p:nvPicPr>
        <p:blipFill rotWithShape="1">
          <a:blip r:embed="rId5">
            <a:alphaModFix/>
          </a:blip>
          <a:srcRect/>
          <a:stretch/>
        </p:blipFill>
        <p:spPr>
          <a:xfrm>
            <a:off x="3819815" y="7881559"/>
            <a:ext cx="3370423" cy="2471643"/>
          </a:xfrm>
          <a:prstGeom prst="rect">
            <a:avLst/>
          </a:prstGeom>
          <a:noFill/>
          <a:ln>
            <a:noFill/>
          </a:ln>
        </p:spPr>
      </p:pic>
      <p:grpSp>
        <p:nvGrpSpPr>
          <p:cNvPr id="106" name="Google Shape;106;p13"/>
          <p:cNvGrpSpPr/>
          <p:nvPr/>
        </p:nvGrpSpPr>
        <p:grpSpPr>
          <a:xfrm>
            <a:off x="13843037" y="2118802"/>
            <a:ext cx="269790" cy="270999"/>
            <a:chOff x="1813" y="0"/>
            <a:chExt cx="809173" cy="812800"/>
          </a:xfrm>
        </p:grpSpPr>
        <p:sp>
          <p:nvSpPr>
            <p:cNvPr id="107" name="Google Shape;107;p13"/>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9" name="Google Shape;109;p13"/>
          <p:cNvSpPr/>
          <p:nvPr/>
        </p:nvSpPr>
        <p:spPr>
          <a:xfrm>
            <a:off x="-58812" y="155643"/>
            <a:ext cx="2860378" cy="241159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Effect transition="in" filter="fade">
                                      <p:cBhvr>
                                        <p:cTn id="10" dur="500"/>
                                        <p:tgtEl>
                                          <p:spTgt spid="87"/>
                                        </p:tgtEl>
                                      </p:cBhvr>
                                    </p:animEffect>
                                  </p:childTnLst>
                                </p:cTn>
                              </p:par>
                              <p:par>
                                <p:cTn id="11" presetID="10" presetClass="entr" presetSubtype="0" fill="hold"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fade">
                                      <p:cBhvr>
                                        <p:cTn id="13" dur="500"/>
                                        <p:tgtEl>
                                          <p:spTgt spid="88"/>
                                        </p:tgtEl>
                                      </p:cBhvr>
                                    </p:animEffect>
                                  </p:childTnLst>
                                </p:cTn>
                              </p:par>
                              <p:par>
                                <p:cTn id="14" presetID="10" presetClass="entr" presetSubtype="0" fill="hold" nodeType="with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500"/>
                                        <p:tgtEl>
                                          <p:spTgt spid="89"/>
                                        </p:tgtEl>
                                      </p:cBhvr>
                                    </p:animEffect>
                                  </p:childTnLst>
                                </p:cTn>
                              </p:par>
                              <p:par>
                                <p:cTn id="17" presetID="10"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fade">
                                      <p:cBhvr>
                                        <p:cTn id="19" dur="500"/>
                                        <p:tgtEl>
                                          <p:spTgt spid="92"/>
                                        </p:tgtEl>
                                      </p:cBhvr>
                                    </p:animEffect>
                                  </p:childTnLst>
                                </p:cTn>
                              </p:par>
                              <p:par>
                                <p:cTn id="20" presetID="10"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nodeType="withEffect">
                                  <p:stCondLst>
                                    <p:cond delay="0"/>
                                  </p:stCondLst>
                                  <p:childTnLst>
                                    <p:set>
                                      <p:cBhvr>
                                        <p:cTn id="24" dur="1" fill="hold">
                                          <p:stCondLst>
                                            <p:cond delay="0"/>
                                          </p:stCondLst>
                                        </p:cTn>
                                        <p:tgtEl>
                                          <p:spTgt spid="99"/>
                                        </p:tgtEl>
                                        <p:attrNameLst>
                                          <p:attrName>style.visibility</p:attrName>
                                        </p:attrNameLst>
                                      </p:cBhvr>
                                      <p:to>
                                        <p:strVal val="visible"/>
                                      </p:to>
                                    </p:set>
                                    <p:animEffect transition="in" filter="fade">
                                      <p:cBhvr>
                                        <p:cTn id="25" dur="500"/>
                                        <p:tgtEl>
                                          <p:spTgt spid="99"/>
                                        </p:tgtEl>
                                      </p:cBhvr>
                                    </p:animEffect>
                                  </p:childTnLst>
                                </p:cTn>
                              </p:par>
                              <p:par>
                                <p:cTn id="26" presetID="10"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500"/>
                                        <p:tgtEl>
                                          <p:spTgt spid="102"/>
                                        </p:tgtEl>
                                      </p:cBhvr>
                                    </p:animEffect>
                                  </p:childTnLst>
                                </p:cTn>
                              </p:par>
                              <p:par>
                                <p:cTn id="29" presetID="10"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par>
                                <p:cTn id="32" presetID="10" presetClass="entr" presetSubtype="0" fill="hold" nodeType="withEffect">
                                  <p:stCondLst>
                                    <p:cond delay="0"/>
                                  </p:stCondLst>
                                  <p:childTnLst>
                                    <p:set>
                                      <p:cBhvr>
                                        <p:cTn id="33" dur="1" fill="hold">
                                          <p:stCondLst>
                                            <p:cond delay="0"/>
                                          </p:stCondLst>
                                        </p:cTn>
                                        <p:tgtEl>
                                          <p:spTgt spid="105"/>
                                        </p:tgtEl>
                                        <p:attrNameLst>
                                          <p:attrName>style.visibility</p:attrName>
                                        </p:attrNameLst>
                                      </p:cBhvr>
                                      <p:to>
                                        <p:strVal val="visible"/>
                                      </p:to>
                                    </p:set>
                                    <p:animEffect transition="in" filter="fade">
                                      <p:cBhvr>
                                        <p:cTn id="3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1"/>
          <p:cNvPicPr preferRelativeResize="0"/>
          <p:nvPr/>
        </p:nvPicPr>
        <p:blipFill rotWithShape="1">
          <a:blip r:embed="rId3">
            <a:alphaModFix/>
          </a:blip>
          <a:srcRect t="7825" b="7824"/>
          <a:stretch/>
        </p:blipFill>
        <p:spPr>
          <a:xfrm>
            <a:off x="0" y="0"/>
            <a:ext cx="18288000" cy="10287000"/>
          </a:xfrm>
          <a:prstGeom prst="rect">
            <a:avLst/>
          </a:prstGeom>
          <a:noFill/>
          <a:ln>
            <a:noFill/>
          </a:ln>
        </p:spPr>
      </p:pic>
      <p:grpSp>
        <p:nvGrpSpPr>
          <p:cNvPr id="522" name="Google Shape;522;p31"/>
          <p:cNvGrpSpPr/>
          <p:nvPr/>
        </p:nvGrpSpPr>
        <p:grpSpPr>
          <a:xfrm>
            <a:off x="4291056" y="-180826"/>
            <a:ext cx="9705893" cy="10467826"/>
            <a:chOff x="0" y="-47625"/>
            <a:chExt cx="2556284" cy="2756958"/>
          </a:xfrm>
        </p:grpSpPr>
        <p:sp>
          <p:nvSpPr>
            <p:cNvPr id="523" name="Google Shape;523;p31"/>
            <p:cNvSpPr/>
            <p:nvPr/>
          </p:nvSpPr>
          <p:spPr>
            <a:xfrm>
              <a:off x="0" y="0"/>
              <a:ext cx="2556284" cy="2709333"/>
            </a:xfrm>
            <a:custGeom>
              <a:avLst/>
              <a:gdLst/>
              <a:ahLst/>
              <a:cxnLst/>
              <a:rect l="l" t="t" r="r" b="b"/>
              <a:pathLst>
                <a:path w="2556284" h="2709333" extrusionOk="0">
                  <a:moveTo>
                    <a:pt x="0" y="0"/>
                  </a:moveTo>
                  <a:lnTo>
                    <a:pt x="2556284" y="0"/>
                  </a:lnTo>
                  <a:lnTo>
                    <a:pt x="2556284" y="2709333"/>
                  </a:lnTo>
                  <a:lnTo>
                    <a:pt x="0" y="2709333"/>
                  </a:lnTo>
                  <a:close/>
                </a:path>
              </a:pathLst>
            </a:custGeom>
            <a:solidFill>
              <a:srgbClr val="FFFFEB"/>
            </a:solidFill>
            <a:ln>
              <a:noFill/>
            </a:ln>
          </p:spPr>
        </p:sp>
        <p:sp>
          <p:nvSpPr>
            <p:cNvPr id="524" name="Google Shape;524;p31"/>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525" name="Google Shape;525;p31"/>
          <p:cNvPicPr preferRelativeResize="0"/>
          <p:nvPr/>
        </p:nvPicPr>
        <p:blipFill rotWithShape="1">
          <a:blip r:embed="rId4">
            <a:alphaModFix amt="25000"/>
          </a:blip>
          <a:srcRect l="7605" r="7604"/>
          <a:stretch/>
        </p:blipFill>
        <p:spPr>
          <a:xfrm rot="5400000">
            <a:off x="4000498" y="290556"/>
            <a:ext cx="10287001" cy="9705889"/>
          </a:xfrm>
          <a:prstGeom prst="rect">
            <a:avLst/>
          </a:prstGeom>
          <a:noFill/>
          <a:ln>
            <a:noFill/>
          </a:ln>
        </p:spPr>
      </p:pic>
      <p:pic>
        <p:nvPicPr>
          <p:cNvPr id="526" name="Google Shape;526;p31"/>
          <p:cNvPicPr preferRelativeResize="0"/>
          <p:nvPr/>
        </p:nvPicPr>
        <p:blipFill rotWithShape="1">
          <a:blip r:embed="rId5">
            <a:alphaModFix/>
          </a:blip>
          <a:srcRect/>
          <a:stretch/>
        </p:blipFill>
        <p:spPr>
          <a:xfrm>
            <a:off x="8497507" y="7863185"/>
            <a:ext cx="1292986" cy="1254197"/>
          </a:xfrm>
          <a:prstGeom prst="rect">
            <a:avLst/>
          </a:prstGeom>
          <a:noFill/>
          <a:ln>
            <a:noFill/>
          </a:ln>
        </p:spPr>
      </p:pic>
      <p:sp>
        <p:nvSpPr>
          <p:cNvPr id="527" name="Google Shape;527;p31"/>
          <p:cNvSpPr txBox="1"/>
          <p:nvPr/>
        </p:nvSpPr>
        <p:spPr>
          <a:xfrm>
            <a:off x="4891651" y="3762375"/>
            <a:ext cx="8504700" cy="1385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9000" b="1" i="0" u="none" strike="noStrike" cap="none">
                <a:solidFill>
                  <a:srgbClr val="2C6E49"/>
                </a:solidFill>
                <a:latin typeface="League Spartan"/>
                <a:ea typeface="League Spartan"/>
                <a:cs typeface="League Spartan"/>
                <a:sym typeface="League Spartan"/>
              </a:rPr>
              <a:t>THANK YOU!</a:t>
            </a:r>
            <a:endParaRPr b="1">
              <a:latin typeface="League Spartan"/>
              <a:ea typeface="League Spartan"/>
              <a:cs typeface="League Spartan"/>
              <a:sym typeface="League Spartan"/>
            </a:endParaRPr>
          </a:p>
        </p:txBody>
      </p:sp>
      <p:sp>
        <p:nvSpPr>
          <p:cNvPr id="528" name="Google Shape;528;p31"/>
          <p:cNvSpPr txBox="1"/>
          <p:nvPr/>
        </p:nvSpPr>
        <p:spPr>
          <a:xfrm>
            <a:off x="5703818" y="5540218"/>
            <a:ext cx="6880363"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500"/>
                                        <p:tgtEl>
                                          <p:spTgt spid="5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8"/>
                                        </p:tgtEl>
                                        <p:attrNameLst>
                                          <p:attrName>style.visibility</p:attrName>
                                        </p:attrNameLst>
                                      </p:cBhvr>
                                      <p:to>
                                        <p:strVal val="visible"/>
                                      </p:to>
                                    </p:set>
                                    <p:animEffect transition="in" filter="fade">
                                      <p:cBhvr>
                                        <p:cTn id="11"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4"/>
          <p:cNvPicPr preferRelativeResize="0"/>
          <p:nvPr/>
        </p:nvPicPr>
        <p:blipFill rotWithShape="1">
          <a:blip r:embed="rId3">
            <a:alphaModFix/>
          </a:blip>
          <a:srcRect t="5268" b="5268"/>
          <a:stretch/>
        </p:blipFill>
        <p:spPr>
          <a:xfrm>
            <a:off x="0" y="0"/>
            <a:ext cx="18288000" cy="10287000"/>
          </a:xfrm>
          <a:prstGeom prst="rect">
            <a:avLst/>
          </a:prstGeom>
          <a:noFill/>
          <a:ln>
            <a:noFill/>
          </a:ln>
        </p:spPr>
      </p:pic>
      <p:grpSp>
        <p:nvGrpSpPr>
          <p:cNvPr id="115" name="Google Shape;115;p14"/>
          <p:cNvGrpSpPr/>
          <p:nvPr/>
        </p:nvGrpSpPr>
        <p:grpSpPr>
          <a:xfrm>
            <a:off x="0" y="3806974"/>
            <a:ext cx="18287996" cy="3266929"/>
            <a:chOff x="0" y="-47625"/>
            <a:chExt cx="4816592" cy="860425"/>
          </a:xfrm>
        </p:grpSpPr>
        <p:sp>
          <p:nvSpPr>
            <p:cNvPr id="116" name="Google Shape;116;p14"/>
            <p:cNvSpPr/>
            <p:nvPr/>
          </p:nvSpPr>
          <p:spPr>
            <a:xfrm>
              <a:off x="0" y="0"/>
              <a:ext cx="4816592" cy="534442"/>
            </a:xfrm>
            <a:custGeom>
              <a:avLst/>
              <a:gdLst/>
              <a:ahLst/>
              <a:cxnLst/>
              <a:rect l="l" t="t" r="r" b="b"/>
              <a:pathLst>
                <a:path w="4816592" h="534442" extrusionOk="0">
                  <a:moveTo>
                    <a:pt x="0" y="0"/>
                  </a:moveTo>
                  <a:lnTo>
                    <a:pt x="4816592" y="0"/>
                  </a:lnTo>
                  <a:lnTo>
                    <a:pt x="4816592" y="534442"/>
                  </a:lnTo>
                  <a:lnTo>
                    <a:pt x="0" y="534442"/>
                  </a:lnTo>
                  <a:close/>
                </a:path>
              </a:pathLst>
            </a:custGeom>
            <a:solidFill>
              <a:srgbClr val="2C6E49"/>
            </a:solidFill>
            <a:ln>
              <a:noFill/>
            </a:ln>
          </p:spPr>
        </p:sp>
        <p:sp>
          <p:nvSpPr>
            <p:cNvPr id="117" name="Google Shape;117;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8" name="Google Shape;118;p14"/>
          <p:cNvGrpSpPr/>
          <p:nvPr/>
        </p:nvGrpSpPr>
        <p:grpSpPr>
          <a:xfrm>
            <a:off x="676404" y="4270524"/>
            <a:ext cx="5496896" cy="5425926"/>
            <a:chOff x="0" y="-47625"/>
            <a:chExt cx="1447742" cy="1429051"/>
          </a:xfrm>
        </p:grpSpPr>
        <p:sp>
          <p:nvSpPr>
            <p:cNvPr id="119" name="Google Shape;119;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0" name="Google Shape;120;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1" name="Google Shape;121;p14"/>
          <p:cNvGrpSpPr/>
          <p:nvPr/>
        </p:nvGrpSpPr>
        <p:grpSpPr>
          <a:xfrm>
            <a:off x="6395552" y="4270524"/>
            <a:ext cx="5496896" cy="5425926"/>
            <a:chOff x="0" y="-47625"/>
            <a:chExt cx="1447742" cy="1429051"/>
          </a:xfrm>
        </p:grpSpPr>
        <p:sp>
          <p:nvSpPr>
            <p:cNvPr id="122" name="Google Shape;122;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3" name="Google Shape;123;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4" name="Google Shape;124;p14"/>
          <p:cNvGrpSpPr/>
          <p:nvPr/>
        </p:nvGrpSpPr>
        <p:grpSpPr>
          <a:xfrm>
            <a:off x="12114701" y="4270524"/>
            <a:ext cx="5496896" cy="5425926"/>
            <a:chOff x="0" y="-47625"/>
            <a:chExt cx="1447742" cy="1429051"/>
          </a:xfrm>
        </p:grpSpPr>
        <p:sp>
          <p:nvSpPr>
            <p:cNvPr id="125" name="Google Shape;125;p14"/>
            <p:cNvSpPr/>
            <p:nvPr/>
          </p:nvSpPr>
          <p:spPr>
            <a:xfrm>
              <a:off x="0" y="0"/>
              <a:ext cx="1447742" cy="1381426"/>
            </a:xfrm>
            <a:custGeom>
              <a:avLst/>
              <a:gdLst/>
              <a:ahLst/>
              <a:cxnLst/>
              <a:rect l="l" t="t" r="r" b="b"/>
              <a:pathLst>
                <a:path w="1447742" h="1381426" extrusionOk="0">
                  <a:moveTo>
                    <a:pt x="0" y="0"/>
                  </a:moveTo>
                  <a:lnTo>
                    <a:pt x="1447742" y="0"/>
                  </a:lnTo>
                  <a:lnTo>
                    <a:pt x="1447742" y="1381426"/>
                  </a:lnTo>
                  <a:lnTo>
                    <a:pt x="0" y="1381426"/>
                  </a:lnTo>
                  <a:close/>
                </a:path>
              </a:pathLst>
            </a:custGeom>
            <a:solidFill>
              <a:srgbClr val="65BB8B"/>
            </a:solidFill>
            <a:ln>
              <a:noFill/>
            </a:ln>
          </p:spPr>
        </p:sp>
        <p:sp>
          <p:nvSpPr>
            <p:cNvPr id="126" name="Google Shape;126;p14"/>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27" name="Google Shape;127;p14"/>
          <p:cNvSpPr txBox="1"/>
          <p:nvPr/>
        </p:nvSpPr>
        <p:spPr>
          <a:xfrm>
            <a:off x="2563642" y="863600"/>
            <a:ext cx="13160715" cy="212365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11500" dirty="0" smtClean="0"/>
              <a:t>introduction</a:t>
            </a:r>
            <a:endParaRPr sz="11500" dirty="0"/>
          </a:p>
        </p:txBody>
      </p:sp>
      <p:sp>
        <p:nvSpPr>
          <p:cNvPr id="128" name="Google Shape;128;p14"/>
          <p:cNvSpPr txBox="1"/>
          <p:nvPr/>
        </p:nvSpPr>
        <p:spPr>
          <a:xfrm>
            <a:off x="549500" y="5483225"/>
            <a:ext cx="5141400" cy="301621"/>
          </a:xfrm>
          <a:prstGeom prst="rect">
            <a:avLst/>
          </a:prstGeom>
          <a:noFill/>
          <a:ln>
            <a:noFill/>
          </a:ln>
        </p:spPr>
        <p:txBody>
          <a:bodyPr spcFirstLastPara="1" wrap="square" lIns="0" tIns="0" rIns="0" bIns="0" anchor="t" anchorCtr="0">
            <a:spAutoFit/>
          </a:bodyPr>
          <a:lstStyle/>
          <a:p>
            <a:pPr marL="539749" marR="0" lvl="1" indent="-269874" algn="l" rtl="0">
              <a:lnSpc>
                <a:spcPct val="140016"/>
              </a:lnSpc>
              <a:spcBef>
                <a:spcPts val="0"/>
              </a:spcBef>
              <a:spcAft>
                <a:spcPts val="0"/>
              </a:spcAft>
              <a:buClr>
                <a:srgbClr val="FFFFFF"/>
              </a:buClr>
              <a:buSzPts val="2499"/>
              <a:buFont typeface="Arial"/>
              <a:buChar char="•"/>
            </a:pPr>
            <a:endParaRPr dirty="0"/>
          </a:p>
        </p:txBody>
      </p:sp>
      <p:sp>
        <p:nvSpPr>
          <p:cNvPr id="129" name="Google Shape;129;p14"/>
          <p:cNvSpPr txBox="1"/>
          <p:nvPr/>
        </p:nvSpPr>
        <p:spPr>
          <a:xfrm>
            <a:off x="854201"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chromosomes</a:t>
            </a:r>
            <a:endParaRPr b="1" dirty="0">
              <a:latin typeface="League Spartan"/>
              <a:ea typeface="League Spartan"/>
              <a:cs typeface="League Spartan"/>
              <a:sym typeface="League Spartan"/>
            </a:endParaRPr>
          </a:p>
        </p:txBody>
      </p:sp>
      <p:sp>
        <p:nvSpPr>
          <p:cNvPr id="130" name="Google Shape;130;p14"/>
          <p:cNvSpPr txBox="1"/>
          <p:nvPr/>
        </p:nvSpPr>
        <p:spPr>
          <a:xfrm>
            <a:off x="6190750" y="5483225"/>
            <a:ext cx="5695500" cy="2585323"/>
          </a:xfrm>
          <a:prstGeom prst="rect">
            <a:avLst/>
          </a:prstGeom>
          <a:noFill/>
          <a:ln>
            <a:noFill/>
          </a:ln>
        </p:spPr>
        <p:txBody>
          <a:bodyPr spcFirstLastPara="1" wrap="square" lIns="0" tIns="0" rIns="0" bIns="0" anchor="t" anchorCtr="0">
            <a:spAutoFit/>
          </a:bodyPr>
          <a:lstStyle/>
          <a:p>
            <a:pPr marL="539749" marR="0" lvl="1" indent="-269874" algn="l">
              <a:lnSpc>
                <a:spcPct val="140016"/>
              </a:lnSpc>
              <a:spcBef>
                <a:spcPts val="0"/>
              </a:spcBef>
              <a:spcAft>
                <a:spcPts val="0"/>
              </a:spcAft>
              <a:buClr>
                <a:srgbClr val="FFFFEB"/>
              </a:buClr>
              <a:buSzPts val="2499"/>
              <a:buFont typeface="Arial"/>
              <a:buChar char="•"/>
            </a:pPr>
            <a:r>
              <a:rPr lang="en-US" sz="2400" dirty="0" smtClean="0">
                <a:solidFill>
                  <a:schemeClr val="bg1"/>
                </a:solidFill>
              </a:rPr>
              <a:t>DNA is made of two connected strands that wind around each other to resemble a twisted ladder, which is known as a double helix. A short section of the Dna is a gene.</a:t>
            </a:r>
            <a:endParaRPr sz="2400" dirty="0">
              <a:solidFill>
                <a:schemeClr val="bg1"/>
              </a:solidFill>
            </a:endParaRPr>
          </a:p>
        </p:txBody>
      </p:sp>
      <p:sp>
        <p:nvSpPr>
          <p:cNvPr id="131" name="Google Shape;131;p14"/>
          <p:cNvSpPr txBox="1"/>
          <p:nvPr/>
        </p:nvSpPr>
        <p:spPr>
          <a:xfrm>
            <a:off x="6573349"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DNA</a:t>
            </a:r>
            <a:endParaRPr b="1" dirty="0">
              <a:latin typeface="League Spartan"/>
              <a:ea typeface="League Spartan"/>
              <a:cs typeface="League Spartan"/>
              <a:sym typeface="League Spartan"/>
            </a:endParaRPr>
          </a:p>
        </p:txBody>
      </p:sp>
      <p:sp>
        <p:nvSpPr>
          <p:cNvPr id="132" name="Google Shape;132;p14"/>
          <p:cNvSpPr txBox="1"/>
          <p:nvPr/>
        </p:nvSpPr>
        <p:spPr>
          <a:xfrm>
            <a:off x="11911498" y="5457825"/>
            <a:ext cx="5141400" cy="4136517"/>
          </a:xfrm>
          <a:prstGeom prst="rect">
            <a:avLst/>
          </a:prstGeom>
          <a:noFill/>
          <a:ln>
            <a:noFill/>
          </a:ln>
        </p:spPr>
        <p:txBody>
          <a:bodyPr spcFirstLastPara="1" wrap="square" lIns="0" tIns="0" rIns="0" bIns="0" anchor="t" anchorCtr="0">
            <a:spAutoFit/>
          </a:bodyPr>
          <a:lstStyle/>
          <a:p>
            <a:pPr marL="539749" lvl="1" indent="-269874">
              <a:lnSpc>
                <a:spcPct val="140016"/>
              </a:lnSpc>
              <a:buClr>
                <a:srgbClr val="FFFFEB"/>
              </a:buClr>
              <a:buSzPts val="2499"/>
              <a:buFont typeface="Arial"/>
              <a:buChar char="•"/>
            </a:pPr>
            <a:r>
              <a:rPr lang="en-US" sz="2400" dirty="0">
                <a:solidFill>
                  <a:schemeClr val="bg1"/>
                </a:solidFill>
              </a:rPr>
              <a:t>T</a:t>
            </a:r>
            <a:r>
              <a:rPr lang="en-US" sz="2400" dirty="0" smtClean="0">
                <a:solidFill>
                  <a:schemeClr val="bg1"/>
                </a:solidFill>
              </a:rPr>
              <a:t>he </a:t>
            </a:r>
            <a:r>
              <a:rPr lang="en-US" sz="2400" dirty="0">
                <a:solidFill>
                  <a:schemeClr val="bg1"/>
                </a:solidFill>
              </a:rPr>
              <a:t>nucleus of every cell contains a set of instructions called genes, some genes are the same in everyone so we all have similar  bodies , other genes help to make us all slightly different. Your genes determine your traits, such as eye color and blood type</a:t>
            </a:r>
            <a:r>
              <a:rPr lang="en-US" dirty="0"/>
              <a:t>.</a:t>
            </a:r>
            <a:endParaRPr dirty="0"/>
          </a:p>
        </p:txBody>
      </p:sp>
      <p:sp>
        <p:nvSpPr>
          <p:cNvPr id="133" name="Google Shape;133;p14"/>
          <p:cNvSpPr txBox="1"/>
          <p:nvPr/>
        </p:nvSpPr>
        <p:spPr>
          <a:xfrm>
            <a:off x="12292498" y="4665721"/>
            <a:ext cx="5141400" cy="7001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500" b="1" dirty="0" smtClean="0">
                <a:solidFill>
                  <a:srgbClr val="FFFFEB"/>
                </a:solidFill>
                <a:latin typeface="League Spartan"/>
                <a:ea typeface="League Spartan"/>
                <a:cs typeface="League Spartan"/>
                <a:sym typeface="League Spartan"/>
              </a:rPr>
              <a:t>genes</a:t>
            </a:r>
            <a:endParaRPr b="1" dirty="0">
              <a:latin typeface="League Spartan"/>
              <a:ea typeface="League Spartan"/>
              <a:cs typeface="League Spartan"/>
              <a:sym typeface="League Spartan"/>
            </a:endParaRPr>
          </a:p>
        </p:txBody>
      </p:sp>
      <p:pic>
        <p:nvPicPr>
          <p:cNvPr id="134" name="Google Shape;134;p14"/>
          <p:cNvPicPr preferRelativeResize="0"/>
          <p:nvPr/>
        </p:nvPicPr>
        <p:blipFill rotWithShape="1">
          <a:blip r:embed="rId4">
            <a:alphaModFix/>
          </a:blip>
          <a:srcRect/>
          <a:stretch/>
        </p:blipFill>
        <p:spPr>
          <a:xfrm rot="10723256">
            <a:off x="14351893" y="5938991"/>
            <a:ext cx="3773612" cy="4487943"/>
          </a:xfrm>
          <a:prstGeom prst="rect">
            <a:avLst/>
          </a:prstGeom>
          <a:noFill/>
          <a:ln>
            <a:noFill/>
          </a:ln>
        </p:spPr>
      </p:pic>
      <p:pic>
        <p:nvPicPr>
          <p:cNvPr id="135" name="Google Shape;135;p14"/>
          <p:cNvPicPr preferRelativeResize="0"/>
          <p:nvPr/>
        </p:nvPicPr>
        <p:blipFill rotWithShape="1">
          <a:blip r:embed="rId4">
            <a:alphaModFix/>
          </a:blip>
          <a:srcRect/>
          <a:stretch/>
        </p:blipFill>
        <p:spPr>
          <a:xfrm>
            <a:off x="221640" y="3447698"/>
            <a:ext cx="3492489" cy="4153604"/>
          </a:xfrm>
          <a:prstGeom prst="rect">
            <a:avLst/>
          </a:prstGeom>
          <a:noFill/>
          <a:ln>
            <a:noFill/>
          </a:ln>
        </p:spPr>
      </p:pic>
      <p:sp>
        <p:nvSpPr>
          <p:cNvPr id="2" name="Rectangle 1"/>
          <p:cNvSpPr/>
          <p:nvPr/>
        </p:nvSpPr>
        <p:spPr>
          <a:xfrm>
            <a:off x="765302" y="5397135"/>
            <a:ext cx="5319197" cy="461665"/>
          </a:xfrm>
          <a:prstGeom prst="rect">
            <a:avLst/>
          </a:prstGeom>
        </p:spPr>
        <p:txBody>
          <a:bodyPr wrap="square">
            <a:spAutoFit/>
          </a:bodyPr>
          <a:lstStyle/>
          <a:p>
            <a:pPr marL="342900" indent="-342900">
              <a:buFont typeface="Arial" pitchFamily="34" charset="0"/>
              <a:buChar char="•"/>
            </a:pPr>
            <a:endParaRPr lang="en-US" sz="2400" dirty="0">
              <a:solidFill>
                <a:schemeClr val="bg1"/>
              </a:solidFill>
            </a:endParaRPr>
          </a:p>
        </p:txBody>
      </p:sp>
      <p:sp>
        <p:nvSpPr>
          <p:cNvPr id="3" name="TextBox 2"/>
          <p:cNvSpPr txBox="1"/>
          <p:nvPr/>
        </p:nvSpPr>
        <p:spPr>
          <a:xfrm>
            <a:off x="854201" y="5457825"/>
            <a:ext cx="5141400" cy="3970318"/>
          </a:xfrm>
          <a:prstGeom prst="rect">
            <a:avLst/>
          </a:prstGeom>
          <a:noFill/>
        </p:spPr>
        <p:txBody>
          <a:bodyPr wrap="square" rtlCol="0">
            <a:spAutoFit/>
          </a:bodyPr>
          <a:lstStyle/>
          <a:p>
            <a:pPr marL="457200" lvl="0" indent="-457200">
              <a:buClrTx/>
              <a:buFont typeface="Arial" pitchFamily="34" charset="0"/>
              <a:buChar char="•"/>
            </a:pPr>
            <a:r>
              <a:rPr lang="en-US" sz="2800" kern="1200" dirty="0" smtClean="0">
                <a:solidFill>
                  <a:schemeClr val="bg1"/>
                </a:solidFill>
                <a:latin typeface="Arial Narrow" pitchFamily="34" charset="0"/>
                <a:ea typeface="+mn-ea"/>
                <a:cs typeface="+mn-cs"/>
              </a:rPr>
              <a:t>A chromosome is a structure </a:t>
            </a:r>
            <a:r>
              <a:rPr lang="en-US" sz="2800" kern="1200" dirty="0">
                <a:solidFill>
                  <a:schemeClr val="bg1"/>
                </a:solidFill>
                <a:latin typeface="Arial Narrow" pitchFamily="34" charset="0"/>
                <a:ea typeface="+mn-ea"/>
                <a:cs typeface="+mn-cs"/>
              </a:rPr>
              <a:t>found inside the nucleus of a cell. A chromosome is made up of proteins and DNA organized into genes. Each cell contains 46 chromosomes split into 23 pairs, 23 pairs from the father and 23 pairs from the mother. </a:t>
            </a:r>
          </a:p>
          <a:p>
            <a:pPr lvl="0">
              <a:buClrTx/>
            </a:pPr>
            <a:endParaRPr lang="en-US" sz="2800" kern="1200" dirty="0">
              <a:solidFill>
                <a:prstClr val="black"/>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childTnLst>
                                </p:cTn>
                              </p:par>
                              <p:par>
                                <p:cTn id="8" presetID="10" presetClass="entr" presetSubtype="0"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Effect transition="in" filter="fade">
                                      <p:cBhvr>
                                        <p:cTn id="10" dur="500"/>
                                        <p:tgtEl>
                                          <p:spTgt spid="118"/>
                                        </p:tgtEl>
                                      </p:cBhvr>
                                    </p:animEffect>
                                  </p:childTnLst>
                                </p:cTn>
                              </p:par>
                              <p:par>
                                <p:cTn id="11" presetID="10"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500"/>
                                        <p:tgtEl>
                                          <p:spTgt spid="121"/>
                                        </p:tgtEl>
                                      </p:cBhvr>
                                    </p:animEffect>
                                  </p:childTnLst>
                                </p:cTn>
                              </p:par>
                              <p:par>
                                <p:cTn id="14" presetID="10" presetClass="entr" presetSubtype="0" fill="hold" nodeType="withEffect">
                                  <p:stCondLst>
                                    <p:cond delay="0"/>
                                  </p:stCondLst>
                                  <p:childTnLst>
                                    <p:set>
                                      <p:cBhvr>
                                        <p:cTn id="15" dur="1" fill="hold">
                                          <p:stCondLst>
                                            <p:cond delay="0"/>
                                          </p:stCondLst>
                                        </p:cTn>
                                        <p:tgtEl>
                                          <p:spTgt spid="124"/>
                                        </p:tgtEl>
                                        <p:attrNameLst>
                                          <p:attrName>style.visibility</p:attrName>
                                        </p:attrNameLst>
                                      </p:cBhvr>
                                      <p:to>
                                        <p:strVal val="visible"/>
                                      </p:to>
                                    </p:set>
                                    <p:animEffect transition="in" filter="fade">
                                      <p:cBhvr>
                                        <p:cTn id="16" dur="500"/>
                                        <p:tgtEl>
                                          <p:spTgt spid="124"/>
                                        </p:tgtEl>
                                      </p:cBhvr>
                                    </p:animEffect>
                                  </p:childTnLst>
                                </p:cTn>
                              </p:par>
                              <p:par>
                                <p:cTn id="17" presetID="10" presetClass="entr" presetSubtype="0"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500"/>
                                        <p:tgtEl>
                                          <p:spTgt spid="127"/>
                                        </p:tgtEl>
                                      </p:cBhvr>
                                    </p:animEffect>
                                  </p:childTnLst>
                                </p:cTn>
                              </p:par>
                              <p:par>
                                <p:cTn id="20" presetID="10" presetClass="entr" presetSubtype="0" fill="hold" nodeType="with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par>
                                <p:cTn id="23" presetID="10" presetClass="entr" presetSubtype="0" fill="hold"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fade">
                                      <p:cBhvr>
                                        <p:cTn id="25" dur="500"/>
                                        <p:tgtEl>
                                          <p:spTgt spid="129"/>
                                        </p:tgtEl>
                                      </p:cBhvr>
                                    </p:animEffect>
                                  </p:childTnLst>
                                </p:cTn>
                              </p:par>
                              <p:par>
                                <p:cTn id="26" presetID="10" presetClass="entr" presetSubtype="0" fill="hold"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500"/>
                                        <p:tgtEl>
                                          <p:spTgt spid="130"/>
                                        </p:tgtEl>
                                      </p:cBhvr>
                                    </p:animEffect>
                                  </p:childTnLst>
                                </p:cTn>
                              </p:par>
                              <p:par>
                                <p:cTn id="29" presetID="10" presetClass="entr" presetSubtype="0" fill="hold" nodeType="with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par>
                                <p:cTn id="32" presetID="10" presetClass="entr" presetSubtype="0" fill="hold" nodeType="withEffect">
                                  <p:stCondLst>
                                    <p:cond delay="0"/>
                                  </p:stCondLst>
                                  <p:childTnLst>
                                    <p:set>
                                      <p:cBhvr>
                                        <p:cTn id="33" dur="1" fill="hold">
                                          <p:stCondLst>
                                            <p:cond delay="0"/>
                                          </p:stCondLst>
                                        </p:cTn>
                                        <p:tgtEl>
                                          <p:spTgt spid="132"/>
                                        </p:tgtEl>
                                        <p:attrNameLst>
                                          <p:attrName>style.visibility</p:attrName>
                                        </p:attrNameLst>
                                      </p:cBhvr>
                                      <p:to>
                                        <p:strVal val="visible"/>
                                      </p:to>
                                    </p:set>
                                    <p:animEffect transition="in" filter="fade">
                                      <p:cBhvr>
                                        <p:cTn id="34" dur="500"/>
                                        <p:tgtEl>
                                          <p:spTgt spid="132"/>
                                        </p:tgtEl>
                                      </p:cBhvr>
                                    </p:animEffect>
                                  </p:childTnLst>
                                </p:cTn>
                              </p:par>
                              <p:par>
                                <p:cTn id="35" presetID="10"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animEffect transition="in" filter="fade">
                                      <p:cBhvr>
                                        <p:cTn id="37" dur="500"/>
                                        <p:tgtEl>
                                          <p:spTgt spid="133"/>
                                        </p:tgtEl>
                                      </p:cBhvr>
                                    </p:animEffect>
                                  </p:childTnLst>
                                </p:cTn>
                              </p:par>
                              <p:par>
                                <p:cTn id="38" presetID="10" presetClass="entr" presetSubtype="0" fill="hold" nodeType="withEffect">
                                  <p:stCondLst>
                                    <p:cond delay="0"/>
                                  </p:stCondLst>
                                  <p:childTnLst>
                                    <p:set>
                                      <p:cBhvr>
                                        <p:cTn id="39" dur="1" fill="hold">
                                          <p:stCondLst>
                                            <p:cond delay="0"/>
                                          </p:stCondLst>
                                        </p:cTn>
                                        <p:tgtEl>
                                          <p:spTgt spid="135"/>
                                        </p:tgtEl>
                                        <p:attrNameLst>
                                          <p:attrName>style.visibility</p:attrName>
                                        </p:attrNameLst>
                                      </p:cBhvr>
                                      <p:to>
                                        <p:strVal val="visible"/>
                                      </p:to>
                                    </p:set>
                                    <p:animEffect transition="in" filter="fade">
                                      <p:cBhvr>
                                        <p:cTn id="40" dur="500"/>
                                        <p:tgtEl>
                                          <p:spTgt spid="135"/>
                                        </p:tgtEl>
                                      </p:cBhvr>
                                    </p:animEffect>
                                  </p:childTnLst>
                                </p:cTn>
                              </p:par>
                              <p:par>
                                <p:cTn id="41" presetID="10" presetClass="entr" presetSubtype="0" fill="hold" nodeType="withEffect">
                                  <p:stCondLst>
                                    <p:cond delay="0"/>
                                  </p:stCondLst>
                                  <p:childTnLst>
                                    <p:set>
                                      <p:cBhvr>
                                        <p:cTn id="42" dur="1" fill="hold">
                                          <p:stCondLst>
                                            <p:cond delay="0"/>
                                          </p:stCondLst>
                                        </p:cTn>
                                        <p:tgtEl>
                                          <p:spTgt spid="134"/>
                                        </p:tgtEl>
                                        <p:attrNameLst>
                                          <p:attrName>style.visibility</p:attrName>
                                        </p:attrNameLst>
                                      </p:cBhvr>
                                      <p:to>
                                        <p:strVal val="visible"/>
                                      </p:to>
                                    </p:set>
                                    <p:animEffect transition="in" filter="fade">
                                      <p:cBhvr>
                                        <p:cTn id="43"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15"/>
          <p:cNvPicPr preferRelativeResize="0"/>
          <p:nvPr/>
        </p:nvPicPr>
        <p:blipFill rotWithShape="1">
          <a:blip r:embed="rId3">
            <a:alphaModFix/>
          </a:blip>
          <a:srcRect t="28906" b="28906"/>
          <a:stretch/>
        </p:blipFill>
        <p:spPr>
          <a:xfrm>
            <a:off x="0" y="0"/>
            <a:ext cx="18288000" cy="10287000"/>
          </a:xfrm>
          <a:prstGeom prst="rect">
            <a:avLst/>
          </a:prstGeom>
          <a:noFill/>
          <a:ln>
            <a:noFill/>
          </a:ln>
        </p:spPr>
      </p:pic>
      <p:grpSp>
        <p:nvGrpSpPr>
          <p:cNvPr id="141" name="Google Shape;141;p15"/>
          <p:cNvGrpSpPr/>
          <p:nvPr/>
        </p:nvGrpSpPr>
        <p:grpSpPr>
          <a:xfrm>
            <a:off x="638926" y="694016"/>
            <a:ext cx="17010149" cy="9074853"/>
            <a:chOff x="0" y="-47625"/>
            <a:chExt cx="4480039" cy="2390085"/>
          </a:xfrm>
        </p:grpSpPr>
        <p:sp>
          <p:nvSpPr>
            <p:cNvPr id="142" name="Google Shape;142;p15"/>
            <p:cNvSpPr/>
            <p:nvPr/>
          </p:nvSpPr>
          <p:spPr>
            <a:xfrm>
              <a:off x="0" y="0"/>
              <a:ext cx="4480039" cy="2342460"/>
            </a:xfrm>
            <a:custGeom>
              <a:avLst/>
              <a:gdLst/>
              <a:ahLst/>
              <a:cxnLst/>
              <a:rect l="l" t="t" r="r" b="b"/>
              <a:pathLst>
                <a:path w="4480039" h="2342460" extrusionOk="0">
                  <a:moveTo>
                    <a:pt x="0" y="0"/>
                  </a:moveTo>
                  <a:lnTo>
                    <a:pt x="4480039" y="0"/>
                  </a:lnTo>
                  <a:lnTo>
                    <a:pt x="4480039" y="2342460"/>
                  </a:lnTo>
                  <a:lnTo>
                    <a:pt x="0" y="2342460"/>
                  </a:lnTo>
                  <a:close/>
                </a:path>
              </a:pathLst>
            </a:custGeom>
            <a:solidFill>
              <a:srgbClr val="FFFFEB"/>
            </a:solidFill>
            <a:ln>
              <a:noFill/>
            </a:ln>
          </p:spPr>
        </p:sp>
        <p:sp>
          <p:nvSpPr>
            <p:cNvPr id="143" name="Google Shape;143;p15"/>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44" name="Google Shape;144;p15"/>
          <p:cNvSpPr/>
          <p:nvPr/>
        </p:nvSpPr>
        <p:spPr>
          <a:xfrm>
            <a:off x="3119646" y="2883429"/>
            <a:ext cx="777875" cy="77787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a:off x="8987785" y="2883429"/>
            <a:ext cx="777875" cy="77787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5"/>
          <p:cNvSpPr/>
          <p:nvPr/>
        </p:nvSpPr>
        <p:spPr>
          <a:xfrm>
            <a:off x="14384477" y="2902166"/>
            <a:ext cx="783881" cy="783878"/>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9DD1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txBox="1"/>
          <p:nvPr/>
        </p:nvSpPr>
        <p:spPr>
          <a:xfrm>
            <a:off x="3427647" y="2977871"/>
            <a:ext cx="168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1</a:t>
            </a:r>
            <a:endParaRPr/>
          </a:p>
        </p:txBody>
      </p:sp>
      <p:sp>
        <p:nvSpPr>
          <p:cNvPr id="148" name="Google Shape;148;p15"/>
          <p:cNvSpPr txBox="1"/>
          <p:nvPr/>
        </p:nvSpPr>
        <p:spPr>
          <a:xfrm>
            <a:off x="9226670" y="2980239"/>
            <a:ext cx="306000" cy="492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2</a:t>
            </a:r>
            <a:endParaRPr/>
          </a:p>
        </p:txBody>
      </p:sp>
      <p:sp>
        <p:nvSpPr>
          <p:cNvPr id="149" name="Google Shape;149;p15"/>
          <p:cNvSpPr txBox="1"/>
          <p:nvPr/>
        </p:nvSpPr>
        <p:spPr>
          <a:xfrm>
            <a:off x="14641282" y="2998976"/>
            <a:ext cx="270272" cy="53784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0" i="0" u="none" strike="noStrike" cap="none">
                <a:solidFill>
                  <a:srgbClr val="403F3F"/>
                </a:solidFill>
                <a:latin typeface="League Spartan"/>
                <a:ea typeface="League Spartan"/>
                <a:cs typeface="League Spartan"/>
                <a:sym typeface="League Spartan"/>
              </a:rPr>
              <a:t>3</a:t>
            </a:r>
            <a:endParaRPr/>
          </a:p>
        </p:txBody>
      </p:sp>
      <p:pic>
        <p:nvPicPr>
          <p:cNvPr id="150" name="Google Shape;150;p15"/>
          <p:cNvPicPr preferRelativeResize="0"/>
          <p:nvPr/>
        </p:nvPicPr>
        <p:blipFill rotWithShape="1">
          <a:blip r:embed="rId4">
            <a:alphaModFix/>
          </a:blip>
          <a:srcRect/>
          <a:stretch/>
        </p:blipFill>
        <p:spPr>
          <a:xfrm>
            <a:off x="2091157" y="6717375"/>
            <a:ext cx="3080960" cy="3107368"/>
          </a:xfrm>
          <a:prstGeom prst="rect">
            <a:avLst/>
          </a:prstGeom>
          <a:noFill/>
          <a:ln>
            <a:noFill/>
          </a:ln>
        </p:spPr>
      </p:pic>
      <p:pic>
        <p:nvPicPr>
          <p:cNvPr id="151" name="Google Shape;151;p15"/>
          <p:cNvPicPr preferRelativeResize="0"/>
          <p:nvPr/>
        </p:nvPicPr>
        <p:blipFill rotWithShape="1">
          <a:blip r:embed="rId5">
            <a:alphaModFix/>
          </a:blip>
          <a:srcRect/>
          <a:stretch/>
        </p:blipFill>
        <p:spPr>
          <a:xfrm>
            <a:off x="8301167" y="6839496"/>
            <a:ext cx="2157119" cy="2929374"/>
          </a:xfrm>
          <a:prstGeom prst="rect">
            <a:avLst/>
          </a:prstGeom>
          <a:noFill/>
          <a:ln>
            <a:noFill/>
          </a:ln>
        </p:spPr>
      </p:pic>
      <p:pic>
        <p:nvPicPr>
          <p:cNvPr id="152" name="Google Shape;152;p15"/>
          <p:cNvPicPr preferRelativeResize="0"/>
          <p:nvPr/>
        </p:nvPicPr>
        <p:blipFill rotWithShape="1">
          <a:blip r:embed="rId6">
            <a:alphaModFix/>
          </a:blip>
          <a:srcRect/>
          <a:stretch/>
        </p:blipFill>
        <p:spPr>
          <a:xfrm>
            <a:off x="13288593" y="7593886"/>
            <a:ext cx="3759529" cy="2174867"/>
          </a:xfrm>
          <a:prstGeom prst="rect">
            <a:avLst/>
          </a:prstGeom>
          <a:noFill/>
          <a:ln>
            <a:noFill/>
          </a:ln>
        </p:spPr>
      </p:pic>
      <p:sp>
        <p:nvSpPr>
          <p:cNvPr id="153" name="Google Shape;153;p15"/>
          <p:cNvSpPr txBox="1"/>
          <p:nvPr/>
        </p:nvSpPr>
        <p:spPr>
          <a:xfrm>
            <a:off x="7148324" y="3691205"/>
            <a:ext cx="4462800" cy="3101234"/>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99" dirty="0" smtClean="0">
                <a:solidFill>
                  <a:srgbClr val="403F3F"/>
                </a:solidFill>
                <a:latin typeface="Libre Baskerville"/>
                <a:ea typeface="Libre Baskerville"/>
                <a:cs typeface="Libre Baskerville"/>
                <a:sym typeface="Libre Baskerville"/>
              </a:rPr>
              <a:t>Dna: it helps an organism develop, survive and reproduce in humans, animals and plants. It can also produce a bit of protein</a:t>
            </a:r>
            <a:r>
              <a:rPr lang="en-US" sz="2399" b="0" i="0" u="none" strike="noStrike" cap="none" dirty="0" smtClean="0">
                <a:solidFill>
                  <a:srgbClr val="403F3F"/>
                </a:solidFill>
                <a:latin typeface="Libre Baskerville"/>
                <a:ea typeface="Libre Baskerville"/>
                <a:cs typeface="Libre Baskerville"/>
                <a:sym typeface="Libre Baskerville"/>
              </a:rPr>
              <a:t>.</a:t>
            </a:r>
            <a:endParaRPr dirty="0"/>
          </a:p>
        </p:txBody>
      </p:sp>
      <p:sp>
        <p:nvSpPr>
          <p:cNvPr id="154" name="Google Shape;154;p15"/>
          <p:cNvSpPr txBox="1"/>
          <p:nvPr/>
        </p:nvSpPr>
        <p:spPr>
          <a:xfrm>
            <a:off x="1137750" y="3730116"/>
            <a:ext cx="4797000" cy="3101234"/>
          </a:xfrm>
          <a:prstGeom prst="rect">
            <a:avLst/>
          </a:prstGeom>
          <a:noFill/>
          <a:ln>
            <a:noFill/>
          </a:ln>
        </p:spPr>
        <p:txBody>
          <a:bodyPr spcFirstLastPara="1" wrap="square" lIns="0" tIns="0" rIns="0" bIns="0" anchor="t" anchorCtr="0">
            <a:spAutoFit/>
          </a:bodyPr>
          <a:lstStyle/>
          <a:p>
            <a:pPr marL="0" marR="0" lvl="0" indent="0" algn="ctr" rtl="0">
              <a:lnSpc>
                <a:spcPct val="140016"/>
              </a:lnSpc>
              <a:spcBef>
                <a:spcPts val="0"/>
              </a:spcBef>
              <a:spcAft>
                <a:spcPts val="0"/>
              </a:spcAft>
              <a:buNone/>
            </a:pPr>
            <a:r>
              <a:rPr lang="en-US" sz="2399" dirty="0" smtClean="0">
                <a:solidFill>
                  <a:srgbClr val="403F3F"/>
                </a:solidFill>
                <a:latin typeface="Libre Baskerville"/>
                <a:sym typeface="Libre Baskerville"/>
              </a:rPr>
              <a:t>Chromosomes: they carry long pieces of Dna, which helps the Dna strands by containing enough protein for the Dna to exist in its proper form.</a:t>
            </a:r>
            <a:endParaRPr dirty="0"/>
          </a:p>
        </p:txBody>
      </p:sp>
      <p:sp>
        <p:nvSpPr>
          <p:cNvPr id="155" name="Google Shape;155;p15"/>
          <p:cNvSpPr txBox="1"/>
          <p:nvPr/>
        </p:nvSpPr>
        <p:spPr>
          <a:xfrm>
            <a:off x="12399313" y="3686044"/>
            <a:ext cx="4754210" cy="3619452"/>
          </a:xfrm>
          <a:prstGeom prst="rect">
            <a:avLst/>
          </a:prstGeom>
          <a:noFill/>
          <a:ln>
            <a:noFill/>
          </a:ln>
        </p:spPr>
        <p:txBody>
          <a:bodyPr spcFirstLastPara="1" wrap="square" lIns="0" tIns="0" rIns="0" bIns="0" anchor="t" anchorCtr="0">
            <a:spAutoFit/>
          </a:bodyPr>
          <a:lstStyle/>
          <a:p>
            <a:pPr lvl="0" algn="ctr">
              <a:lnSpc>
                <a:spcPct val="140016"/>
              </a:lnSpc>
            </a:pPr>
            <a:r>
              <a:rPr lang="en-US" sz="2400" dirty="0" smtClean="0"/>
              <a:t>Genes:  They carry </a:t>
            </a:r>
            <a:r>
              <a:rPr lang="en-US" sz="2400" dirty="0"/>
              <a:t>instructions that tell your cells how to work and grow. They contain information for making specific molecules and proteins that allow human cells to function and that control how the body grows and operates</a:t>
            </a:r>
            <a:r>
              <a:rPr lang="en-US" sz="2000" dirty="0" smtClean="0"/>
              <a:t>. </a:t>
            </a:r>
            <a:endParaRPr sz="2000" dirty="0"/>
          </a:p>
        </p:txBody>
      </p:sp>
      <p:sp>
        <p:nvSpPr>
          <p:cNvPr id="156" name="Google Shape;156;p15"/>
          <p:cNvSpPr txBox="1"/>
          <p:nvPr/>
        </p:nvSpPr>
        <p:spPr>
          <a:xfrm>
            <a:off x="1137749" y="1206716"/>
            <a:ext cx="16008776" cy="886397"/>
          </a:xfrm>
          <a:prstGeom prst="rect">
            <a:avLst/>
          </a:prstGeom>
          <a:noFill/>
          <a:ln>
            <a:noFill/>
          </a:ln>
        </p:spPr>
        <p:txBody>
          <a:bodyPr spcFirstLastPara="1" wrap="square" lIns="0" tIns="0" rIns="0" bIns="0" anchor="t" anchorCtr="0">
            <a:spAutoFit/>
          </a:bodyPr>
          <a:lstStyle/>
          <a:p>
            <a:pPr marL="0" marR="0" lvl="0" indent="0" algn="ctr" rtl="0">
              <a:lnSpc>
                <a:spcPct val="119979"/>
              </a:lnSpc>
              <a:spcBef>
                <a:spcPts val="0"/>
              </a:spcBef>
              <a:spcAft>
                <a:spcPts val="0"/>
              </a:spcAft>
              <a:buNone/>
            </a:pPr>
            <a:r>
              <a:rPr lang="en-US" sz="4800" dirty="0" smtClean="0">
                <a:solidFill>
                  <a:srgbClr val="403F3F"/>
                </a:solidFill>
                <a:latin typeface="Libre Baskerville"/>
                <a:sym typeface="Libre Baskerville"/>
              </a:rPr>
              <a:t>What they're useful for: </a:t>
            </a:r>
            <a:endParaRPr dirty="0"/>
          </a:p>
        </p:txBody>
      </p:sp>
      <p:pic>
        <p:nvPicPr>
          <p:cNvPr id="157" name="Google Shape;157;p15"/>
          <p:cNvPicPr preferRelativeResize="0"/>
          <p:nvPr/>
        </p:nvPicPr>
        <p:blipFill rotWithShape="1">
          <a:blip r:embed="rId7">
            <a:alphaModFix/>
          </a:blip>
          <a:srcRect/>
          <a:stretch/>
        </p:blipFill>
        <p:spPr>
          <a:xfrm>
            <a:off x="-856544" y="-432586"/>
            <a:ext cx="2696390" cy="2615498"/>
          </a:xfrm>
          <a:prstGeom prst="rect">
            <a:avLst/>
          </a:prstGeom>
          <a:noFill/>
          <a:ln>
            <a:noFill/>
          </a:ln>
        </p:spPr>
      </p:pic>
      <p:pic>
        <p:nvPicPr>
          <p:cNvPr id="158" name="Google Shape;158;p15"/>
          <p:cNvPicPr preferRelativeResize="0"/>
          <p:nvPr/>
        </p:nvPicPr>
        <p:blipFill rotWithShape="1">
          <a:blip r:embed="rId7">
            <a:alphaModFix/>
          </a:blip>
          <a:srcRect/>
          <a:stretch/>
        </p:blipFill>
        <p:spPr>
          <a:xfrm>
            <a:off x="16656182" y="8271059"/>
            <a:ext cx="2696390" cy="2615498"/>
          </a:xfrm>
          <a:prstGeom prst="rect">
            <a:avLst/>
          </a:prstGeom>
          <a:noFill/>
          <a:ln>
            <a:noFill/>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8024" y="6831350"/>
            <a:ext cx="3094004" cy="293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01167" y="6717375"/>
            <a:ext cx="2399259" cy="305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288593" y="7593886"/>
            <a:ext cx="3759529" cy="218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47"/>
                                        </p:tgtEl>
                                        <p:attrNameLst>
                                          <p:attrName>style.visibility</p:attrName>
                                        </p:attrNameLst>
                                      </p:cBhvr>
                                      <p:to>
                                        <p:strVal val="visible"/>
                                      </p:to>
                                    </p:set>
                                    <p:animEffect transition="in" filter="fade">
                                      <p:cBhvr>
                                        <p:cTn id="10" dur="500"/>
                                        <p:tgtEl>
                                          <p:spTgt spid="147"/>
                                        </p:tgtEl>
                                      </p:cBhvr>
                                    </p:animEffect>
                                  </p:childTnLst>
                                </p:cTn>
                              </p:par>
                              <p:par>
                                <p:cTn id="11" presetID="10" presetClass="entr" presetSubtype="0" fill="hold" nodeType="withEffect">
                                  <p:stCondLst>
                                    <p:cond delay="0"/>
                                  </p:stCondLst>
                                  <p:childTnLst>
                                    <p:set>
                                      <p:cBhvr>
                                        <p:cTn id="12" dur="1" fill="hold">
                                          <p:stCondLst>
                                            <p:cond delay="0"/>
                                          </p:stCondLst>
                                        </p:cTn>
                                        <p:tgtEl>
                                          <p:spTgt spid="148"/>
                                        </p:tgtEl>
                                        <p:attrNameLst>
                                          <p:attrName>style.visibility</p:attrName>
                                        </p:attrNameLst>
                                      </p:cBhvr>
                                      <p:to>
                                        <p:strVal val="visible"/>
                                      </p:to>
                                    </p:set>
                                    <p:animEffect transition="in" filter="fade">
                                      <p:cBhvr>
                                        <p:cTn id="13" dur="500"/>
                                        <p:tgtEl>
                                          <p:spTgt spid="148"/>
                                        </p:tgtEl>
                                      </p:cBhvr>
                                    </p:animEffect>
                                  </p:childTnLst>
                                </p:cTn>
                              </p:par>
                              <p:par>
                                <p:cTn id="14" presetID="10" presetClass="entr" presetSubtype="0" fill="hold"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par>
                                <p:cTn id="17" presetID="10" presetClass="entr" presetSubtype="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par>
                                <p:cTn id="20" presetID="10" presetClass="entr" presetSubtype="0" fill="hold" nodeType="withEffect">
                                  <p:stCondLst>
                                    <p:cond delay="0"/>
                                  </p:stCondLst>
                                  <p:childTnLst>
                                    <p:set>
                                      <p:cBhvr>
                                        <p:cTn id="21" dur="1" fill="hold">
                                          <p:stCondLst>
                                            <p:cond delay="0"/>
                                          </p:stCondLst>
                                        </p:cTn>
                                        <p:tgtEl>
                                          <p:spTgt spid="151"/>
                                        </p:tgtEl>
                                        <p:attrNameLst>
                                          <p:attrName>style.visibility</p:attrName>
                                        </p:attrNameLst>
                                      </p:cBhvr>
                                      <p:to>
                                        <p:strVal val="visible"/>
                                      </p:to>
                                    </p:set>
                                    <p:animEffect transition="in" filter="fade">
                                      <p:cBhvr>
                                        <p:cTn id="22" dur="500"/>
                                        <p:tgtEl>
                                          <p:spTgt spid="151"/>
                                        </p:tgtEl>
                                      </p:cBhvr>
                                    </p:animEffect>
                                  </p:childTnLst>
                                </p:cTn>
                              </p:par>
                              <p:par>
                                <p:cTn id="23" presetID="10" presetClass="entr" presetSubtype="0" fill="hold" nodeType="withEffect">
                                  <p:stCondLst>
                                    <p:cond delay="0"/>
                                  </p:stCondLst>
                                  <p:childTnLst>
                                    <p:set>
                                      <p:cBhvr>
                                        <p:cTn id="24" dur="1" fill="hold">
                                          <p:stCondLst>
                                            <p:cond delay="0"/>
                                          </p:stCondLst>
                                        </p:cTn>
                                        <p:tgtEl>
                                          <p:spTgt spid="152"/>
                                        </p:tgtEl>
                                        <p:attrNameLst>
                                          <p:attrName>style.visibility</p:attrName>
                                        </p:attrNameLst>
                                      </p:cBhvr>
                                      <p:to>
                                        <p:strVal val="visible"/>
                                      </p:to>
                                    </p:set>
                                    <p:animEffect transition="in" filter="fade">
                                      <p:cBhvr>
                                        <p:cTn id="25" dur="500"/>
                                        <p:tgtEl>
                                          <p:spTgt spid="152"/>
                                        </p:tgtEl>
                                      </p:cBhvr>
                                    </p:animEffect>
                                  </p:childTnLst>
                                </p:cTn>
                              </p:par>
                              <p:par>
                                <p:cTn id="26" presetID="10" presetClass="entr" presetSubtype="0" fill="hold" nodeType="with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fade">
                                      <p:cBhvr>
                                        <p:cTn id="28" dur="500"/>
                                        <p:tgtEl>
                                          <p:spTgt spid="153"/>
                                        </p:tgtEl>
                                      </p:cBhvr>
                                    </p:animEffect>
                                  </p:childTnLst>
                                </p:cTn>
                              </p:par>
                              <p:par>
                                <p:cTn id="29" presetID="10" presetClass="entr" presetSubtype="0" fill="hold" nodeType="withEffect">
                                  <p:stCondLst>
                                    <p:cond delay="0"/>
                                  </p:stCondLst>
                                  <p:childTnLst>
                                    <p:set>
                                      <p:cBhvr>
                                        <p:cTn id="30" dur="1" fill="hold">
                                          <p:stCondLst>
                                            <p:cond delay="0"/>
                                          </p:stCondLst>
                                        </p:cTn>
                                        <p:tgtEl>
                                          <p:spTgt spid="154"/>
                                        </p:tgtEl>
                                        <p:attrNameLst>
                                          <p:attrName>style.visibility</p:attrName>
                                        </p:attrNameLst>
                                      </p:cBhvr>
                                      <p:to>
                                        <p:strVal val="visible"/>
                                      </p:to>
                                    </p:set>
                                    <p:animEffect transition="in" filter="fade">
                                      <p:cBhvr>
                                        <p:cTn id="31" dur="500"/>
                                        <p:tgtEl>
                                          <p:spTgt spid="154"/>
                                        </p:tgtEl>
                                      </p:cBhvr>
                                    </p:animEffect>
                                  </p:childTnLst>
                                </p:cTn>
                              </p:par>
                              <p:par>
                                <p:cTn id="32" presetID="10" presetClass="entr" presetSubtype="0" fill="hold" nodeType="withEffect">
                                  <p:stCondLst>
                                    <p:cond delay="0"/>
                                  </p:stCondLst>
                                  <p:childTnLst>
                                    <p:set>
                                      <p:cBhvr>
                                        <p:cTn id="33" dur="1" fill="hold">
                                          <p:stCondLst>
                                            <p:cond delay="0"/>
                                          </p:stCondLst>
                                        </p:cTn>
                                        <p:tgtEl>
                                          <p:spTgt spid="155"/>
                                        </p:tgtEl>
                                        <p:attrNameLst>
                                          <p:attrName>style.visibility</p:attrName>
                                        </p:attrNameLst>
                                      </p:cBhvr>
                                      <p:to>
                                        <p:strVal val="visible"/>
                                      </p:to>
                                    </p:set>
                                    <p:animEffect transition="in" filter="fade">
                                      <p:cBhvr>
                                        <p:cTn id="34" dur="500"/>
                                        <p:tgtEl>
                                          <p:spTgt spid="155"/>
                                        </p:tgtEl>
                                      </p:cBhvr>
                                    </p:animEffect>
                                  </p:childTnLst>
                                </p:cTn>
                              </p:par>
                              <p:par>
                                <p:cTn id="35" presetID="10" presetClass="entr" presetSubtype="0" fill="hold" nodeType="withEffect">
                                  <p:stCondLst>
                                    <p:cond delay="0"/>
                                  </p:stCondLst>
                                  <p:childTnLst>
                                    <p:set>
                                      <p:cBhvr>
                                        <p:cTn id="36" dur="1" fill="hold">
                                          <p:stCondLst>
                                            <p:cond delay="0"/>
                                          </p:stCondLst>
                                        </p:cTn>
                                        <p:tgtEl>
                                          <p:spTgt spid="156"/>
                                        </p:tgtEl>
                                        <p:attrNameLst>
                                          <p:attrName>style.visibility</p:attrName>
                                        </p:attrNameLst>
                                      </p:cBhvr>
                                      <p:to>
                                        <p:strVal val="visible"/>
                                      </p:to>
                                    </p:set>
                                    <p:animEffect transition="in" filter="fade">
                                      <p:cBhvr>
                                        <p:cTn id="37" dur="500"/>
                                        <p:tgtEl>
                                          <p:spTgt spid="156"/>
                                        </p:tgtEl>
                                      </p:cBhvr>
                                    </p:animEffect>
                                  </p:childTnLst>
                                </p:cTn>
                              </p:par>
                              <p:par>
                                <p:cTn id="38" presetID="10" presetClass="entr" presetSubtype="0" fill="hold" nodeType="withEffect">
                                  <p:stCondLst>
                                    <p:cond delay="0"/>
                                  </p:stCondLst>
                                  <p:childTnLst>
                                    <p:set>
                                      <p:cBhvr>
                                        <p:cTn id="39" dur="1" fill="hold">
                                          <p:stCondLst>
                                            <p:cond delay="0"/>
                                          </p:stCondLst>
                                        </p:cTn>
                                        <p:tgtEl>
                                          <p:spTgt spid="158"/>
                                        </p:tgtEl>
                                        <p:attrNameLst>
                                          <p:attrName>style.visibility</p:attrName>
                                        </p:attrNameLst>
                                      </p:cBhvr>
                                      <p:to>
                                        <p:strVal val="visible"/>
                                      </p:to>
                                    </p:set>
                                    <p:animEffect transition="in" filter="fade">
                                      <p:cBhvr>
                                        <p:cTn id="40" dur="500"/>
                                        <p:tgtEl>
                                          <p:spTgt spid="158"/>
                                        </p:tgtEl>
                                      </p:cBhvr>
                                    </p:animEffect>
                                  </p:childTnLst>
                                </p:cTn>
                              </p:par>
                              <p:par>
                                <p:cTn id="41" presetID="10" presetClass="entr" presetSubtype="0" fill="hold" nodeType="withEffect">
                                  <p:stCondLst>
                                    <p:cond delay="0"/>
                                  </p:stCondLst>
                                  <p:childTnLst>
                                    <p:set>
                                      <p:cBhvr>
                                        <p:cTn id="42" dur="1" fill="hold">
                                          <p:stCondLst>
                                            <p:cond delay="0"/>
                                          </p:stCondLst>
                                        </p:cTn>
                                        <p:tgtEl>
                                          <p:spTgt spid="157"/>
                                        </p:tgtEl>
                                        <p:attrNameLst>
                                          <p:attrName>style.visibility</p:attrName>
                                        </p:attrNameLst>
                                      </p:cBhvr>
                                      <p:to>
                                        <p:strVal val="visible"/>
                                      </p:to>
                                    </p:set>
                                    <p:animEffect transition="in" filter="fade">
                                      <p:cBhvr>
                                        <p:cTn id="43"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8"/>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203" name="Google Shape;203;p18"/>
          <p:cNvSpPr/>
          <p:nvPr/>
        </p:nvSpPr>
        <p:spPr>
          <a:xfrm>
            <a:off x="14948729" y="6488473"/>
            <a:ext cx="3496519" cy="3896980"/>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p:nvPr/>
        </p:nvSpPr>
        <p:spPr>
          <a:xfrm>
            <a:off x="9710969" y="1181363"/>
            <a:ext cx="7724479" cy="7724447"/>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l="-16664" r="-16663"/>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8"/>
          <p:cNvSpPr/>
          <p:nvPr/>
        </p:nvSpPr>
        <p:spPr>
          <a:xfrm>
            <a:off x="7956641" y="293579"/>
            <a:ext cx="3508657" cy="350864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18"/>
          <p:cNvGrpSpPr/>
          <p:nvPr/>
        </p:nvGrpSpPr>
        <p:grpSpPr>
          <a:xfrm>
            <a:off x="378907" y="6871794"/>
            <a:ext cx="11494175" cy="2082161"/>
            <a:chOff x="0" y="-9525"/>
            <a:chExt cx="15325566" cy="2776215"/>
          </a:xfrm>
        </p:grpSpPr>
        <p:sp>
          <p:nvSpPr>
            <p:cNvPr id="207" name="Google Shape;207;p18"/>
            <p:cNvSpPr txBox="1"/>
            <p:nvPr/>
          </p:nvSpPr>
          <p:spPr>
            <a:xfrm>
              <a:off x="0" y="-9525"/>
              <a:ext cx="15325499"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9000" b="1" dirty="0" smtClean="0">
                  <a:solidFill>
                    <a:srgbClr val="2C6E49"/>
                  </a:solidFill>
                  <a:latin typeface="League Spartan"/>
                  <a:ea typeface="League Spartan"/>
                  <a:cs typeface="League Spartan"/>
                  <a:sym typeface="League Spartan"/>
                </a:rPr>
                <a:t>Genetic basics</a:t>
              </a:r>
              <a:endParaRPr b="1" dirty="0">
                <a:latin typeface="League Spartan"/>
                <a:ea typeface="League Spartan"/>
                <a:cs typeface="League Spartan"/>
                <a:sym typeface="League Spartan"/>
              </a:endParaRPr>
            </a:p>
          </p:txBody>
        </p:sp>
        <p:sp>
          <p:nvSpPr>
            <p:cNvPr id="208" name="Google Shape;208;p18"/>
            <p:cNvSpPr txBox="1"/>
            <p:nvPr/>
          </p:nvSpPr>
          <p:spPr>
            <a:xfrm>
              <a:off x="0" y="2393254"/>
              <a:ext cx="15325566" cy="373436"/>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endParaRPr dirty="0"/>
            </a:p>
          </p:txBody>
        </p:sp>
      </p:grpSp>
      <p:cxnSp>
        <p:nvCxnSpPr>
          <p:cNvPr id="209" name="Google Shape;209;p18"/>
          <p:cNvCxnSpPr/>
          <p:nvPr/>
        </p:nvCxnSpPr>
        <p:spPr>
          <a:xfrm>
            <a:off x="0" y="6204173"/>
            <a:ext cx="8444829" cy="0"/>
          </a:xfrm>
          <a:prstGeom prst="straightConnector1">
            <a:avLst/>
          </a:prstGeom>
          <a:noFill/>
          <a:ln w="190500" cap="rnd" cmpd="sng">
            <a:solidFill>
              <a:srgbClr val="2C6E49"/>
            </a:solidFill>
            <a:prstDash val="solid"/>
            <a:round/>
            <a:headEnd type="none" w="sm" len="sm"/>
            <a:tailEnd type="none" w="sm" len="sm"/>
          </a:ln>
        </p:spPr>
      </p:cxnSp>
      <p:grpSp>
        <p:nvGrpSpPr>
          <p:cNvPr id="210" name="Google Shape;210;p18"/>
          <p:cNvGrpSpPr/>
          <p:nvPr/>
        </p:nvGrpSpPr>
        <p:grpSpPr>
          <a:xfrm>
            <a:off x="626224" y="1217175"/>
            <a:ext cx="269790" cy="270999"/>
            <a:chOff x="1813" y="0"/>
            <a:chExt cx="809173" cy="812800"/>
          </a:xfrm>
        </p:grpSpPr>
        <p:sp>
          <p:nvSpPr>
            <p:cNvPr id="211" name="Google Shape;211;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3" name="Google Shape;213;p18"/>
          <p:cNvGrpSpPr/>
          <p:nvPr/>
        </p:nvGrpSpPr>
        <p:grpSpPr>
          <a:xfrm>
            <a:off x="2662143" y="2854693"/>
            <a:ext cx="375267" cy="376949"/>
            <a:chOff x="1813" y="0"/>
            <a:chExt cx="809173" cy="812800"/>
          </a:xfrm>
        </p:grpSpPr>
        <p:sp>
          <p:nvSpPr>
            <p:cNvPr id="214" name="Google Shape;214;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6" name="Google Shape;216;p18"/>
          <p:cNvGrpSpPr/>
          <p:nvPr/>
        </p:nvGrpSpPr>
        <p:grpSpPr>
          <a:xfrm>
            <a:off x="5092734" y="1028700"/>
            <a:ext cx="187634" cy="188475"/>
            <a:chOff x="1813" y="0"/>
            <a:chExt cx="809173" cy="812800"/>
          </a:xfrm>
        </p:grpSpPr>
        <p:sp>
          <p:nvSpPr>
            <p:cNvPr id="217" name="Google Shape;217;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19" name="Google Shape;219;p18"/>
          <p:cNvGrpSpPr/>
          <p:nvPr/>
        </p:nvGrpSpPr>
        <p:grpSpPr>
          <a:xfrm>
            <a:off x="7957245" y="2583694"/>
            <a:ext cx="269790" cy="270999"/>
            <a:chOff x="1813" y="0"/>
            <a:chExt cx="809173" cy="812800"/>
          </a:xfrm>
        </p:grpSpPr>
        <p:sp>
          <p:nvSpPr>
            <p:cNvPr id="220" name="Google Shape;220;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2" name="Google Shape;222;p18"/>
          <p:cNvGrpSpPr/>
          <p:nvPr/>
        </p:nvGrpSpPr>
        <p:grpSpPr>
          <a:xfrm>
            <a:off x="5668756" y="4076850"/>
            <a:ext cx="456215" cy="458260"/>
            <a:chOff x="1813" y="0"/>
            <a:chExt cx="809173" cy="812800"/>
          </a:xfrm>
        </p:grpSpPr>
        <p:sp>
          <p:nvSpPr>
            <p:cNvPr id="223" name="Google Shape;223;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73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5" name="Google Shape;225;p18"/>
          <p:cNvGrpSpPr/>
          <p:nvPr/>
        </p:nvGrpSpPr>
        <p:grpSpPr>
          <a:xfrm>
            <a:off x="17380579" y="8740432"/>
            <a:ext cx="375267" cy="376949"/>
            <a:chOff x="1813" y="0"/>
            <a:chExt cx="809173" cy="812800"/>
          </a:xfrm>
        </p:grpSpPr>
        <p:sp>
          <p:nvSpPr>
            <p:cNvPr id="226" name="Google Shape;226;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28" name="Google Shape;228;p18"/>
          <p:cNvGrpSpPr/>
          <p:nvPr/>
        </p:nvGrpSpPr>
        <p:grpSpPr>
          <a:xfrm>
            <a:off x="16836381" y="623539"/>
            <a:ext cx="187634" cy="188475"/>
            <a:chOff x="1813" y="0"/>
            <a:chExt cx="809173" cy="812800"/>
          </a:xfrm>
        </p:grpSpPr>
        <p:sp>
          <p:nvSpPr>
            <p:cNvPr id="229" name="Google Shape;229;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1" name="Google Shape;231;p18"/>
          <p:cNvGrpSpPr/>
          <p:nvPr/>
        </p:nvGrpSpPr>
        <p:grpSpPr>
          <a:xfrm>
            <a:off x="17569054" y="3231643"/>
            <a:ext cx="375267" cy="376949"/>
            <a:chOff x="1813" y="0"/>
            <a:chExt cx="809173" cy="812800"/>
          </a:xfrm>
        </p:grpSpPr>
        <p:sp>
          <p:nvSpPr>
            <p:cNvPr id="232" name="Google Shape;232;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4" name="Google Shape;234;p18"/>
          <p:cNvGrpSpPr/>
          <p:nvPr/>
        </p:nvGrpSpPr>
        <p:grpSpPr>
          <a:xfrm>
            <a:off x="12022770" y="158080"/>
            <a:ext cx="269790" cy="270999"/>
            <a:chOff x="1813" y="0"/>
            <a:chExt cx="809173" cy="812800"/>
          </a:xfrm>
        </p:grpSpPr>
        <p:sp>
          <p:nvSpPr>
            <p:cNvPr id="235" name="Google Shape;235;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03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237" name="Google Shape;237;p18"/>
          <p:cNvGrpSpPr/>
          <p:nvPr/>
        </p:nvGrpSpPr>
        <p:grpSpPr>
          <a:xfrm>
            <a:off x="13385154" y="9612529"/>
            <a:ext cx="187634" cy="188475"/>
            <a:chOff x="1813" y="0"/>
            <a:chExt cx="809173" cy="812800"/>
          </a:xfrm>
        </p:grpSpPr>
        <p:sp>
          <p:nvSpPr>
            <p:cNvPr id="238" name="Google Shape;238;p18"/>
            <p:cNvSpPr/>
            <p:nvPr/>
          </p:nvSpPr>
          <p:spPr>
            <a:xfrm>
              <a:off x="1813" y="0"/>
              <a:ext cx="809173" cy="812800"/>
            </a:xfrm>
            <a:custGeom>
              <a:avLst/>
              <a:gdLst/>
              <a:ahLst/>
              <a:cxnLst/>
              <a:rect l="l" t="t" r="r" b="b"/>
              <a:pathLst>
                <a:path w="809173" h="812800" extrusionOk="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5BB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8"/>
            <p:cNvSpPr txBox="1"/>
            <p:nvPr/>
          </p:nvSpPr>
          <p:spPr>
            <a:xfrm>
              <a:off x="76200" y="28575"/>
              <a:ext cx="660400" cy="7080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7036" y="538526"/>
            <a:ext cx="2881952" cy="280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9" y="8149083"/>
            <a:ext cx="2840094" cy="211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1908" y="8170863"/>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181" y="8149082"/>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7410" y="8149083"/>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4971" y="8150198"/>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3188" y="8236648"/>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9257"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53539" y="823664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50407"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3914" y="8251377"/>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3623" y="8251376"/>
            <a:ext cx="2841625"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nodeType="withEffect">
                                  <p:stCondLst>
                                    <p:cond delay="0"/>
                                  </p:stCondLst>
                                  <p:childTnLst>
                                    <p:set>
                                      <p:cBhvr>
                                        <p:cTn id="9" dur="1" fill="hold">
                                          <p:stCondLst>
                                            <p:cond delay="0"/>
                                          </p:stCondLst>
                                        </p:cTn>
                                        <p:tgtEl>
                                          <p:spTgt spid="206"/>
                                        </p:tgtEl>
                                        <p:attrNameLst>
                                          <p:attrName>style.visibility</p:attrName>
                                        </p:attrNameLst>
                                      </p:cBhvr>
                                      <p:to>
                                        <p:strVal val="visible"/>
                                      </p:to>
                                    </p:set>
                                    <p:animEffect transition="in" filter="fade">
                                      <p:cBhvr>
                                        <p:cTn id="10"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26"/>
          <p:cNvPicPr preferRelativeResize="0"/>
          <p:nvPr/>
        </p:nvPicPr>
        <p:blipFill rotWithShape="1">
          <a:blip r:embed="rId3">
            <a:alphaModFix/>
          </a:blip>
          <a:srcRect b="10536"/>
          <a:stretch/>
        </p:blipFill>
        <p:spPr>
          <a:xfrm>
            <a:off x="0" y="0"/>
            <a:ext cx="18288000" cy="10287000"/>
          </a:xfrm>
          <a:prstGeom prst="rect">
            <a:avLst/>
          </a:prstGeom>
          <a:noFill/>
          <a:ln>
            <a:noFill/>
          </a:ln>
        </p:spPr>
      </p:pic>
      <p:grpSp>
        <p:nvGrpSpPr>
          <p:cNvPr id="412" name="Google Shape;412;p26"/>
          <p:cNvGrpSpPr/>
          <p:nvPr/>
        </p:nvGrpSpPr>
        <p:grpSpPr>
          <a:xfrm>
            <a:off x="1615096" y="1241695"/>
            <a:ext cx="14622075" cy="3881735"/>
            <a:chOff x="-31836" y="-95259"/>
            <a:chExt cx="1098362" cy="1022350"/>
          </a:xfrm>
        </p:grpSpPr>
        <p:sp>
          <p:nvSpPr>
            <p:cNvPr id="413" name="Google Shape;413;p26"/>
            <p:cNvSpPr/>
            <p:nvPr/>
          </p:nvSpPr>
          <p:spPr>
            <a:xfrm>
              <a:off x="0" y="0"/>
              <a:ext cx="1012197" cy="880152"/>
            </a:xfrm>
            <a:custGeom>
              <a:avLst/>
              <a:gdLst/>
              <a:ahLst/>
              <a:cxnLst/>
              <a:rect l="l" t="t" r="r" b="b"/>
              <a:pathLst>
                <a:path w="1012197" h="880152" extrusionOk="0">
                  <a:moveTo>
                    <a:pt x="0" y="0"/>
                  </a:moveTo>
                  <a:lnTo>
                    <a:pt x="1012197" y="0"/>
                  </a:lnTo>
                  <a:lnTo>
                    <a:pt x="1012197" y="880152"/>
                  </a:lnTo>
                  <a:lnTo>
                    <a:pt x="0" y="880152"/>
                  </a:lnTo>
                  <a:close/>
                </a:path>
              </a:pathLst>
            </a:custGeom>
            <a:solidFill>
              <a:srgbClr val="000000">
                <a:alpha val="0"/>
              </a:srgbClr>
            </a:solidFill>
            <a:ln>
              <a:noFill/>
            </a:ln>
          </p:spPr>
        </p:sp>
        <p:sp>
          <p:nvSpPr>
            <p:cNvPr id="414" name="Google Shape;414;p26"/>
            <p:cNvSpPr txBox="1"/>
            <p:nvPr/>
          </p:nvSpPr>
          <p:spPr>
            <a:xfrm>
              <a:off x="-31836" y="-95259"/>
              <a:ext cx="1098362" cy="102235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endParaRPr sz="7200" b="1" i="0" u="none" strike="noStrike" cap="none" dirty="0">
                <a:solidFill>
                  <a:srgbClr val="2C6E49"/>
                </a:solidFill>
                <a:latin typeface="League Spartan"/>
                <a:ea typeface="League Spartan"/>
                <a:cs typeface="League Spartan"/>
                <a:sym typeface="League Spartan"/>
              </a:endParaRPr>
            </a:p>
          </p:txBody>
        </p:sp>
      </p:grpSp>
      <p:grpSp>
        <p:nvGrpSpPr>
          <p:cNvPr id="418" name="Google Shape;418;p26"/>
          <p:cNvGrpSpPr/>
          <p:nvPr/>
        </p:nvGrpSpPr>
        <p:grpSpPr>
          <a:xfrm>
            <a:off x="12021285" y="1249972"/>
            <a:ext cx="4482021" cy="3881735"/>
            <a:chOff x="0" y="-93079"/>
            <a:chExt cx="1180450" cy="1022350"/>
          </a:xfrm>
        </p:grpSpPr>
        <p:sp>
          <p:nvSpPr>
            <p:cNvPr id="419" name="Google Shape;419;p26"/>
            <p:cNvSpPr/>
            <p:nvPr/>
          </p:nvSpPr>
          <p:spPr>
            <a:xfrm>
              <a:off x="0" y="0"/>
              <a:ext cx="1180450" cy="880152"/>
            </a:xfrm>
            <a:custGeom>
              <a:avLst/>
              <a:gdLst/>
              <a:ahLst/>
              <a:cxnLst/>
              <a:rect l="l" t="t" r="r" b="b"/>
              <a:pathLst>
                <a:path w="1180450" h="880152" extrusionOk="0">
                  <a:moveTo>
                    <a:pt x="0" y="0"/>
                  </a:moveTo>
                  <a:lnTo>
                    <a:pt x="1180450" y="0"/>
                  </a:lnTo>
                  <a:lnTo>
                    <a:pt x="1180450" y="880152"/>
                  </a:lnTo>
                  <a:lnTo>
                    <a:pt x="0" y="880152"/>
                  </a:lnTo>
                  <a:close/>
                </a:path>
              </a:pathLst>
            </a:custGeom>
            <a:solidFill>
              <a:srgbClr val="000000">
                <a:alpha val="0"/>
              </a:srgbClr>
            </a:solidFill>
            <a:ln>
              <a:noFill/>
            </a:ln>
          </p:spPr>
        </p:sp>
        <p:sp>
          <p:nvSpPr>
            <p:cNvPr id="420" name="Google Shape;420;p26"/>
            <p:cNvSpPr txBox="1"/>
            <p:nvPr/>
          </p:nvSpPr>
          <p:spPr>
            <a:xfrm>
              <a:off x="91176" y="-93079"/>
              <a:ext cx="988211" cy="1022350"/>
            </a:xfrm>
            <a:prstGeom prst="rect">
              <a:avLst/>
            </a:prstGeom>
            <a:noFill/>
            <a:ln>
              <a:noFill/>
            </a:ln>
          </p:spPr>
          <p:txBody>
            <a:bodyPr spcFirstLastPara="1" wrap="square" lIns="254000" tIns="254000" rIns="254000" bIns="254000" anchor="ctr" anchorCtr="0">
              <a:noAutofit/>
            </a:bodyPr>
            <a:lstStyle/>
            <a:p>
              <a:pPr marL="0" marR="0" lvl="0" indent="0" algn="ctr" rtl="0">
                <a:lnSpc>
                  <a:spcPct val="150000"/>
                </a:lnSpc>
                <a:spcBef>
                  <a:spcPts val="0"/>
                </a:spcBef>
                <a:spcAft>
                  <a:spcPts val="0"/>
                </a:spcAft>
                <a:buNone/>
              </a:pPr>
              <a:endParaRPr b="1" dirty="0">
                <a:latin typeface="League Spartan"/>
                <a:ea typeface="League Spartan"/>
                <a:cs typeface="League Spartan"/>
                <a:sym typeface="League Spartan"/>
              </a:endParaRPr>
            </a:p>
          </p:txBody>
        </p:sp>
      </p:grpSp>
      <p:sp>
        <p:nvSpPr>
          <p:cNvPr id="2" name="TextBox 1"/>
          <p:cNvSpPr txBox="1"/>
          <p:nvPr/>
        </p:nvSpPr>
        <p:spPr>
          <a:xfrm>
            <a:off x="1615096" y="1249972"/>
            <a:ext cx="14888210" cy="3785652"/>
          </a:xfrm>
          <a:prstGeom prst="rect">
            <a:avLst/>
          </a:prstGeom>
          <a:noFill/>
        </p:spPr>
        <p:txBody>
          <a:bodyPr wrap="square" rtlCol="0">
            <a:spAutoFit/>
          </a:bodyPr>
          <a:lstStyle/>
          <a:p>
            <a:r>
              <a:rPr lang="en-US" sz="4000" dirty="0" smtClean="0"/>
              <a:t>Genetics is the inheritance of traits(characteristics), traits can be determined </a:t>
            </a:r>
            <a:r>
              <a:rPr lang="en-US" sz="4000" dirty="0"/>
              <a:t> </a:t>
            </a:r>
            <a:r>
              <a:rPr lang="en-US" sz="4000" dirty="0" smtClean="0"/>
              <a:t>by  genes, environmental factors or both. Traits can be qualitative(such as height or blood pressure).genetic variation alter gene activity or protein function can introduce different traits in an organism. If the trait is adventurous and helps individuals survive, its more likely to be passed on to the next generation</a:t>
            </a:r>
            <a:r>
              <a:rPr lang="en-US" sz="2400" dirty="0"/>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22177"/>
            <a:ext cx="73533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7555334" y="7298666"/>
            <a:ext cx="3177331" cy="847083"/>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3750" y="6122177"/>
            <a:ext cx="7353299"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500"/>
                                        <p:tgtEl>
                                          <p:spTgt spid="4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8"/>
                                        </p:tgtEl>
                                        <p:attrNameLst>
                                          <p:attrName>style.visibility</p:attrName>
                                        </p:attrNameLst>
                                      </p:cBhvr>
                                      <p:to>
                                        <p:strVal val="visible"/>
                                      </p:to>
                                    </p:set>
                                    <p:animEffect transition="in" filter="fade">
                                      <p:cBhvr>
                                        <p:cTn id="12" dur="5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4"/>
          <p:cNvPicPr preferRelativeResize="0"/>
          <p:nvPr/>
        </p:nvPicPr>
        <p:blipFill rotWithShape="1">
          <a:blip r:embed="rId3">
            <a:alphaModFix/>
          </a:blip>
          <a:srcRect t="5268" b="5268"/>
          <a:stretch/>
        </p:blipFill>
        <p:spPr>
          <a:xfrm>
            <a:off x="0" y="0"/>
            <a:ext cx="18288000" cy="10287000"/>
          </a:xfrm>
          <a:prstGeom prst="rect">
            <a:avLst/>
          </a:prstGeom>
          <a:noFill/>
          <a:ln>
            <a:noFill/>
          </a:ln>
        </p:spPr>
      </p:pic>
      <p:sp>
        <p:nvSpPr>
          <p:cNvPr id="361" name="Google Shape;361;p24"/>
          <p:cNvSpPr txBox="1"/>
          <p:nvPr/>
        </p:nvSpPr>
        <p:spPr>
          <a:xfrm>
            <a:off x="11413527" y="2360249"/>
            <a:ext cx="5183669"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endParaRPr dirty="0"/>
          </a:p>
        </p:txBody>
      </p:sp>
      <p:sp>
        <p:nvSpPr>
          <p:cNvPr id="362" name="Google Shape;362;p24"/>
          <p:cNvSpPr/>
          <p:nvPr/>
        </p:nvSpPr>
        <p:spPr>
          <a:xfrm>
            <a:off x="57659" y="1"/>
            <a:ext cx="9086341" cy="10287000"/>
          </a:xfrm>
          <a:prstGeom prst="rect">
            <a:avLst/>
          </a:prstGeom>
          <a:solidFill>
            <a:srgbClr val="2C6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4"/>
          <p:cNvSpPr txBox="1"/>
          <p:nvPr/>
        </p:nvSpPr>
        <p:spPr>
          <a:xfrm>
            <a:off x="11416344" y="8457984"/>
            <a:ext cx="5399724" cy="560153"/>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00" b="0" i="0" u="none" strike="noStrike" cap="none" dirty="0" smtClean="0">
                <a:solidFill>
                  <a:srgbClr val="403F3F"/>
                </a:solidFill>
                <a:latin typeface="Libre Baskerville"/>
                <a:ea typeface="Libre Baskerville"/>
                <a:cs typeface="Libre Baskerville"/>
                <a:sym typeface="Libre Baskerville"/>
              </a:rPr>
              <a:t> </a:t>
            </a:r>
            <a:endParaRPr dirty="0"/>
          </a:p>
        </p:txBody>
      </p:sp>
      <p:sp>
        <p:nvSpPr>
          <p:cNvPr id="373" name="Google Shape;373;p24"/>
          <p:cNvSpPr/>
          <p:nvPr/>
        </p:nvSpPr>
        <p:spPr>
          <a:xfrm>
            <a:off x="10751424" y="7125878"/>
            <a:ext cx="6507876" cy="1125728"/>
          </a:xfrm>
          <a:custGeom>
            <a:avLst/>
            <a:gdLst/>
            <a:ahLst/>
            <a:cxnLst/>
            <a:rect l="l" t="t" r="r" b="b"/>
            <a:pathLst>
              <a:path w="1714009" h="296488" extrusionOk="0">
                <a:moveTo>
                  <a:pt x="0" y="0"/>
                </a:moveTo>
                <a:lnTo>
                  <a:pt x="1714009" y="0"/>
                </a:lnTo>
                <a:lnTo>
                  <a:pt x="1714009" y="296488"/>
                </a:lnTo>
                <a:lnTo>
                  <a:pt x="0" y="296488"/>
                </a:lnTo>
                <a:close/>
              </a:path>
            </a:pathLst>
          </a:custGeom>
          <a:solidFill>
            <a:srgbClr val="000000">
              <a:alpha val="0"/>
            </a:srgbClr>
          </a:solidFill>
          <a:ln>
            <a:noFill/>
          </a:ln>
        </p:spPr>
      </p:sp>
      <p:sp>
        <p:nvSpPr>
          <p:cNvPr id="2" name="TextBox 1"/>
          <p:cNvSpPr txBox="1"/>
          <p:nvPr/>
        </p:nvSpPr>
        <p:spPr>
          <a:xfrm>
            <a:off x="968900" y="1079500"/>
            <a:ext cx="6680200" cy="8402300"/>
          </a:xfrm>
          <a:prstGeom prst="rect">
            <a:avLst/>
          </a:prstGeom>
          <a:noFill/>
        </p:spPr>
        <p:txBody>
          <a:bodyPr wrap="square" rtlCol="0">
            <a:spAutoFit/>
          </a:bodyPr>
          <a:lstStyle/>
          <a:p>
            <a:r>
              <a:rPr lang="en-US" sz="6000" dirty="0" smtClean="0">
                <a:solidFill>
                  <a:schemeClr val="bg1"/>
                </a:solidFill>
              </a:rPr>
              <a:t>Blood group</a:t>
            </a:r>
          </a:p>
          <a:p>
            <a:endParaRPr lang="en-US" sz="6000" dirty="0" smtClean="0">
              <a:solidFill>
                <a:schemeClr val="bg1"/>
              </a:solidFill>
            </a:endParaRPr>
          </a:p>
          <a:p>
            <a:r>
              <a:rPr lang="en-US" sz="6000" dirty="0" smtClean="0">
                <a:solidFill>
                  <a:schemeClr val="bg1"/>
                </a:solidFill>
              </a:rPr>
              <a:t>Body mass</a:t>
            </a:r>
          </a:p>
          <a:p>
            <a:endParaRPr lang="en-US" sz="6000" dirty="0" smtClean="0">
              <a:solidFill>
                <a:schemeClr val="bg1"/>
              </a:solidFill>
            </a:endParaRPr>
          </a:p>
          <a:p>
            <a:r>
              <a:rPr lang="en-US" sz="6000" dirty="0" smtClean="0">
                <a:solidFill>
                  <a:schemeClr val="bg1"/>
                </a:solidFill>
              </a:rPr>
              <a:t>Height</a:t>
            </a:r>
          </a:p>
          <a:p>
            <a:endParaRPr lang="en-US" sz="6000" dirty="0" smtClean="0">
              <a:solidFill>
                <a:schemeClr val="bg1"/>
              </a:solidFill>
            </a:endParaRPr>
          </a:p>
          <a:p>
            <a:r>
              <a:rPr lang="en-US" sz="6000" dirty="0" smtClean="0">
                <a:solidFill>
                  <a:schemeClr val="bg1"/>
                </a:solidFill>
              </a:rPr>
              <a:t>Language spoken</a:t>
            </a:r>
          </a:p>
          <a:p>
            <a:endParaRPr lang="en-US" sz="6000" dirty="0" smtClean="0">
              <a:solidFill>
                <a:schemeClr val="bg1"/>
              </a:solidFill>
            </a:endParaRPr>
          </a:p>
          <a:p>
            <a:r>
              <a:rPr lang="en-US" sz="6000" dirty="0" smtClean="0">
                <a:solidFill>
                  <a:schemeClr val="bg1"/>
                </a:solidFill>
              </a:rPr>
              <a:t>intelligence</a:t>
            </a:r>
            <a:endParaRPr lang="en-US" sz="6000" dirty="0">
              <a:solidFill>
                <a:schemeClr val="bg1"/>
              </a:solidFill>
            </a:endParaRPr>
          </a:p>
        </p:txBody>
      </p:sp>
      <p:sp>
        <p:nvSpPr>
          <p:cNvPr id="10" name="Right Arrow 9"/>
          <p:cNvSpPr/>
          <p:nvPr/>
        </p:nvSpPr>
        <p:spPr>
          <a:xfrm>
            <a:off x="8204200" y="1397000"/>
            <a:ext cx="3632200" cy="5334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4904567"/>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6827428"/>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8738060"/>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4200" y="3143250"/>
            <a:ext cx="3663950"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078968" y="1300317"/>
            <a:ext cx="6209032" cy="8402300"/>
          </a:xfrm>
          <a:prstGeom prst="rect">
            <a:avLst/>
          </a:prstGeom>
          <a:noFill/>
        </p:spPr>
        <p:txBody>
          <a:bodyPr wrap="square" rtlCol="0">
            <a:spAutoFit/>
          </a:bodyPr>
          <a:lstStyle/>
          <a:p>
            <a:r>
              <a:rPr lang="en-US" sz="3600" dirty="0" smtClean="0">
                <a:solidFill>
                  <a:srgbClr val="002A13"/>
                </a:solidFill>
              </a:rPr>
              <a:t>By genes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genes and environmental factors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genes and environmental factors</a:t>
            </a:r>
          </a:p>
          <a:p>
            <a:endParaRPr lang="en-US" sz="3600" dirty="0" smtClean="0">
              <a:solidFill>
                <a:srgbClr val="002A13"/>
              </a:solidFill>
            </a:endParaRPr>
          </a:p>
          <a:p>
            <a:endParaRPr lang="en-US" sz="3600" dirty="0" smtClean="0">
              <a:solidFill>
                <a:srgbClr val="002A13"/>
              </a:solidFill>
            </a:endParaRPr>
          </a:p>
          <a:p>
            <a:r>
              <a:rPr lang="en-US" sz="3600" dirty="0" smtClean="0">
                <a:solidFill>
                  <a:srgbClr val="002A13"/>
                </a:solidFill>
              </a:rPr>
              <a:t>By environmental factors</a:t>
            </a:r>
          </a:p>
          <a:p>
            <a:endParaRPr lang="en-US" sz="3600" dirty="0" smtClean="0">
              <a:solidFill>
                <a:srgbClr val="002A13"/>
              </a:solidFill>
            </a:endParaRPr>
          </a:p>
          <a:p>
            <a:r>
              <a:rPr lang="en-US" sz="3600" dirty="0" smtClean="0">
                <a:solidFill>
                  <a:srgbClr val="002A13"/>
                </a:solidFill>
              </a:rPr>
              <a:t>By genes and environmental factors</a:t>
            </a:r>
            <a:endParaRPr lang="en-US" sz="3600" dirty="0">
              <a:solidFill>
                <a:srgbClr val="002A13"/>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38"/>
          <p:cNvPicPr preferRelativeResize="0"/>
          <p:nvPr/>
        </p:nvPicPr>
        <p:blipFill rotWithShape="1">
          <a:blip r:embed="rId3">
            <a:alphaModFix/>
          </a:blip>
          <a:srcRect b="10536"/>
          <a:stretch/>
        </p:blipFill>
        <p:spPr>
          <a:xfrm>
            <a:off x="0" y="0"/>
            <a:ext cx="18288000" cy="10287000"/>
          </a:xfrm>
          <a:prstGeom prst="rect">
            <a:avLst/>
          </a:prstGeom>
          <a:noFill/>
          <a:ln>
            <a:noFill/>
          </a:ln>
        </p:spPr>
      </p:pic>
      <p:sp>
        <p:nvSpPr>
          <p:cNvPr id="719" name="Google Shape;719;p38"/>
          <p:cNvSpPr txBox="1"/>
          <p:nvPr/>
        </p:nvSpPr>
        <p:spPr>
          <a:xfrm>
            <a:off x="516173" y="1083952"/>
            <a:ext cx="9364427" cy="138499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7500" dirty="0" smtClean="0">
                <a:solidFill>
                  <a:srgbClr val="403F3F"/>
                </a:solidFill>
                <a:latin typeface="Libre Baskerville"/>
                <a:sym typeface="Libre Baskerville"/>
              </a:rPr>
              <a:t>Down syndrome</a:t>
            </a:r>
            <a:endParaRPr dirty="0"/>
          </a:p>
        </p:txBody>
      </p:sp>
      <p:pic>
        <p:nvPicPr>
          <p:cNvPr id="721" name="Google Shape;721;p38"/>
          <p:cNvPicPr preferRelativeResize="0"/>
          <p:nvPr/>
        </p:nvPicPr>
        <p:blipFill rotWithShape="1">
          <a:blip r:embed="rId4">
            <a:alphaModFix/>
          </a:blip>
          <a:srcRect l="1697" r="1696"/>
          <a:stretch/>
        </p:blipFill>
        <p:spPr>
          <a:xfrm rot="371989">
            <a:off x="46855" y="6716741"/>
            <a:ext cx="2891547" cy="3597423"/>
          </a:xfrm>
          <a:prstGeom prst="rect">
            <a:avLst/>
          </a:prstGeom>
          <a:noFill/>
          <a:ln>
            <a:noFill/>
          </a:ln>
        </p:spPr>
      </p:pic>
      <p:pic>
        <p:nvPicPr>
          <p:cNvPr id="722" name="Google Shape;722;p38"/>
          <p:cNvPicPr preferRelativeResize="0"/>
          <p:nvPr/>
        </p:nvPicPr>
        <p:blipFill rotWithShape="1">
          <a:blip r:embed="rId4">
            <a:alphaModFix/>
          </a:blip>
          <a:srcRect l="851" r="850"/>
          <a:stretch/>
        </p:blipFill>
        <p:spPr>
          <a:xfrm rot="19986899">
            <a:off x="3420627" y="7155007"/>
            <a:ext cx="3785082" cy="2942390"/>
          </a:xfrm>
          <a:prstGeom prst="rect">
            <a:avLst/>
          </a:prstGeom>
          <a:noFill/>
          <a:ln>
            <a:noFill/>
          </a:ln>
        </p:spPr>
      </p:pic>
      <p:pic>
        <p:nvPicPr>
          <p:cNvPr id="723" name="Google Shape;723;p38"/>
          <p:cNvPicPr preferRelativeResize="0"/>
          <p:nvPr/>
        </p:nvPicPr>
        <p:blipFill rotWithShape="1">
          <a:blip r:embed="rId4">
            <a:alphaModFix/>
          </a:blip>
          <a:srcRect t="3686" b="3686"/>
          <a:stretch/>
        </p:blipFill>
        <p:spPr>
          <a:xfrm rot="5994656">
            <a:off x="-597582" y="4975273"/>
            <a:ext cx="2445005" cy="1695979"/>
          </a:xfrm>
          <a:prstGeom prst="rect">
            <a:avLst/>
          </a:prstGeom>
          <a:noFill/>
          <a:ln>
            <a:noFill/>
          </a:ln>
        </p:spPr>
      </p:pic>
      <p:pic>
        <p:nvPicPr>
          <p:cNvPr id="724" name="Google Shape;724;p38"/>
          <p:cNvPicPr preferRelativeResize="0"/>
          <p:nvPr/>
        </p:nvPicPr>
        <p:blipFill rotWithShape="1">
          <a:blip r:embed="rId5">
            <a:alphaModFix/>
          </a:blip>
          <a:srcRect t="781" b="780"/>
          <a:stretch/>
        </p:blipFill>
        <p:spPr>
          <a:xfrm rot="528703">
            <a:off x="1977364" y="8642166"/>
            <a:ext cx="1786223" cy="1711401"/>
          </a:xfrm>
          <a:prstGeom prst="rect">
            <a:avLst/>
          </a:prstGeom>
          <a:noFill/>
          <a:ln>
            <a:noFill/>
          </a:ln>
        </p:spPr>
      </p:pic>
      <p:sp>
        <p:nvSpPr>
          <p:cNvPr id="2" name="TextBox 1"/>
          <p:cNvSpPr txBox="1"/>
          <p:nvPr/>
        </p:nvSpPr>
        <p:spPr>
          <a:xfrm>
            <a:off x="1361219" y="2487892"/>
            <a:ext cx="6550167" cy="3970318"/>
          </a:xfrm>
          <a:prstGeom prst="rect">
            <a:avLst/>
          </a:prstGeom>
          <a:noFill/>
        </p:spPr>
        <p:txBody>
          <a:bodyPr wrap="square" rtlCol="0">
            <a:spAutoFit/>
          </a:bodyPr>
          <a:lstStyle/>
          <a:p>
            <a:r>
              <a:rPr lang="en-US" sz="3600" dirty="0" smtClean="0">
                <a:solidFill>
                  <a:schemeClr val="accent3">
                    <a:lumMod val="50000"/>
                  </a:schemeClr>
                </a:solidFill>
              </a:rPr>
              <a:t>Down syndrome occurs when the total number of chromosomes is 47, whereas there's meant to be 46. the reason for this occurrence is when babies have an extra copy of a chromosome</a:t>
            </a:r>
            <a:r>
              <a:rPr lang="en-US" sz="3600" dirty="0" smtClean="0"/>
              <a:t>.</a:t>
            </a:r>
            <a:endParaRPr lang="en-US" sz="3600"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0601" y="1796048"/>
            <a:ext cx="8407400" cy="429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600" y="6090236"/>
            <a:ext cx="8407400" cy="419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9"/>
                                        </p:tgtEl>
                                        <p:attrNameLst>
                                          <p:attrName>style.visibility</p:attrName>
                                        </p:attrNameLst>
                                      </p:cBhvr>
                                      <p:to>
                                        <p:strVal val="visible"/>
                                      </p:to>
                                    </p:set>
                                    <p:animEffect transition="in" filter="fade">
                                      <p:cBhvr>
                                        <p:cTn id="7" dur="500"/>
                                        <p:tgtEl>
                                          <p:spTgt spid="7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circle(in)">
                                      <p:cBhvr>
                                        <p:cTn id="17" dur="20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circle(in)">
                                      <p:cBhvr>
                                        <p:cTn id="2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28"/>
          <p:cNvPicPr preferRelativeResize="0"/>
          <p:nvPr/>
        </p:nvPicPr>
        <p:blipFill rotWithShape="1">
          <a:blip r:embed="rId3">
            <a:alphaModFix/>
          </a:blip>
          <a:srcRect b="10536"/>
          <a:stretch/>
        </p:blipFill>
        <p:spPr>
          <a:xfrm>
            <a:off x="0" y="0"/>
            <a:ext cx="18288000" cy="10287000"/>
          </a:xfrm>
          <a:prstGeom prst="rect">
            <a:avLst/>
          </a:prstGeom>
          <a:noFill/>
          <a:ln>
            <a:noFill/>
          </a:ln>
        </p:spPr>
      </p:pic>
      <p:graphicFrame>
        <p:nvGraphicFramePr>
          <p:cNvPr id="472" name="Google Shape;472;p28"/>
          <p:cNvGraphicFramePr/>
          <p:nvPr>
            <p:extLst>
              <p:ext uri="{D42A27DB-BD31-4B8C-83A1-F6EECF244321}">
                <p14:modId xmlns:p14="http://schemas.microsoft.com/office/powerpoint/2010/main" val="3840349925"/>
              </p:ext>
            </p:extLst>
          </p:nvPr>
        </p:nvGraphicFramePr>
        <p:xfrm>
          <a:off x="1543053" y="7723877"/>
          <a:ext cx="3086100" cy="1128790"/>
        </p:xfrm>
        <a:graphic>
          <a:graphicData uri="http://schemas.openxmlformats.org/drawingml/2006/table">
            <a:tbl>
              <a:tblPr>
                <a:noFill/>
                <a:tableStyleId>{BFA7B871-1B43-42B7-8097-2AD4734AA12D}</a:tableStyleId>
              </a:tblPr>
              <a:tblGrid>
                <a:gridCol w="3086100"/>
              </a:tblGrid>
              <a:tr h="629450">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rPr>
                        <a:t>Q3-</a:t>
                      </a:r>
                      <a:endParaRPr sz="4000" b="1"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aphicFrame>
        <p:nvGraphicFramePr>
          <p:cNvPr id="473" name="Google Shape;473;p28"/>
          <p:cNvGraphicFramePr/>
          <p:nvPr>
            <p:extLst>
              <p:ext uri="{D42A27DB-BD31-4B8C-83A1-F6EECF244321}">
                <p14:modId xmlns:p14="http://schemas.microsoft.com/office/powerpoint/2010/main" val="3812434894"/>
              </p:ext>
            </p:extLst>
          </p:nvPr>
        </p:nvGraphicFramePr>
        <p:xfrm>
          <a:off x="1543053" y="4933585"/>
          <a:ext cx="3086100" cy="1128790"/>
        </p:xfrm>
        <a:graphic>
          <a:graphicData uri="http://schemas.openxmlformats.org/drawingml/2006/table">
            <a:tbl>
              <a:tblPr>
                <a:noFill/>
                <a:tableStyleId>{BFA7B871-1B43-42B7-8097-2AD4734AA12D}</a:tableStyleId>
              </a:tblPr>
              <a:tblGrid>
                <a:gridCol w="3086100"/>
              </a:tblGrid>
              <a:tr h="629450">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latin typeface="League Spartan"/>
                          <a:sym typeface="League Spartan"/>
                        </a:rPr>
                        <a:t>Q2-</a:t>
                      </a:r>
                      <a:endParaRPr sz="4000"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aphicFrame>
        <p:nvGraphicFramePr>
          <p:cNvPr id="474" name="Google Shape;474;p28"/>
          <p:cNvGraphicFramePr/>
          <p:nvPr>
            <p:extLst>
              <p:ext uri="{D42A27DB-BD31-4B8C-83A1-F6EECF244321}">
                <p14:modId xmlns:p14="http://schemas.microsoft.com/office/powerpoint/2010/main" val="2540010575"/>
              </p:ext>
            </p:extLst>
          </p:nvPr>
        </p:nvGraphicFramePr>
        <p:xfrm>
          <a:off x="1543051" y="2352572"/>
          <a:ext cx="3123325" cy="1128790"/>
        </p:xfrm>
        <a:graphic>
          <a:graphicData uri="http://schemas.openxmlformats.org/drawingml/2006/table">
            <a:tbl>
              <a:tblPr>
                <a:noFill/>
                <a:tableStyleId>{BFA7B871-1B43-42B7-8097-2AD4734AA12D}</a:tableStyleId>
              </a:tblPr>
              <a:tblGrid>
                <a:gridCol w="3123325"/>
              </a:tblGrid>
              <a:tr h="386837">
                <a:tc>
                  <a:txBody>
                    <a:bodyPr/>
                    <a:lstStyle/>
                    <a:p>
                      <a:pPr marL="0" marR="0" lvl="0" indent="0" algn="ctr" rtl="0">
                        <a:lnSpc>
                          <a:spcPct val="139962"/>
                        </a:lnSpc>
                        <a:spcBef>
                          <a:spcPts val="0"/>
                        </a:spcBef>
                        <a:spcAft>
                          <a:spcPts val="0"/>
                        </a:spcAft>
                        <a:buNone/>
                      </a:pPr>
                      <a:r>
                        <a:rPr lang="en-US" sz="4000" b="1" u="none" strike="noStrike" cap="none" dirty="0" smtClean="0">
                          <a:solidFill>
                            <a:schemeClr val="bg1"/>
                          </a:solidFill>
                        </a:rPr>
                        <a:t>Q1-</a:t>
                      </a:r>
                      <a:endParaRPr sz="4000" b="1" u="none" strike="noStrike" cap="none" dirty="0">
                        <a:solidFill>
                          <a:schemeClr val="bg1"/>
                        </a:solidFill>
                      </a:endParaRPr>
                    </a:p>
                  </a:txBody>
                  <a:tcPr marL="137675" marR="137675" marT="137675" marB="137675" anchor="ctr">
                    <a:lnL w="9525" cap="flat" cmpd="sng">
                      <a:solidFill>
                        <a:srgbClr val="403F3F"/>
                      </a:solidFill>
                      <a:prstDash val="solid"/>
                      <a:round/>
                      <a:headEnd type="none" w="sm" len="sm"/>
                      <a:tailEnd type="none" w="sm" len="sm"/>
                    </a:lnL>
                    <a:lnR w="9525" cap="flat" cmpd="sng">
                      <a:solidFill>
                        <a:srgbClr val="403F3F"/>
                      </a:solidFill>
                      <a:prstDash val="solid"/>
                      <a:round/>
                      <a:headEnd type="none" w="sm" len="sm"/>
                      <a:tailEnd type="none" w="sm" len="sm"/>
                    </a:lnR>
                    <a:lnT w="9525" cap="flat" cmpd="sng">
                      <a:solidFill>
                        <a:srgbClr val="403F3F"/>
                      </a:solidFill>
                      <a:prstDash val="solid"/>
                      <a:round/>
                      <a:headEnd type="none" w="sm" len="sm"/>
                      <a:tailEnd type="none" w="sm" len="sm"/>
                    </a:lnT>
                    <a:lnB w="9525" cap="flat" cmpd="sng">
                      <a:solidFill>
                        <a:srgbClr val="403F3F"/>
                      </a:solidFill>
                      <a:prstDash val="solid"/>
                      <a:round/>
                      <a:headEnd type="none" w="sm" len="sm"/>
                      <a:tailEnd type="none" w="sm" len="sm"/>
                    </a:lnB>
                    <a:solidFill>
                      <a:srgbClr val="9DD193"/>
                    </a:solidFill>
                  </a:tcPr>
                </a:tc>
              </a:tr>
            </a:tbl>
          </a:graphicData>
        </a:graphic>
      </p:graphicFrame>
      <p:grpSp>
        <p:nvGrpSpPr>
          <p:cNvPr id="475" name="Google Shape;475;p28"/>
          <p:cNvGrpSpPr/>
          <p:nvPr/>
        </p:nvGrpSpPr>
        <p:grpSpPr>
          <a:xfrm>
            <a:off x="0" y="-180826"/>
            <a:ext cx="3086103" cy="10467826"/>
            <a:chOff x="0" y="-47625"/>
            <a:chExt cx="812800" cy="2756958"/>
          </a:xfrm>
        </p:grpSpPr>
        <p:sp>
          <p:nvSpPr>
            <p:cNvPr id="476" name="Google Shape;476;p28"/>
            <p:cNvSpPr/>
            <p:nvPr/>
          </p:nvSpPr>
          <p:spPr>
            <a:xfrm>
              <a:off x="0" y="0"/>
              <a:ext cx="338340" cy="2709333"/>
            </a:xfrm>
            <a:custGeom>
              <a:avLst/>
              <a:gdLst/>
              <a:ahLst/>
              <a:cxnLst/>
              <a:rect l="l" t="t" r="r" b="b"/>
              <a:pathLst>
                <a:path w="338340" h="2709333" extrusionOk="0">
                  <a:moveTo>
                    <a:pt x="0" y="0"/>
                  </a:moveTo>
                  <a:lnTo>
                    <a:pt x="338340" y="0"/>
                  </a:lnTo>
                  <a:lnTo>
                    <a:pt x="338340" y="2709333"/>
                  </a:lnTo>
                  <a:lnTo>
                    <a:pt x="0" y="2709333"/>
                  </a:lnTo>
                  <a:close/>
                </a:path>
              </a:pathLst>
            </a:custGeom>
            <a:solidFill>
              <a:srgbClr val="9DD193"/>
            </a:solidFill>
            <a:ln>
              <a:noFill/>
            </a:ln>
          </p:spPr>
        </p:sp>
        <p:sp>
          <p:nvSpPr>
            <p:cNvPr id="477" name="Google Shape;477;p2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478" name="Google Shape;478;p28"/>
          <p:cNvSpPr txBox="1"/>
          <p:nvPr/>
        </p:nvSpPr>
        <p:spPr>
          <a:xfrm>
            <a:off x="2150070" y="264484"/>
            <a:ext cx="13902214" cy="1218795"/>
          </a:xfrm>
          <a:prstGeom prst="rect">
            <a:avLst/>
          </a:prstGeom>
          <a:noFill/>
          <a:ln>
            <a:noFill/>
          </a:ln>
        </p:spPr>
        <p:txBody>
          <a:bodyPr spcFirstLastPara="1" wrap="square" lIns="0" tIns="0" rIns="0" bIns="0" anchor="t" anchorCtr="0">
            <a:spAutoFit/>
          </a:bodyPr>
          <a:lstStyle/>
          <a:p>
            <a:pPr marL="0" marR="0" lvl="0" indent="0" algn="ctr" rtl="0">
              <a:lnSpc>
                <a:spcPct val="120003"/>
              </a:lnSpc>
              <a:spcBef>
                <a:spcPts val="0"/>
              </a:spcBef>
              <a:spcAft>
                <a:spcPts val="0"/>
              </a:spcAft>
              <a:buNone/>
            </a:pPr>
            <a:r>
              <a:rPr lang="en-US" sz="6600" b="1" dirty="0" smtClean="0">
                <a:solidFill>
                  <a:schemeClr val="accent3">
                    <a:lumMod val="50000"/>
                  </a:schemeClr>
                </a:solidFill>
              </a:rPr>
              <a:t>Questions!</a:t>
            </a:r>
            <a:endParaRPr sz="6600" b="1" dirty="0">
              <a:solidFill>
                <a:schemeClr val="accent3">
                  <a:lumMod val="50000"/>
                </a:schemeClr>
              </a:solidFill>
            </a:endParaRPr>
          </a:p>
        </p:txBody>
      </p:sp>
      <p:grpSp>
        <p:nvGrpSpPr>
          <p:cNvPr id="479" name="Google Shape;479;p28"/>
          <p:cNvGrpSpPr/>
          <p:nvPr/>
        </p:nvGrpSpPr>
        <p:grpSpPr>
          <a:xfrm>
            <a:off x="0" y="1"/>
            <a:ext cx="1303686" cy="10287000"/>
            <a:chOff x="0" y="0"/>
            <a:chExt cx="1738248" cy="15144151"/>
          </a:xfrm>
        </p:grpSpPr>
        <p:pic>
          <p:nvPicPr>
            <p:cNvPr id="480" name="Google Shape;480;p28"/>
            <p:cNvPicPr preferRelativeResize="0"/>
            <p:nvPr/>
          </p:nvPicPr>
          <p:blipFill rotWithShape="1">
            <a:blip r:embed="rId4">
              <a:alphaModFix/>
            </a:blip>
            <a:srcRect/>
            <a:stretch/>
          </p:blipFill>
          <p:spPr>
            <a:xfrm rot="10800000">
              <a:off x="0" y="0"/>
              <a:ext cx="1700148" cy="3824138"/>
            </a:xfrm>
            <a:prstGeom prst="rect">
              <a:avLst/>
            </a:prstGeom>
            <a:noFill/>
            <a:ln>
              <a:noFill/>
            </a:ln>
          </p:spPr>
        </p:pic>
        <p:pic>
          <p:nvPicPr>
            <p:cNvPr id="481" name="Google Shape;481;p28"/>
            <p:cNvPicPr preferRelativeResize="0"/>
            <p:nvPr/>
          </p:nvPicPr>
          <p:blipFill rotWithShape="1">
            <a:blip r:embed="rId4">
              <a:alphaModFix/>
            </a:blip>
            <a:srcRect/>
            <a:stretch/>
          </p:blipFill>
          <p:spPr>
            <a:xfrm rot="10800000">
              <a:off x="12700" y="3773338"/>
              <a:ext cx="1700148" cy="3824138"/>
            </a:xfrm>
            <a:prstGeom prst="rect">
              <a:avLst/>
            </a:prstGeom>
            <a:noFill/>
            <a:ln>
              <a:noFill/>
            </a:ln>
          </p:spPr>
        </p:pic>
        <p:pic>
          <p:nvPicPr>
            <p:cNvPr id="482" name="Google Shape;482;p28"/>
            <p:cNvPicPr preferRelativeResize="0"/>
            <p:nvPr/>
          </p:nvPicPr>
          <p:blipFill rotWithShape="1">
            <a:blip r:embed="rId4">
              <a:alphaModFix/>
            </a:blip>
            <a:srcRect/>
            <a:stretch/>
          </p:blipFill>
          <p:spPr>
            <a:xfrm rot="10800000">
              <a:off x="25400" y="7546675"/>
              <a:ext cx="1700148" cy="3824138"/>
            </a:xfrm>
            <a:prstGeom prst="rect">
              <a:avLst/>
            </a:prstGeom>
            <a:noFill/>
            <a:ln>
              <a:noFill/>
            </a:ln>
          </p:spPr>
        </p:pic>
        <p:pic>
          <p:nvPicPr>
            <p:cNvPr id="483" name="Google Shape;483;p28"/>
            <p:cNvPicPr preferRelativeResize="0"/>
            <p:nvPr/>
          </p:nvPicPr>
          <p:blipFill rotWithShape="1">
            <a:blip r:embed="rId4">
              <a:alphaModFix/>
            </a:blip>
            <a:srcRect/>
            <a:stretch/>
          </p:blipFill>
          <p:spPr>
            <a:xfrm rot="10800000">
              <a:off x="38100" y="11320013"/>
              <a:ext cx="1700148" cy="3824138"/>
            </a:xfrm>
            <a:prstGeom prst="rect">
              <a:avLst/>
            </a:prstGeom>
            <a:noFill/>
            <a:ln>
              <a:noFill/>
            </a:ln>
          </p:spPr>
        </p:pic>
      </p:grpSp>
      <p:grpSp>
        <p:nvGrpSpPr>
          <p:cNvPr id="484" name="Google Shape;484;p28"/>
          <p:cNvGrpSpPr/>
          <p:nvPr/>
        </p:nvGrpSpPr>
        <p:grpSpPr>
          <a:xfrm>
            <a:off x="16974789" y="-180826"/>
            <a:ext cx="3086103" cy="10467826"/>
            <a:chOff x="0" y="-47625"/>
            <a:chExt cx="812800" cy="2756958"/>
          </a:xfrm>
        </p:grpSpPr>
        <p:sp>
          <p:nvSpPr>
            <p:cNvPr id="485" name="Google Shape;485;p28"/>
            <p:cNvSpPr/>
            <p:nvPr/>
          </p:nvSpPr>
          <p:spPr>
            <a:xfrm>
              <a:off x="0" y="0"/>
              <a:ext cx="338340" cy="2709333"/>
            </a:xfrm>
            <a:custGeom>
              <a:avLst/>
              <a:gdLst/>
              <a:ahLst/>
              <a:cxnLst/>
              <a:rect l="l" t="t" r="r" b="b"/>
              <a:pathLst>
                <a:path w="338340" h="2709333" extrusionOk="0">
                  <a:moveTo>
                    <a:pt x="0" y="0"/>
                  </a:moveTo>
                  <a:lnTo>
                    <a:pt x="338340" y="0"/>
                  </a:lnTo>
                  <a:lnTo>
                    <a:pt x="338340" y="2709333"/>
                  </a:lnTo>
                  <a:lnTo>
                    <a:pt x="0" y="2709333"/>
                  </a:lnTo>
                  <a:close/>
                </a:path>
              </a:pathLst>
            </a:custGeom>
            <a:solidFill>
              <a:srgbClr val="9DD193"/>
            </a:solidFill>
            <a:ln>
              <a:noFill/>
            </a:ln>
          </p:spPr>
        </p:sp>
        <p:sp>
          <p:nvSpPr>
            <p:cNvPr id="486" name="Google Shape;486;p28"/>
            <p:cNvSpPr txBox="1"/>
            <p:nvPr/>
          </p:nvSpPr>
          <p:spPr>
            <a:xfrm>
              <a:off x="0" y="-47625"/>
              <a:ext cx="812800" cy="860425"/>
            </a:xfrm>
            <a:prstGeom prst="rect">
              <a:avLst/>
            </a:prstGeom>
            <a:noFill/>
            <a:ln>
              <a:noFill/>
            </a:ln>
          </p:spPr>
          <p:txBody>
            <a:bodyPr spcFirstLastPara="1" wrap="square" lIns="50800" tIns="50800" rIns="50800" bIns="50800" anchor="ctr" anchorCtr="0">
              <a:noAutofit/>
            </a:bodyPr>
            <a:lstStyle/>
            <a:p>
              <a:pPr marL="0" marR="0" lvl="0" indent="0" algn="ctr" rtl="0">
                <a:lnSpc>
                  <a:spcPct val="186611"/>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487" name="Google Shape;487;p28"/>
          <p:cNvGrpSpPr/>
          <p:nvPr/>
        </p:nvGrpSpPr>
        <p:grpSpPr>
          <a:xfrm>
            <a:off x="16955739" y="1"/>
            <a:ext cx="1303686" cy="10287000"/>
            <a:chOff x="0" y="0"/>
            <a:chExt cx="1738248" cy="15144151"/>
          </a:xfrm>
        </p:grpSpPr>
        <p:pic>
          <p:nvPicPr>
            <p:cNvPr id="488" name="Google Shape;488;p28"/>
            <p:cNvPicPr preferRelativeResize="0"/>
            <p:nvPr/>
          </p:nvPicPr>
          <p:blipFill rotWithShape="1">
            <a:blip r:embed="rId4">
              <a:alphaModFix/>
            </a:blip>
            <a:srcRect/>
            <a:stretch/>
          </p:blipFill>
          <p:spPr>
            <a:xfrm rot="10800000">
              <a:off x="0" y="0"/>
              <a:ext cx="1700148" cy="3824138"/>
            </a:xfrm>
            <a:prstGeom prst="rect">
              <a:avLst/>
            </a:prstGeom>
            <a:noFill/>
            <a:ln>
              <a:noFill/>
            </a:ln>
          </p:spPr>
        </p:pic>
        <p:pic>
          <p:nvPicPr>
            <p:cNvPr id="489" name="Google Shape;489;p28"/>
            <p:cNvPicPr preferRelativeResize="0"/>
            <p:nvPr/>
          </p:nvPicPr>
          <p:blipFill rotWithShape="1">
            <a:blip r:embed="rId4">
              <a:alphaModFix/>
            </a:blip>
            <a:srcRect/>
            <a:stretch/>
          </p:blipFill>
          <p:spPr>
            <a:xfrm rot="10800000">
              <a:off x="12700" y="3773338"/>
              <a:ext cx="1700148" cy="3824138"/>
            </a:xfrm>
            <a:prstGeom prst="rect">
              <a:avLst/>
            </a:prstGeom>
            <a:noFill/>
            <a:ln>
              <a:noFill/>
            </a:ln>
          </p:spPr>
        </p:pic>
        <p:pic>
          <p:nvPicPr>
            <p:cNvPr id="490" name="Google Shape;490;p28"/>
            <p:cNvPicPr preferRelativeResize="0"/>
            <p:nvPr/>
          </p:nvPicPr>
          <p:blipFill rotWithShape="1">
            <a:blip r:embed="rId4">
              <a:alphaModFix/>
            </a:blip>
            <a:srcRect/>
            <a:stretch/>
          </p:blipFill>
          <p:spPr>
            <a:xfrm rot="10800000">
              <a:off x="25400" y="7546675"/>
              <a:ext cx="1700148" cy="3824138"/>
            </a:xfrm>
            <a:prstGeom prst="rect">
              <a:avLst/>
            </a:prstGeom>
            <a:noFill/>
            <a:ln>
              <a:noFill/>
            </a:ln>
          </p:spPr>
        </p:pic>
        <p:pic>
          <p:nvPicPr>
            <p:cNvPr id="491" name="Google Shape;491;p28"/>
            <p:cNvPicPr preferRelativeResize="0"/>
            <p:nvPr/>
          </p:nvPicPr>
          <p:blipFill rotWithShape="1">
            <a:blip r:embed="rId4">
              <a:alphaModFix/>
            </a:blip>
            <a:srcRect/>
            <a:stretch/>
          </p:blipFill>
          <p:spPr>
            <a:xfrm rot="10800000">
              <a:off x="38100" y="11320013"/>
              <a:ext cx="1700148" cy="3824138"/>
            </a:xfrm>
            <a:prstGeom prst="rect">
              <a:avLst/>
            </a:prstGeom>
            <a:noFill/>
            <a:ln>
              <a:noFill/>
            </a:ln>
          </p:spPr>
        </p:pic>
      </p:grpSp>
      <p:cxnSp>
        <p:nvCxnSpPr>
          <p:cNvPr id="492" name="Google Shape;492;p28"/>
          <p:cNvCxnSpPr/>
          <p:nvPr/>
        </p:nvCxnSpPr>
        <p:spPr>
          <a:xfrm>
            <a:off x="6731000" y="1434051"/>
            <a:ext cx="4597400" cy="1"/>
          </a:xfrm>
          <a:prstGeom prst="straightConnector1">
            <a:avLst/>
          </a:prstGeom>
          <a:noFill/>
          <a:ln w="190500" cap="rnd" cmpd="sng">
            <a:solidFill>
              <a:srgbClr val="9DD193"/>
            </a:solidFill>
            <a:prstDash val="solid"/>
            <a:round/>
            <a:headEnd type="none" w="sm" len="sm"/>
            <a:tailEnd type="none" w="sm" len="sm"/>
          </a:ln>
        </p:spPr>
      </p:cxnSp>
      <p:sp>
        <p:nvSpPr>
          <p:cNvPr id="5" name="TextBox 4"/>
          <p:cNvSpPr txBox="1"/>
          <p:nvPr/>
        </p:nvSpPr>
        <p:spPr>
          <a:xfrm>
            <a:off x="5054600" y="2412998"/>
            <a:ext cx="10312400" cy="830997"/>
          </a:xfrm>
          <a:prstGeom prst="rect">
            <a:avLst/>
          </a:prstGeom>
          <a:noFill/>
        </p:spPr>
        <p:txBody>
          <a:bodyPr wrap="square" rtlCol="0">
            <a:spAutoFit/>
          </a:bodyPr>
          <a:lstStyle/>
          <a:p>
            <a:r>
              <a:rPr lang="en-US" sz="4800" dirty="0" smtClean="0">
                <a:solidFill>
                  <a:srgbClr val="002A13"/>
                </a:solidFill>
              </a:rPr>
              <a:t>What are genes useful for?</a:t>
            </a:r>
            <a:endParaRPr lang="en-US" sz="4800" dirty="0">
              <a:solidFill>
                <a:srgbClr val="002A13"/>
              </a:solidFill>
            </a:endParaRPr>
          </a:p>
        </p:txBody>
      </p:sp>
      <p:sp>
        <p:nvSpPr>
          <p:cNvPr id="6" name="TextBox 5"/>
          <p:cNvSpPr txBox="1"/>
          <p:nvPr/>
        </p:nvSpPr>
        <p:spPr>
          <a:xfrm>
            <a:off x="5054600" y="4933585"/>
            <a:ext cx="12547600" cy="1446550"/>
          </a:xfrm>
          <a:prstGeom prst="rect">
            <a:avLst/>
          </a:prstGeom>
          <a:noFill/>
        </p:spPr>
        <p:txBody>
          <a:bodyPr wrap="square" rtlCol="0">
            <a:spAutoFit/>
          </a:bodyPr>
          <a:lstStyle/>
          <a:p>
            <a:r>
              <a:rPr lang="en-US" sz="4400" dirty="0" smtClean="0"/>
              <a:t>How many chromosomes does a human body contain?</a:t>
            </a:r>
            <a:endParaRPr lang="en-US" sz="4400" dirty="0"/>
          </a:p>
        </p:txBody>
      </p:sp>
      <p:sp>
        <p:nvSpPr>
          <p:cNvPr id="7" name="TextBox 6"/>
          <p:cNvSpPr txBox="1"/>
          <p:nvPr/>
        </p:nvSpPr>
        <p:spPr>
          <a:xfrm>
            <a:off x="5054600" y="7723877"/>
            <a:ext cx="11353800" cy="769441"/>
          </a:xfrm>
          <a:prstGeom prst="rect">
            <a:avLst/>
          </a:prstGeom>
          <a:noFill/>
        </p:spPr>
        <p:txBody>
          <a:bodyPr wrap="square" rtlCol="0">
            <a:spAutoFit/>
          </a:bodyPr>
          <a:lstStyle/>
          <a:p>
            <a:r>
              <a:rPr lang="en-US" sz="4400" dirty="0" smtClean="0"/>
              <a:t>How is a down syndrome caused?</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500"/>
                                        <p:tgtEl>
                                          <p:spTgt spid="478"/>
                                        </p:tgtEl>
                                      </p:cBhvr>
                                    </p:animEffect>
                                  </p:childTnLst>
                                </p:cTn>
                              </p:par>
                              <p:par>
                                <p:cTn id="8" presetID="10" presetClass="entr" presetSubtype="0"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fade">
                                      <p:cBhvr>
                                        <p:cTn id="10" dur="500"/>
                                        <p:tgtEl>
                                          <p:spTgt spid="492"/>
                                        </p:tgtEl>
                                      </p:cBhvr>
                                    </p:animEffect>
                                  </p:childTnLst>
                                </p:cTn>
                              </p:par>
                              <p:par>
                                <p:cTn id="11" presetID="10" presetClass="entr" presetSubtype="0" fill="hold" nodeType="withEffect">
                                  <p:stCondLst>
                                    <p:cond delay="0"/>
                                  </p:stCondLst>
                                  <p:childTnLst>
                                    <p:set>
                                      <p:cBhvr>
                                        <p:cTn id="12" dur="1" fill="hold">
                                          <p:stCondLst>
                                            <p:cond delay="0"/>
                                          </p:stCondLst>
                                        </p:cTn>
                                        <p:tgtEl>
                                          <p:spTgt spid="472"/>
                                        </p:tgtEl>
                                        <p:attrNameLst>
                                          <p:attrName>style.visibility</p:attrName>
                                        </p:attrNameLst>
                                      </p:cBhvr>
                                      <p:to>
                                        <p:strVal val="visible"/>
                                      </p:to>
                                    </p:set>
                                    <p:animEffect transition="in" filter="fade">
                                      <p:cBhvr>
                                        <p:cTn id="13" dur="500"/>
                                        <p:tgtEl>
                                          <p:spTgt spid="472"/>
                                        </p:tgtEl>
                                      </p:cBhvr>
                                    </p:animEffect>
                                  </p:childTnLst>
                                </p:cTn>
                              </p:par>
                              <p:par>
                                <p:cTn id="14" presetID="10" presetClass="entr" presetSubtype="0" fill="hold" nodeType="withEffect">
                                  <p:stCondLst>
                                    <p:cond delay="0"/>
                                  </p:stCondLst>
                                  <p:childTnLst>
                                    <p:set>
                                      <p:cBhvr>
                                        <p:cTn id="15" dur="1" fill="hold">
                                          <p:stCondLst>
                                            <p:cond delay="0"/>
                                          </p:stCondLst>
                                        </p:cTn>
                                        <p:tgtEl>
                                          <p:spTgt spid="473"/>
                                        </p:tgtEl>
                                        <p:attrNameLst>
                                          <p:attrName>style.visibility</p:attrName>
                                        </p:attrNameLst>
                                      </p:cBhvr>
                                      <p:to>
                                        <p:strVal val="visible"/>
                                      </p:to>
                                    </p:set>
                                    <p:animEffect transition="in" filter="fade">
                                      <p:cBhvr>
                                        <p:cTn id="16" dur="500"/>
                                        <p:tgtEl>
                                          <p:spTgt spid="473"/>
                                        </p:tgtEl>
                                      </p:cBhvr>
                                    </p:animEffect>
                                  </p:childTnLst>
                                </p:cTn>
                              </p:par>
                              <p:par>
                                <p:cTn id="17" presetID="10" presetClass="entr" presetSubtype="0" fill="hold" nodeType="withEffect">
                                  <p:stCondLst>
                                    <p:cond delay="0"/>
                                  </p:stCondLst>
                                  <p:childTnLst>
                                    <p:set>
                                      <p:cBhvr>
                                        <p:cTn id="18" dur="1" fill="hold">
                                          <p:stCondLst>
                                            <p:cond delay="0"/>
                                          </p:stCondLst>
                                        </p:cTn>
                                        <p:tgtEl>
                                          <p:spTgt spid="474"/>
                                        </p:tgtEl>
                                        <p:attrNameLst>
                                          <p:attrName>style.visibility</p:attrName>
                                        </p:attrNameLst>
                                      </p:cBhvr>
                                      <p:to>
                                        <p:strVal val="visible"/>
                                      </p:to>
                                    </p:set>
                                    <p:animEffect transition="in" filter="fade">
                                      <p:cBhvr>
                                        <p:cTn id="19" dur="500"/>
                                        <p:tgtEl>
                                          <p:spTgt spid="47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fade">
                                      <p:cBhvr>
                                        <p:cTn id="31" dur="1000"/>
                                        <p:tgtEl>
                                          <p:spTgt spid="6">
                                            <p:txEl>
                                              <p:pRg st="0" end="0"/>
                                            </p:txEl>
                                          </p:spTgt>
                                        </p:tgtEl>
                                      </p:cBhvr>
                                    </p:animEffect>
                                    <p:anim calcmode="lin" valueType="num">
                                      <p:cBhvr>
                                        <p:cTn id="3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fade">
                                      <p:cBhvr>
                                        <p:cTn id="38" dur="1000"/>
                                        <p:tgtEl>
                                          <p:spTgt spid="7">
                                            <p:txEl>
                                              <p:pRg st="0" end="0"/>
                                            </p:txEl>
                                          </p:spTgt>
                                        </p:tgtEl>
                                      </p:cBhvr>
                                    </p:animEffect>
                                    <p:anim calcmode="lin" valueType="num">
                                      <p:cBhvr>
                                        <p:cTn id="3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8289588"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304925"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8469" y="-3176"/>
            <a:ext cx="1304925" cy="1029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65400" y="355600"/>
            <a:ext cx="12293600" cy="1015663"/>
          </a:xfrm>
          <a:prstGeom prst="rect">
            <a:avLst/>
          </a:prstGeom>
          <a:noFill/>
        </p:spPr>
        <p:txBody>
          <a:bodyPr wrap="square" rtlCol="0">
            <a:spAutoFit/>
          </a:bodyPr>
          <a:lstStyle/>
          <a:p>
            <a:pPr algn="ctr"/>
            <a:r>
              <a:rPr lang="en-US" sz="6000" dirty="0" smtClean="0"/>
              <a:t>Answers :</a:t>
            </a:r>
          </a:p>
        </p:txBody>
      </p:sp>
      <p:sp>
        <p:nvSpPr>
          <p:cNvPr id="5" name="TextBox 4"/>
          <p:cNvSpPr txBox="1"/>
          <p:nvPr/>
        </p:nvSpPr>
        <p:spPr>
          <a:xfrm>
            <a:off x="1625600" y="2362200"/>
            <a:ext cx="14757400" cy="1446550"/>
          </a:xfrm>
          <a:prstGeom prst="rect">
            <a:avLst/>
          </a:prstGeom>
          <a:noFill/>
        </p:spPr>
        <p:txBody>
          <a:bodyPr wrap="square" rtlCol="0">
            <a:spAutoFit/>
          </a:bodyPr>
          <a:lstStyle/>
          <a:p>
            <a:r>
              <a:rPr lang="en-US" sz="3200" dirty="0"/>
              <a:t>	</a:t>
            </a:r>
            <a:r>
              <a:rPr lang="en-US" sz="4400" dirty="0"/>
              <a:t>Q1-They carry instructions that tell your cells how to </a:t>
            </a:r>
            <a:r>
              <a:rPr lang="en-US" sz="4400" dirty="0" smtClean="0"/>
              <a:t>work and </a:t>
            </a:r>
            <a:r>
              <a:rPr lang="en-US" sz="4400" dirty="0"/>
              <a:t>grow.</a:t>
            </a:r>
          </a:p>
        </p:txBody>
      </p:sp>
      <p:sp>
        <p:nvSpPr>
          <p:cNvPr id="6" name="TextBox 5"/>
          <p:cNvSpPr txBox="1"/>
          <p:nvPr/>
        </p:nvSpPr>
        <p:spPr>
          <a:xfrm>
            <a:off x="1879600" y="4421088"/>
            <a:ext cx="14249400" cy="769441"/>
          </a:xfrm>
          <a:prstGeom prst="rect">
            <a:avLst/>
          </a:prstGeom>
          <a:noFill/>
        </p:spPr>
        <p:txBody>
          <a:bodyPr wrap="square" rtlCol="0">
            <a:spAutoFit/>
          </a:bodyPr>
          <a:lstStyle/>
          <a:p>
            <a:r>
              <a:rPr lang="en-US" sz="4400" dirty="0" smtClean="0"/>
              <a:t>Q2- 46 chromosomes into 23 pairs.</a:t>
            </a:r>
            <a:endParaRPr lang="en-US" sz="4400" dirty="0"/>
          </a:p>
        </p:txBody>
      </p:sp>
      <p:sp>
        <p:nvSpPr>
          <p:cNvPr id="7" name="TextBox 6"/>
          <p:cNvSpPr txBox="1"/>
          <p:nvPr/>
        </p:nvSpPr>
        <p:spPr>
          <a:xfrm>
            <a:off x="1879600" y="6273800"/>
            <a:ext cx="11252200" cy="1446550"/>
          </a:xfrm>
          <a:prstGeom prst="rect">
            <a:avLst/>
          </a:prstGeom>
          <a:noFill/>
        </p:spPr>
        <p:txBody>
          <a:bodyPr wrap="square" rtlCol="0">
            <a:spAutoFit/>
          </a:bodyPr>
          <a:lstStyle/>
          <a:p>
            <a:r>
              <a:rPr lang="en-US" sz="4400" dirty="0" smtClean="0"/>
              <a:t>Q3-Its caused when </a:t>
            </a:r>
            <a:r>
              <a:rPr lang="en-US" sz="4400" dirty="0"/>
              <a:t>babies have an extra copy of a chromosome.</a:t>
            </a:r>
          </a:p>
        </p:txBody>
      </p:sp>
    </p:spTree>
    <p:extLst>
      <p:ext uri="{BB962C8B-B14F-4D97-AF65-F5344CB8AC3E}">
        <p14:creationId xmlns:p14="http://schemas.microsoft.com/office/powerpoint/2010/main" val="30067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TotalTime>
  <Words>438</Words>
  <Application>Microsoft Office PowerPoint</Application>
  <PresentationFormat>Custom</PresentationFormat>
  <Paragraphs>54</Paragraphs>
  <Slides>10</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Libre Baskerville</vt:lpstr>
      <vt:lpstr>League Spartan</vt:lpstr>
      <vt:lpstr>Calibri</vt:lpstr>
      <vt:lpstr>Arial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29</cp:revision>
  <dcterms:modified xsi:type="dcterms:W3CDTF">2023-03-31T17:59:01Z</dcterms:modified>
</cp:coreProperties>
</file>