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8"/>
  </p:notesMasterIdLst>
  <p:sldIdLst>
    <p:sldId id="256" r:id="rId5"/>
    <p:sldId id="257" r:id="rId6"/>
    <p:sldId id="258" r:id="rId7"/>
    <p:sldId id="260" r:id="rId8"/>
    <p:sldId id="261" r:id="rId9"/>
    <p:sldId id="262" r:id="rId10"/>
    <p:sldId id="264" r:id="rId11"/>
    <p:sldId id="265" r:id="rId12"/>
    <p:sldId id="266" r:id="rId13"/>
    <p:sldId id="267" r:id="rId14"/>
    <p:sldId id="268" r:id="rId15"/>
    <p:sldId id="263"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184" autoAdjust="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3/31/2023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1432539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3/31/2023</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3/31/2023</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3/31/2023</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3/31/2023</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3/31/2023</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smtClean="0"/>
              <a:t>Click to edit Master title style</a:t>
            </a:r>
            <a:endParaRPr lang="en-US"/>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3/31/2023</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3/31/2023</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3/31/2023</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3/31/2023</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3/31/2023</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 Id="rId10" Type="http://schemas.openxmlformats.org/officeDocument/2006/relationships/image" Target="../media/image18.gif"/><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19.gif"/><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18" Type="http://schemas.openxmlformats.org/officeDocument/2006/relationships/hyperlink" Target="https://www.healthline.com/health/food-nutrition/foods-that-boost-the-immune-system#shellfish" TargetMode="External"/><Relationship Id="rId3" Type="http://schemas.openxmlformats.org/officeDocument/2006/relationships/image" Target="../media/image2.svg"/><Relationship Id="rId21" Type="http://schemas.openxmlformats.org/officeDocument/2006/relationships/hyperlink" Target="http://www.ducksters.com/science/biology/immune_system.php" TargetMode="External"/><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hyperlink" Target="https://www.betterhealth.vic.gov.au/health/conditionsandtreatments/immune-system" TargetMode="External"/><Relationship Id="rId2" Type="http://schemas.openxmlformats.org/officeDocument/2006/relationships/image" Target="../media/image1.png"/><Relationship Id="rId16" Type="http://schemas.openxmlformats.org/officeDocument/2006/relationships/hyperlink" Target="https://www.hopkinsmedicine.org/health/conditions-and-diseases/the-immune-system" TargetMode="External"/><Relationship Id="rId20" Type="http://schemas.openxmlformats.org/officeDocument/2006/relationships/hyperlink" Target="https://www.youtube.com/watch?v=zQGOcOUBi6s" TargetMode="External"/><Relationship Id="rId1" Type="http://schemas.openxmlformats.org/officeDocument/2006/relationships/slideLayout" Target="../slideLayouts/slideLayout1.xml"/><Relationship Id="rId11" Type="http://schemas.openxmlformats.org/officeDocument/2006/relationships/image" Target="../media/image10.svg"/><Relationship Id="rId24" Type="http://schemas.openxmlformats.org/officeDocument/2006/relationships/image" Target="../media/image20.jpeg"/><Relationship Id="rId15" Type="http://schemas.openxmlformats.org/officeDocument/2006/relationships/image" Target="../media/image14.svg"/><Relationship Id="rId23" Type="http://schemas.openxmlformats.org/officeDocument/2006/relationships/hyperlink" Target="https://www.ncbi.nlm.nih.gov/books/NBK279364/" TargetMode="External"/><Relationship Id="rId19" Type="http://schemas.openxmlformats.org/officeDocument/2006/relationships/hyperlink" Target="https://www.betterhealth.vic.gov.au/health/conditionsandtreatments/immune-system#:~:text=The%20immune%20system%20is%20a,it%20enters%20the%20body%20again" TargetMode="External"/><Relationship Id="rId4" Type="http://schemas.openxmlformats.org/officeDocument/2006/relationships/image" Target="../media/image3.png"/><Relationship Id="rId14" Type="http://schemas.openxmlformats.org/officeDocument/2006/relationships/image" Target="../media/image7.png"/><Relationship Id="rId22" Type="http://schemas.openxmlformats.org/officeDocument/2006/relationships/hyperlink" Target="https://www.pcrm.org/news/blog/foods-boost-immune-syste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 Id="rId10" Type="http://schemas.openxmlformats.org/officeDocument/2006/relationships/image" Target="../media/image9.gif"/><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xmlns=""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9127172" y="3714275"/>
            <a:ext cx="3194131" cy="3194131"/>
          </a:xfrm>
          <a:prstGeom prst="rect">
            <a:avLst/>
          </a:prstGeom>
        </p:spPr>
      </p:pic>
      <p:pic>
        <p:nvPicPr>
          <p:cNvPr id="11" name="Graphic 10" descr="Microscope">
            <a:extLst>
              <a:ext uri="{FF2B5EF4-FFF2-40B4-BE49-F238E27FC236}">
                <a16:creationId xmlns:a16="http://schemas.microsoft.com/office/drawing/2014/main" id="{3CB00449-E308-4DF3-9CFD-9A7D30B672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338607" flipH="1">
            <a:off x="-130806" y="1123529"/>
            <a:ext cx="2684499" cy="2684499"/>
          </a:xfrm>
          <a:prstGeom prst="rect">
            <a:avLst/>
          </a:prstGeom>
        </p:spPr>
      </p:pic>
      <p:pic>
        <p:nvPicPr>
          <p:cNvPr id="13" name="Graphic 12" descr="Test tubes">
            <a:extLst>
              <a:ext uri="{FF2B5EF4-FFF2-40B4-BE49-F238E27FC236}">
                <a16:creationId xmlns:a16="http://schemas.microsoft.com/office/drawing/2014/main" id="{6A56DF0C-1331-406E-AEE6-06E0E59FB9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1078969">
            <a:off x="4245496" y="4548616"/>
            <a:ext cx="2453456" cy="2453456"/>
          </a:xfrm>
          <a:prstGeom prst="rect">
            <a:avLst/>
          </a:prstGeom>
        </p:spPr>
      </p:pic>
      <p:pic>
        <p:nvPicPr>
          <p:cNvPr id="7" name="Graphic 6" descr="Beaker">
            <a:extLst>
              <a:ext uri="{FF2B5EF4-FFF2-40B4-BE49-F238E27FC236}">
                <a16:creationId xmlns:a16="http://schemas.microsoft.com/office/drawing/2014/main" id="{88D22565-F42F-439B-A6A4-CF161165E6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1213697">
            <a:off x="-15993" y="3686409"/>
            <a:ext cx="3245427" cy="3245427"/>
          </a:xfrm>
          <a:prstGeom prst="rect">
            <a:avLst/>
          </a:prstGeom>
        </p:spPr>
      </p:pic>
      <p:pic>
        <p:nvPicPr>
          <p:cNvPr id="9" name="Graphic 8" descr="Flask">
            <a:extLst>
              <a:ext uri="{FF2B5EF4-FFF2-40B4-BE49-F238E27FC236}">
                <a16:creationId xmlns:a16="http://schemas.microsoft.com/office/drawing/2014/main" id="{B46E3E84-D1E6-4422-AA93-3EE98A821B9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rot="20451125">
            <a:off x="8514237" y="-118161"/>
            <a:ext cx="3005286" cy="3005286"/>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rot="20520790">
            <a:off x="10917677" y="783939"/>
            <a:ext cx="1488402" cy="1488402"/>
          </a:xfrm>
          <a:prstGeom prst="rect">
            <a:avLst/>
          </a:prstGeom>
        </p:spPr>
      </p:pic>
      <p:sp>
        <p:nvSpPr>
          <p:cNvPr id="14" name="Title 1"/>
          <p:cNvSpPr>
            <a:spLocks noGrp="1"/>
          </p:cNvSpPr>
          <p:nvPr>
            <p:ph type="ctrTitle"/>
          </p:nvPr>
        </p:nvSpPr>
        <p:spPr>
          <a:xfrm>
            <a:off x="2107613" y="512528"/>
            <a:ext cx="7453423" cy="2155976"/>
          </a:xfrm>
          <a:solidFill>
            <a:srgbClr val="00B0F0"/>
          </a:solidFill>
        </p:spPr>
        <p:txBody>
          <a:bodyPr>
            <a:normAutofit/>
          </a:bodyPr>
          <a:lstStyle/>
          <a:p>
            <a:r>
              <a:rPr lang="en-US" sz="7200" dirty="0">
                <a:solidFill>
                  <a:schemeClr val="bg1"/>
                </a:solidFill>
              </a:rPr>
              <a:t>Immune System</a:t>
            </a:r>
          </a:p>
        </p:txBody>
      </p:sp>
      <p:sp>
        <p:nvSpPr>
          <p:cNvPr id="16" name="Subtitle 2"/>
          <p:cNvSpPr>
            <a:spLocks noGrp="1"/>
          </p:cNvSpPr>
          <p:nvPr>
            <p:ph type="subTitle" idx="1"/>
          </p:nvPr>
        </p:nvSpPr>
        <p:spPr>
          <a:xfrm>
            <a:off x="2107613" y="3220803"/>
            <a:ext cx="7453423" cy="1495135"/>
          </a:xfrm>
          <a:solidFill>
            <a:srgbClr val="FFFF00"/>
          </a:solidFill>
          <a:ln>
            <a:solidFill>
              <a:srgbClr val="92D050"/>
            </a:solidFill>
          </a:ln>
        </p:spPr>
        <p:txBody>
          <a:bodyPr>
            <a:normAutofit/>
          </a:bodyPr>
          <a:lstStyle/>
          <a:p>
            <a:r>
              <a:rPr lang="en-US" sz="3600" dirty="0" smtClean="0"/>
              <a:t>By:  </a:t>
            </a:r>
            <a:r>
              <a:rPr lang="en-US" sz="3600" dirty="0" err="1" smtClean="0"/>
              <a:t>Bassam.M</a:t>
            </a:r>
            <a:r>
              <a:rPr lang="en-US" sz="3600" dirty="0"/>
              <a:t>. </a:t>
            </a:r>
            <a:r>
              <a:rPr lang="en-US" sz="3600" dirty="0" err="1"/>
              <a:t>Sweis</a:t>
            </a:r>
            <a:endParaRPr lang="en-US" sz="3600" dirty="0"/>
          </a:p>
        </p:txBody>
      </p:sp>
    </p:spTree>
    <p:extLst>
      <p:ext uri="{BB962C8B-B14F-4D97-AF65-F5344CB8AC3E}">
        <p14:creationId xmlns:p14="http://schemas.microsoft.com/office/powerpoint/2010/main" val="29063970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EB226A9-D9EE-4576-B6BE-BA2E94C1613A}"/>
              </a:ext>
              <a:ext uri="{C183D7F6-B498-43B3-948B-1728B52AA6E4}">
                <adec:decorative xmlns:adec="http://schemas.microsoft.com/office/drawing/2017/decorative" xmlns="" val="1"/>
              </a:ext>
            </a:extLst>
          </p:cNvPr>
          <p:cNvGrpSpPr/>
          <p:nvPr/>
        </p:nvGrpSpPr>
        <p:grpSpPr>
          <a:xfrm>
            <a:off x="8936181" y="0"/>
            <a:ext cx="3890553" cy="6904758"/>
            <a:chOff x="8936181" y="0"/>
            <a:chExt cx="3890553" cy="6904758"/>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Microscope">
              <a:extLst>
                <a:ext uri="{FF2B5EF4-FFF2-40B4-BE49-F238E27FC236}">
                  <a16:creationId xmlns:a16="http://schemas.microsoft.com/office/drawing/2014/main" id="{A9B090FE-5998-4BAC-AB8D-6F40D44C81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flipH="1">
              <a:off x="8936181" y="3014205"/>
              <a:ext cx="3890553" cy="3890553"/>
            </a:xfrm>
            <a:prstGeom prst="rect">
              <a:avLst/>
            </a:prstGeom>
          </p:spPr>
        </p:pic>
      </p:grpSp>
      <p:sp>
        <p:nvSpPr>
          <p:cNvPr id="17" name="Title 1"/>
          <p:cNvSpPr txBox="1">
            <a:spLocks/>
          </p:cNvSpPr>
          <p:nvPr/>
        </p:nvSpPr>
        <p:spPr>
          <a:xfrm>
            <a:off x="162865" y="89586"/>
            <a:ext cx="8619295" cy="2263956"/>
          </a:xfrm>
          <a:prstGeom prst="rect">
            <a:avLst/>
          </a:prstGeom>
          <a:solidFill>
            <a:srgbClr val="92D05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smtClean="0"/>
              <a:t>What would happen if you had a very week immune system or no immune system at all ???</a:t>
            </a:r>
            <a:br>
              <a:rPr lang="en-US" sz="4000" smtClean="0"/>
            </a:br>
            <a:endParaRPr lang="en-US" sz="4000" dirty="0"/>
          </a:p>
        </p:txBody>
      </p:sp>
      <p:sp>
        <p:nvSpPr>
          <p:cNvPr id="18" name="Subtitle 2"/>
          <p:cNvSpPr txBox="1">
            <a:spLocks/>
          </p:cNvSpPr>
          <p:nvPr/>
        </p:nvSpPr>
        <p:spPr>
          <a:xfrm>
            <a:off x="162864" y="2552972"/>
            <a:ext cx="8619295" cy="3756387"/>
          </a:xfrm>
          <a:prstGeom prst="rect">
            <a:avLst/>
          </a:prstGeom>
          <a:solidFill>
            <a:srgbClr val="FFFF00"/>
          </a:solidFill>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1" dirty="0" smtClean="0"/>
          </a:p>
          <a:p>
            <a:r>
              <a:rPr lang="en-US" sz="9700" dirty="0" smtClean="0"/>
              <a:t>Without an immune system, we would have no way to fight harmful things that enter our body from the outside or harmful changes that occur inside our body. </a:t>
            </a:r>
          </a:p>
          <a:p>
            <a:r>
              <a:rPr lang="en-US" sz="9700" dirty="0" smtClean="0"/>
              <a:t>The main tasks of the body’s immune system are:</a:t>
            </a:r>
          </a:p>
          <a:p>
            <a:r>
              <a:rPr lang="en-US" sz="9700" dirty="0" smtClean="0"/>
              <a:t>1.To fight disease-causing germs (pathogens).</a:t>
            </a:r>
          </a:p>
          <a:p>
            <a:r>
              <a:rPr lang="en-US" sz="9700" dirty="0" smtClean="0"/>
              <a:t>2.To recognize and neutralize harmful substances from the environment.</a:t>
            </a:r>
          </a:p>
          <a:p>
            <a:r>
              <a:rPr lang="en-US" sz="9700" dirty="0" smtClean="0"/>
              <a:t>3.To fight disease-causing changes in the body, such as cancer cells.</a:t>
            </a:r>
            <a:endParaRPr lang="en-US" sz="9700" dirty="0"/>
          </a:p>
        </p:txBody>
      </p:sp>
      <p:pic>
        <p:nvPicPr>
          <p:cNvPr id="19" name="Picture 2" descr="Why You're Totally Unprepared for the New Normal - OZY | A Modern Media  Company"/>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5447" y="1535528"/>
            <a:ext cx="2629605" cy="1478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9703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AEA098C1-E19E-4D03-9A35-14569BC7C142}"/>
              </a:ext>
              <a:ext uri="{C183D7F6-B498-43B3-948B-1728B52AA6E4}">
                <adec:decorative xmlns:adec="http://schemas.microsoft.com/office/drawing/2017/decorative" xmlns="" val="1"/>
              </a:ext>
            </a:extLst>
          </p:cNvPr>
          <p:cNvGrpSpPr/>
          <p:nvPr/>
        </p:nvGrpSpPr>
        <p:grpSpPr>
          <a:xfrm>
            <a:off x="8962159" y="0"/>
            <a:ext cx="3884322" cy="6858000"/>
            <a:chOff x="8899813" y="0"/>
            <a:chExt cx="3884322" cy="6858000"/>
          </a:xfrm>
        </p:grpSpPr>
        <p:grpSp>
          <p:nvGrpSpPr>
            <p:cNvPr id="31" name="Group 30">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33" name="Rectangle 32">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2" name="Graphic 12" descr="Beaker">
              <a:extLst>
                <a:ext uri="{FF2B5EF4-FFF2-40B4-BE49-F238E27FC236}">
                  <a16:creationId xmlns:a16="http://schemas.microsoft.com/office/drawing/2014/main" id="{BF2CC76A-FBA9-49E0-9F1C-2C5299495F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899813" y="2973678"/>
              <a:ext cx="3884322" cy="3884322"/>
            </a:xfrm>
            <a:prstGeom prst="rect">
              <a:avLst/>
            </a:prstGeom>
          </p:spPr>
        </p:pic>
      </p:grpSp>
      <p:sp>
        <p:nvSpPr>
          <p:cNvPr id="14" name="Title 1"/>
          <p:cNvSpPr txBox="1">
            <a:spLocks/>
          </p:cNvSpPr>
          <p:nvPr/>
        </p:nvSpPr>
        <p:spPr>
          <a:xfrm>
            <a:off x="24028" y="-17716"/>
            <a:ext cx="9144000" cy="2387600"/>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Does being happy boost your immune system?</a:t>
            </a:r>
            <a:endParaRPr lang="en-US" dirty="0"/>
          </a:p>
        </p:txBody>
      </p:sp>
      <p:sp>
        <p:nvSpPr>
          <p:cNvPr id="15" name="Subtitle 2"/>
          <p:cNvSpPr txBox="1">
            <a:spLocks/>
          </p:cNvSpPr>
          <p:nvPr/>
        </p:nvSpPr>
        <p:spPr>
          <a:xfrm>
            <a:off x="161062" y="2688889"/>
            <a:ext cx="9144000" cy="180473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Scientific studies have begun to reveal a host of physical health benefits surrounding </a:t>
            </a:r>
            <a:r>
              <a:rPr lang="en-US" b="1" dirty="0" smtClean="0"/>
              <a:t>happiness</a:t>
            </a:r>
            <a:r>
              <a:rPr lang="en-US" dirty="0" smtClean="0"/>
              <a:t> including a stronger immune system, stronger resilience in the face of stress, a stronger heart and less risk of cardiovascular disease, alongside quicker recovery times when overcoming illness or surgery.</a:t>
            </a:r>
          </a:p>
          <a:p>
            <a:r>
              <a:rPr lang="en-US" dirty="0" smtClean="0"/>
              <a:t>So smile and don’t worry be happy.</a:t>
            </a:r>
            <a:endParaRPr lang="en-US" dirty="0"/>
          </a:p>
        </p:txBody>
      </p:sp>
      <p:pic>
        <p:nvPicPr>
          <p:cNvPr id="16" name="Picture 4" descr="Active Vs. Passive Immunity: What it Means for COVID-19 | Health.com"/>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8530" y="4812627"/>
            <a:ext cx="3503613" cy="183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0425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xmlns=""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8733052" y="3270323"/>
            <a:ext cx="3194131" cy="3194131"/>
          </a:xfrm>
          <a:prstGeom prst="rect">
            <a:avLst/>
          </a:prstGeom>
        </p:spPr>
      </p:pic>
      <p:pic>
        <p:nvPicPr>
          <p:cNvPr id="11" name="Graphic 10" descr="Microscope">
            <a:extLst>
              <a:ext uri="{FF2B5EF4-FFF2-40B4-BE49-F238E27FC236}">
                <a16:creationId xmlns:a16="http://schemas.microsoft.com/office/drawing/2014/main" id="{3CB00449-E308-4DF3-9CFD-9A7D30B672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338607" flipH="1">
            <a:off x="-587261" y="1663257"/>
            <a:ext cx="2684499" cy="2684499"/>
          </a:xfrm>
          <a:prstGeom prst="rect">
            <a:avLst/>
          </a:prstGeom>
        </p:spPr>
      </p:pic>
      <p:pic>
        <p:nvPicPr>
          <p:cNvPr id="13" name="Graphic 12" descr="Test tubes">
            <a:extLst>
              <a:ext uri="{FF2B5EF4-FFF2-40B4-BE49-F238E27FC236}">
                <a16:creationId xmlns:a16="http://schemas.microsoft.com/office/drawing/2014/main" id="{6A56DF0C-1331-406E-AEE6-06E0E59FB9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1078969">
            <a:off x="1987849" y="3821002"/>
            <a:ext cx="2453456" cy="2453456"/>
          </a:xfrm>
          <a:prstGeom prst="rect">
            <a:avLst/>
          </a:prstGeom>
        </p:spPr>
      </p:pic>
      <p:pic>
        <p:nvPicPr>
          <p:cNvPr id="7" name="Graphic 6" descr="Beaker">
            <a:extLst>
              <a:ext uri="{FF2B5EF4-FFF2-40B4-BE49-F238E27FC236}">
                <a16:creationId xmlns:a16="http://schemas.microsoft.com/office/drawing/2014/main" id="{88D22565-F42F-439B-A6A4-CF161165E6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1213697">
            <a:off x="-491837" y="3688628"/>
            <a:ext cx="3245427" cy="3245427"/>
          </a:xfrm>
          <a:prstGeom prst="rect">
            <a:avLst/>
          </a:prstGeom>
        </p:spPr>
      </p:pic>
      <p:pic>
        <p:nvPicPr>
          <p:cNvPr id="9" name="Graphic 8" descr="Flask">
            <a:extLst>
              <a:ext uri="{FF2B5EF4-FFF2-40B4-BE49-F238E27FC236}">
                <a16:creationId xmlns:a16="http://schemas.microsoft.com/office/drawing/2014/main" id="{B46E3E84-D1E6-4422-AA93-3EE98A821B9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rot="20451125">
            <a:off x="8514237" y="-118161"/>
            <a:ext cx="3005286" cy="3005286"/>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rot="20520790">
            <a:off x="10917677" y="783939"/>
            <a:ext cx="1488402" cy="1488402"/>
          </a:xfrm>
          <a:prstGeom prst="rect">
            <a:avLst/>
          </a:prstGeom>
        </p:spPr>
      </p:pic>
      <p:sp>
        <p:nvSpPr>
          <p:cNvPr id="12" name="Title 3"/>
          <p:cNvSpPr>
            <a:spLocks noGrp="1"/>
          </p:cNvSpPr>
          <p:nvPr>
            <p:ph type="ctrTitle"/>
          </p:nvPr>
        </p:nvSpPr>
        <p:spPr>
          <a:xfrm>
            <a:off x="923508" y="686679"/>
            <a:ext cx="9144000" cy="2387600"/>
          </a:xfrm>
        </p:spPr>
        <p:txBody>
          <a:bodyPr>
            <a:normAutofit/>
          </a:bodyPr>
          <a:lstStyle/>
          <a:p>
            <a:r>
              <a:rPr lang="en-US" dirty="0" smtClean="0">
                <a:solidFill>
                  <a:schemeClr val="bg1"/>
                </a:solidFill>
                <a:effectLst>
                  <a:outerShdw blurRad="38100" dist="38100" dir="2700000" algn="tl">
                    <a:srgbClr val="000000">
                      <a:alpha val="43137"/>
                    </a:srgbClr>
                  </a:outerShdw>
                </a:effectLst>
              </a:rPr>
              <a:t>Thank you miss Eva, you are the best (;</a:t>
            </a:r>
            <a:endParaRPr lang="en-US" dirty="0">
              <a:solidFill>
                <a:schemeClr val="bg1"/>
              </a:solidFill>
              <a:effectLst>
                <a:outerShdw blurRad="38100" dist="38100" dir="2700000" algn="tl">
                  <a:srgbClr val="000000">
                    <a:alpha val="43137"/>
                  </a:srgbClr>
                </a:outerShdw>
              </a:effectLst>
            </a:endParaRPr>
          </a:p>
        </p:txBody>
      </p:sp>
      <p:pic>
        <p:nvPicPr>
          <p:cNvPr id="1026" name="Picture 2" descr="Thank You GIF - Find &amp; Share on GIPHY | Thank you gifs, Thank you images,  Calligraphy thank you"/>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872803" y="3625475"/>
            <a:ext cx="4087509" cy="273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3135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xmlns=""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7625487" y="449169"/>
            <a:ext cx="3194131" cy="3194131"/>
          </a:xfrm>
          <a:prstGeom prst="rect">
            <a:avLst/>
          </a:prstGeom>
        </p:spPr>
      </p:pic>
      <p:pic>
        <p:nvPicPr>
          <p:cNvPr id="13" name="Graphic 12" descr="Test tubes">
            <a:extLst>
              <a:ext uri="{FF2B5EF4-FFF2-40B4-BE49-F238E27FC236}">
                <a16:creationId xmlns:a16="http://schemas.microsoft.com/office/drawing/2014/main" id="{6A56DF0C-1331-406E-AEE6-06E0E59FB9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1078969">
            <a:off x="9544314" y="1272057"/>
            <a:ext cx="2453456" cy="2453456"/>
          </a:xfrm>
          <a:prstGeom prst="rect">
            <a:avLst/>
          </a:prstGeom>
        </p:spPr>
      </p:pic>
      <p:pic>
        <p:nvPicPr>
          <p:cNvPr id="9" name="Graphic 8" descr="Flask">
            <a:extLst>
              <a:ext uri="{FF2B5EF4-FFF2-40B4-BE49-F238E27FC236}">
                <a16:creationId xmlns:a16="http://schemas.microsoft.com/office/drawing/2014/main" id="{B46E3E84-D1E6-4422-AA93-3EE98A821B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rot="20451125">
            <a:off x="7309209" y="229447"/>
            <a:ext cx="3005286" cy="3005286"/>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rot="20520790">
            <a:off x="10917677" y="783939"/>
            <a:ext cx="1488402" cy="1488402"/>
          </a:xfrm>
          <a:prstGeom prst="rect">
            <a:avLst/>
          </a:prstGeom>
        </p:spPr>
      </p:pic>
      <p:sp>
        <p:nvSpPr>
          <p:cNvPr id="14" name="Title 1"/>
          <p:cNvSpPr txBox="1">
            <a:spLocks/>
          </p:cNvSpPr>
          <p:nvPr/>
        </p:nvSpPr>
        <p:spPr>
          <a:xfrm>
            <a:off x="497376" y="297265"/>
            <a:ext cx="10515600" cy="512746"/>
          </a:xfrm>
          <a:prstGeom prst="rect">
            <a:avLst/>
          </a:prstGeom>
          <a:solidFill>
            <a:srgbClr val="00B050"/>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smtClean="0"/>
              <a:t>Resources:</a:t>
            </a:r>
            <a:endParaRPr lang="en-US" sz="4000" dirty="0"/>
          </a:p>
        </p:txBody>
      </p:sp>
      <p:sp>
        <p:nvSpPr>
          <p:cNvPr id="16" name="Rectangle 15"/>
          <p:cNvSpPr/>
          <p:nvPr/>
        </p:nvSpPr>
        <p:spPr>
          <a:xfrm>
            <a:off x="497376" y="944157"/>
            <a:ext cx="6919139" cy="563231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pPr>
            <a:r>
              <a:rPr lang="en-US" dirty="0">
                <a:solidFill>
                  <a:schemeClr val="bg1"/>
                </a:solidFill>
                <a:hlinkClick r:id="rId16"/>
              </a:rPr>
              <a:t>https://www.hopkinsmedicine.org/health/conditions-and-diseases/the-immune-system</a:t>
            </a:r>
            <a:endParaRPr lang="en-US" dirty="0">
              <a:solidFill>
                <a:schemeClr val="bg1"/>
              </a:solidFill>
            </a:endParaRPr>
          </a:p>
          <a:p>
            <a:pPr marL="285750" indent="-285750">
              <a:buFont typeface="Arial" panose="020B0604020202020204" pitchFamily="34" charset="0"/>
              <a:buChar char="•"/>
            </a:pPr>
            <a:r>
              <a:rPr lang="en-US" dirty="0">
                <a:solidFill>
                  <a:schemeClr val="bg1"/>
                </a:solidFill>
                <a:hlinkClick r:id="rId17"/>
              </a:rPr>
              <a:t>https://www.betterhealth.vic.gov.au/health/conditionsandtreatments/immune-system</a:t>
            </a: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hlinkClick r:id="rId18"/>
              </a:rPr>
              <a:t>https://www.healthline.com/health/food-nutrition/foods-that-boost-the-immune-system#shellfish</a:t>
            </a: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hlinkClick r:id="rId19"/>
              </a:rPr>
              <a:t>https://www.betterhealth.vic.gov.au/health/conditionsandtreatments/immune-system#:~:text=The%20immune%20system%20is%20a,it%20enters%20the%20body%20again</a:t>
            </a:r>
            <a:r>
              <a:rPr lang="en-US" dirty="0">
                <a:solidFill>
                  <a:schemeClr val="bg1"/>
                </a:solidFill>
              </a:rPr>
              <a:t>.</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hlinkClick r:id="rId20"/>
              </a:rPr>
              <a:t>https://www.youtube.com/watch?v=zQGOcOUBi6s</a:t>
            </a: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hlinkClick r:id="rId21"/>
              </a:rPr>
              <a:t>www.ducksters.com/science/biology/immune_system.php</a:t>
            </a: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hlinkClick r:id="rId22"/>
              </a:rPr>
              <a:t>https://www.pcrm.org/news/blog/foods-boost-immune-system</a:t>
            </a: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hlinkClick r:id="rId23"/>
              </a:rPr>
              <a:t>https://www.ncbi.nlm.nih.gov/books/NBK279364</a:t>
            </a:r>
            <a:r>
              <a:rPr lang="en-US" dirty="0" smtClean="0">
                <a:solidFill>
                  <a:schemeClr val="bg1"/>
                </a:solidFill>
                <a:hlinkClick r:id="rId23"/>
              </a:rPr>
              <a:t>/</a:t>
            </a:r>
            <a:endParaRPr lang="en-US" dirty="0">
              <a:solidFill>
                <a:schemeClr val="bg1"/>
              </a:solidFill>
            </a:endParaRPr>
          </a:p>
        </p:txBody>
      </p:sp>
      <p:pic>
        <p:nvPicPr>
          <p:cNvPr id="17" name="Picture 2" descr="SSME Resource Creation Reflection #3 – Resource planning for lesson  planning – samxumusic"/>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951198" y="3879312"/>
            <a:ext cx="3788909" cy="2525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9233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98EA88B-C439-4F17-9585-820972CE0BA5}"/>
              </a:ext>
              <a:ext uri="{C183D7F6-B498-43B3-948B-1728B52AA6E4}">
                <adec:decorative xmlns:adec="http://schemas.microsoft.com/office/drawing/2017/decorative" xmlns="" val="1"/>
              </a:ext>
            </a:extLst>
          </p:cNvPr>
          <p:cNvGrpSpPr/>
          <p:nvPr/>
        </p:nvGrpSpPr>
        <p:grpSpPr>
          <a:xfrm>
            <a:off x="9009186" y="0"/>
            <a:ext cx="3668917" cy="6941127"/>
            <a:chOff x="9009186" y="0"/>
            <a:chExt cx="3668917" cy="6941127"/>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Clipboard">
              <a:extLst>
                <a:ext uri="{FF2B5EF4-FFF2-40B4-BE49-F238E27FC236}">
                  <a16:creationId xmlns:a16="http://schemas.microsoft.com/office/drawing/2014/main" id="{4F58D0C9-D25F-4044-8F1B-4190E5A1B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009186" y="3272210"/>
              <a:ext cx="3668917" cy="3668917"/>
            </a:xfrm>
            <a:prstGeom prst="rect">
              <a:avLst/>
            </a:prstGeom>
          </p:spPr>
        </p:pic>
      </p:grpSp>
      <p:sp>
        <p:nvSpPr>
          <p:cNvPr id="14" name="Title 3"/>
          <p:cNvSpPr txBox="1">
            <a:spLocks/>
          </p:cNvSpPr>
          <p:nvPr/>
        </p:nvSpPr>
        <p:spPr>
          <a:xfrm>
            <a:off x="594195" y="470384"/>
            <a:ext cx="8047058" cy="1306163"/>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solidFill>
                  <a:schemeClr val="bg1"/>
                </a:solidFill>
              </a:rPr>
              <a:t>Contents:</a:t>
            </a:r>
            <a:endParaRPr lang="en-US" dirty="0">
              <a:solidFill>
                <a:schemeClr val="bg1"/>
              </a:solidFill>
            </a:endParaRPr>
          </a:p>
        </p:txBody>
      </p:sp>
      <p:sp>
        <p:nvSpPr>
          <p:cNvPr id="15" name="Subtitle 4"/>
          <p:cNvSpPr txBox="1">
            <a:spLocks/>
          </p:cNvSpPr>
          <p:nvPr/>
        </p:nvSpPr>
        <p:spPr>
          <a:xfrm>
            <a:off x="594195" y="1940261"/>
            <a:ext cx="8047058" cy="4290722"/>
          </a:xfrm>
          <a:prstGeom prst="rect">
            <a:avLst/>
          </a:prstGeom>
          <a:solidFill>
            <a:srgbClr val="FFFF00"/>
          </a:solidFill>
          <a:ln>
            <a:solidFill>
              <a:srgbClr val="FFFF00"/>
            </a:solid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mtClean="0">
                <a:solidFill>
                  <a:schemeClr val="tx1">
                    <a:lumMod val="95000"/>
                    <a:lumOff val="5000"/>
                  </a:schemeClr>
                </a:solidFill>
              </a:rPr>
              <a:t>Introduction.</a:t>
            </a:r>
          </a:p>
          <a:p>
            <a:pPr marL="342900" indent="-342900"/>
            <a:r>
              <a:rPr lang="en-US" smtClean="0">
                <a:solidFill>
                  <a:schemeClr val="tx1">
                    <a:lumMod val="95000"/>
                    <a:lumOff val="5000"/>
                  </a:schemeClr>
                </a:solidFill>
              </a:rPr>
              <a:t>What is the immune system?</a:t>
            </a:r>
          </a:p>
          <a:p>
            <a:pPr marL="342900" indent="-342900"/>
            <a:r>
              <a:rPr lang="en-US" smtClean="0">
                <a:solidFill>
                  <a:schemeClr val="tx1">
                    <a:lumMod val="95000"/>
                    <a:lumOff val="5000"/>
                  </a:schemeClr>
                </a:solidFill>
              </a:rPr>
              <a:t> Parts of immune system.</a:t>
            </a:r>
          </a:p>
          <a:p>
            <a:pPr marL="342900" indent="-342900"/>
            <a:r>
              <a:rPr lang="en-US" smtClean="0">
                <a:solidFill>
                  <a:schemeClr val="tx1">
                    <a:lumMod val="95000"/>
                    <a:lumOff val="5000"/>
                  </a:schemeClr>
                </a:solidFill>
              </a:rPr>
              <a:t> </a:t>
            </a:r>
            <a:r>
              <a:rPr lang="en-US" smtClean="0">
                <a:solidFill>
                  <a:schemeClr val="tx1">
                    <a:lumMod val="95000"/>
                    <a:lumOff val="5000"/>
                  </a:schemeClr>
                </a:solidFill>
                <a:ea typeface="Times New Roman" panose="02020603050405020304" pitchFamily="18" charset="0"/>
              </a:rPr>
              <a:t>The role does the immune system play in Keeping us alive and well.</a:t>
            </a:r>
          </a:p>
          <a:p>
            <a:pPr marL="342900" indent="-342900"/>
            <a:r>
              <a:rPr lang="en-US" smtClean="0"/>
              <a:t>The food that boost our immune system.</a:t>
            </a:r>
          </a:p>
          <a:p>
            <a:pPr marL="342900" indent="-342900"/>
            <a:r>
              <a:rPr lang="en-US" smtClean="0"/>
              <a:t>Why these food ,that I presented in the previous slide, boost the immune system?</a:t>
            </a:r>
          </a:p>
          <a:p>
            <a:pPr marL="342900" indent="-342900"/>
            <a:r>
              <a:rPr lang="en-US" smtClean="0"/>
              <a:t>What would happen if you had a very week immune system or no immune system at all ?</a:t>
            </a:r>
          </a:p>
          <a:p>
            <a:pPr marL="342900" indent="-342900"/>
            <a:r>
              <a:rPr lang="en-US" smtClean="0"/>
              <a:t>Does being happy boost your immune system?</a:t>
            </a:r>
          </a:p>
          <a:p>
            <a:pPr marL="342900" indent="-342900"/>
            <a:r>
              <a:rPr lang="en-US" smtClean="0"/>
              <a:t>Recourses.</a:t>
            </a:r>
            <a:br>
              <a:rPr lang="en-US" smtClean="0"/>
            </a:br>
            <a:r>
              <a:rPr lang="en-US" smtClean="0">
                <a:solidFill>
                  <a:schemeClr val="tx1">
                    <a:lumMod val="95000"/>
                    <a:lumOff val="5000"/>
                  </a:schemeClr>
                </a:solidFill>
              </a:rPr>
              <a:t>              </a:t>
            </a:r>
            <a:endParaRPr lang="en-US" dirty="0">
              <a:solidFill>
                <a:schemeClr val="tx1">
                  <a:lumMod val="95000"/>
                  <a:lumOff val="5000"/>
                </a:schemeClr>
              </a:solidFill>
            </a:endParaRPr>
          </a:p>
        </p:txBody>
      </p:sp>
      <p:pic>
        <p:nvPicPr>
          <p:cNvPr id="16" name="Picture 2" descr="Content GIF | Gfycat"/>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54833" y="4758891"/>
            <a:ext cx="1980116" cy="165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4991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3"/>
          <p:cNvSpPr>
            <a:spLocks noGrp="1"/>
          </p:cNvSpPr>
          <p:nvPr>
            <p:ph type="title"/>
          </p:nvPr>
        </p:nvSpPr>
        <p:spPr>
          <a:xfrm>
            <a:off x="462183" y="399428"/>
            <a:ext cx="8536343" cy="1646324"/>
          </a:xfrm>
          <a:solidFill>
            <a:srgbClr val="92D050"/>
          </a:solidFill>
        </p:spPr>
        <p:txBody>
          <a:bodyPr/>
          <a:lstStyle/>
          <a:p>
            <a:r>
              <a:rPr lang="en-US" dirty="0"/>
              <a:t>Introduction:</a:t>
            </a:r>
          </a:p>
        </p:txBody>
      </p:sp>
      <p:sp>
        <p:nvSpPr>
          <p:cNvPr id="28" name="Text Placeholder 4"/>
          <p:cNvSpPr txBox="1">
            <a:spLocks/>
          </p:cNvSpPr>
          <p:nvPr/>
        </p:nvSpPr>
        <p:spPr>
          <a:xfrm>
            <a:off x="430143" y="2241805"/>
            <a:ext cx="8532016" cy="4250435"/>
          </a:xfrm>
          <a:prstGeom prst="rect">
            <a:avLst/>
          </a:prstGeom>
          <a:solidFill>
            <a:srgbClr val="92D05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tx1">
                    <a:lumMod val="95000"/>
                    <a:lumOff val="5000"/>
                  </a:schemeClr>
                </a:solidFill>
              </a:rPr>
              <a:t>Every second of your life you are under attack. Bacteria, viruses, spores and more living stuff wants to enter your body and use its resources for itself. The immune system is a powerful army of cells that fights like a T-Rex on speed and sacrifices itself for your survival. Without it you would die in no time. This sounds simple but the reality is complex, beautiful and just awesome. An animation of </a:t>
            </a:r>
            <a:r>
              <a:rPr lang="en-US" b="1" dirty="0" smtClean="0">
                <a:solidFill>
                  <a:schemeClr val="tx1">
                    <a:lumMod val="95000"/>
                    <a:lumOff val="5000"/>
                  </a:schemeClr>
                </a:solidFill>
              </a:rPr>
              <a:t>the immune system. </a:t>
            </a:r>
            <a:br>
              <a:rPr lang="en-US" b="1" dirty="0" smtClean="0">
                <a:solidFill>
                  <a:schemeClr val="tx1">
                    <a:lumMod val="95000"/>
                    <a:lumOff val="5000"/>
                  </a:schemeClr>
                </a:solidFill>
              </a:rPr>
            </a:br>
            <a:endParaRPr lang="en-US" b="1" dirty="0">
              <a:solidFill>
                <a:schemeClr val="tx1">
                  <a:lumMod val="95000"/>
                  <a:lumOff val="5000"/>
                </a:schemeClr>
              </a:solidFill>
            </a:endParaRPr>
          </a:p>
        </p:txBody>
      </p:sp>
      <p:grpSp>
        <p:nvGrpSpPr>
          <p:cNvPr id="30" name="Group 29">
            <a:extLst>
              <a:ext uri="{FF2B5EF4-FFF2-40B4-BE49-F238E27FC236}">
                <a16:creationId xmlns:a16="http://schemas.microsoft.com/office/drawing/2014/main" id="{AEA098C1-E19E-4D03-9A35-14569BC7C142}"/>
              </a:ext>
              <a:ext uri="{C183D7F6-B498-43B3-948B-1728B52AA6E4}">
                <adec:decorative xmlns:adec="http://schemas.microsoft.com/office/drawing/2017/decorative" xmlns="" val="1"/>
              </a:ext>
            </a:extLst>
          </p:cNvPr>
          <p:cNvGrpSpPr/>
          <p:nvPr/>
        </p:nvGrpSpPr>
        <p:grpSpPr>
          <a:xfrm>
            <a:off x="8962159" y="0"/>
            <a:ext cx="3884322" cy="6858000"/>
            <a:chOff x="8899813" y="0"/>
            <a:chExt cx="3884322" cy="6858000"/>
          </a:xfrm>
        </p:grpSpPr>
        <p:grpSp>
          <p:nvGrpSpPr>
            <p:cNvPr id="31" name="Group 30">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33" name="Rectangle 32">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2" name="Graphic 12" descr="Beaker">
              <a:extLst>
                <a:ext uri="{FF2B5EF4-FFF2-40B4-BE49-F238E27FC236}">
                  <a16:creationId xmlns:a16="http://schemas.microsoft.com/office/drawing/2014/main" id="{BF2CC76A-FBA9-49E0-9F1C-2C5299495F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899813" y="2973678"/>
              <a:ext cx="3884322" cy="3884322"/>
            </a:xfrm>
            <a:prstGeom prst="rect">
              <a:avLst/>
            </a:prstGeom>
          </p:spPr>
        </p:pic>
      </p:grpSp>
      <p:pic>
        <p:nvPicPr>
          <p:cNvPr id="29" name="Picture 2" descr="Immune system GIFs - Get the best gif on GIFE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800456" y="827165"/>
            <a:ext cx="2219802" cy="205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991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587829" y="221751"/>
            <a:ext cx="10515600" cy="1325563"/>
          </a:xfrm>
        </p:spPr>
        <p:txBody>
          <a:bodyPr/>
          <a:lstStyle/>
          <a:p>
            <a:pPr algn="ctr"/>
            <a:r>
              <a:rPr lang="en-US" dirty="0">
                <a:ln w="0"/>
                <a:solidFill>
                  <a:srgbClr val="0070C0"/>
                </a:solidFill>
                <a:latin typeface="+mn-lt"/>
              </a:rPr>
              <a:t>What is the immune system?!</a:t>
            </a:r>
          </a:p>
        </p:txBody>
      </p:sp>
      <p:sp>
        <p:nvSpPr>
          <p:cNvPr id="17" name="Content Placeholder 2"/>
          <p:cNvSpPr>
            <a:spLocks noGrp="1"/>
          </p:cNvSpPr>
          <p:nvPr>
            <p:ph idx="1"/>
          </p:nvPr>
        </p:nvSpPr>
        <p:spPr>
          <a:xfrm>
            <a:off x="409847" y="1690687"/>
            <a:ext cx="6446003" cy="4167454"/>
          </a:xfrm>
          <a:solidFill>
            <a:srgbClr val="0070C0"/>
          </a:solidFill>
        </p:spPr>
        <p:txBody>
          <a:bodyPr>
            <a:normAutofit lnSpcReduction="10000"/>
          </a:bodyPr>
          <a:lstStyle/>
          <a:p>
            <a:r>
              <a:rPr lang="en-US" b="0" i="0" dirty="0">
                <a:solidFill>
                  <a:schemeClr val="bg1"/>
                </a:solidFill>
                <a:effectLst/>
                <a:latin typeface="Arial" panose="020B0604020202020204" pitchFamily="34" charset="0"/>
              </a:rPr>
              <a:t>The </a:t>
            </a:r>
            <a:r>
              <a:rPr lang="en-US" dirty="0">
                <a:solidFill>
                  <a:schemeClr val="bg1"/>
                </a:solidFill>
                <a:latin typeface="Arial" panose="020B0604020202020204" pitchFamily="34" charset="0"/>
              </a:rPr>
              <a:t>i</a:t>
            </a:r>
            <a:r>
              <a:rPr lang="en-US" b="0" i="0" dirty="0">
                <a:solidFill>
                  <a:schemeClr val="bg1"/>
                </a:solidFill>
                <a:effectLst/>
                <a:latin typeface="Arial" panose="020B0604020202020204" pitchFamily="34" charset="0"/>
              </a:rPr>
              <a:t>mmune </a:t>
            </a:r>
            <a:r>
              <a:rPr lang="en-US" dirty="0">
                <a:solidFill>
                  <a:schemeClr val="bg1"/>
                </a:solidFill>
                <a:latin typeface="Arial" panose="020B0604020202020204" pitchFamily="34" charset="0"/>
              </a:rPr>
              <a:t>s</a:t>
            </a:r>
            <a:r>
              <a:rPr lang="en-US" b="0" i="0" dirty="0">
                <a:solidFill>
                  <a:schemeClr val="bg1"/>
                </a:solidFill>
                <a:effectLst/>
                <a:latin typeface="Arial" panose="020B0604020202020204" pitchFamily="34" charset="0"/>
              </a:rPr>
              <a:t>ystem is one of our great organ systems, it </a:t>
            </a:r>
            <a:r>
              <a:rPr lang="en-US" dirty="0">
                <a:solidFill>
                  <a:schemeClr val="bg1"/>
                </a:solidFill>
              </a:rPr>
              <a:t>is a complex network of cells and proteins that defends the body against infection. It </a:t>
            </a:r>
            <a:r>
              <a:rPr lang="en-US" b="0" i="0" dirty="0">
                <a:solidFill>
                  <a:schemeClr val="bg1"/>
                </a:solidFill>
                <a:effectLst/>
                <a:latin typeface="Arial" panose="020B0604020202020204" pitchFamily="34" charset="0"/>
              </a:rPr>
              <a:t>helps to protect us against diseases caused by tiny attackers </a:t>
            </a:r>
          </a:p>
          <a:p>
            <a:pPr marL="0" indent="0">
              <a:buNone/>
            </a:pPr>
            <a:r>
              <a:rPr lang="en-US" b="0" i="0" dirty="0">
                <a:solidFill>
                  <a:schemeClr val="bg1"/>
                </a:solidFill>
                <a:effectLst/>
                <a:latin typeface="Arial" panose="020B0604020202020204" pitchFamily="34" charset="0"/>
              </a:rPr>
              <a:t>Called Microorganisms( bacteria and parasites) and viruses. The immune system is made up of specialized organs, cells, and tissues that all work together to destroy these </a:t>
            </a:r>
            <a:r>
              <a:rPr lang="en-US" dirty="0">
                <a:solidFill>
                  <a:schemeClr val="bg1"/>
                </a:solidFill>
                <a:latin typeface="Arial" panose="020B0604020202020204" pitchFamily="34" charset="0"/>
              </a:rPr>
              <a:t>attackers</a:t>
            </a:r>
            <a:r>
              <a:rPr lang="en-US" b="0" i="0" dirty="0">
                <a:solidFill>
                  <a:schemeClr val="bg1"/>
                </a:solidFill>
                <a:effectLst/>
                <a:latin typeface="Arial" panose="020B0604020202020204" pitchFamily="34" charset="0"/>
              </a:rPr>
              <a:t>. </a:t>
            </a:r>
            <a:endParaRPr lang="en-US" dirty="0">
              <a:solidFill>
                <a:schemeClr val="bg1"/>
              </a:solidFill>
            </a:endParaRPr>
          </a:p>
        </p:txBody>
      </p:sp>
      <p:pic>
        <p:nvPicPr>
          <p:cNvPr id="18" name="Picture 2" descr="How to Get the Best From Your Immune System - Smarter Living Guides - The  New York Tim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5850" y="1690687"/>
            <a:ext cx="5053092" cy="4167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2821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C15E21A-C111-4D39-BB47-E83988E5A05E}"/>
              </a:ext>
              <a:ext uri="{C183D7F6-B498-43B3-948B-1728B52AA6E4}">
                <adec:decorative xmlns:adec="http://schemas.microsoft.com/office/drawing/2017/decorative" xmlns="" val="1"/>
              </a:ext>
            </a:extLst>
          </p:cNvPr>
          <p:cNvGrpSpPr/>
          <p:nvPr/>
        </p:nvGrpSpPr>
        <p:grpSpPr>
          <a:xfrm>
            <a:off x="9055676" y="0"/>
            <a:ext cx="3193475" cy="6954260"/>
            <a:chOff x="9055676" y="0"/>
            <a:chExt cx="3193475" cy="6954260"/>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aphic 11" descr="Test tubes">
              <a:extLst>
                <a:ext uri="{FF2B5EF4-FFF2-40B4-BE49-F238E27FC236}">
                  <a16:creationId xmlns:a16="http://schemas.microsoft.com/office/drawing/2014/main" id="{57BD2CFA-105C-4606-859E-A8413C62B3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450534" y="4155643"/>
              <a:ext cx="2798617" cy="2798617"/>
            </a:xfrm>
            <a:prstGeom prst="rect">
              <a:avLst/>
            </a:prstGeom>
          </p:spPr>
        </p:pic>
      </p:grpSp>
      <p:sp>
        <p:nvSpPr>
          <p:cNvPr id="14" name="Title 1"/>
          <p:cNvSpPr>
            <a:spLocks noGrp="1"/>
          </p:cNvSpPr>
          <p:nvPr>
            <p:ph type="title"/>
          </p:nvPr>
        </p:nvSpPr>
        <p:spPr>
          <a:xfrm>
            <a:off x="838200" y="125844"/>
            <a:ext cx="8217475" cy="976564"/>
          </a:xfrm>
          <a:solidFill>
            <a:srgbClr val="92D050"/>
          </a:solidFill>
        </p:spPr>
        <p:txBody>
          <a:bodyPr/>
          <a:lstStyle/>
          <a:p>
            <a:pPr algn="ctr"/>
            <a:r>
              <a:rPr lang="en-US" dirty="0">
                <a:latin typeface="+mn-lt"/>
              </a:rPr>
              <a:t>Parts Of Immune System:</a:t>
            </a:r>
          </a:p>
        </p:txBody>
      </p:sp>
      <p:sp>
        <p:nvSpPr>
          <p:cNvPr id="15" name="Content Placeholder 2"/>
          <p:cNvSpPr>
            <a:spLocks noGrp="1"/>
          </p:cNvSpPr>
          <p:nvPr>
            <p:ph idx="1"/>
          </p:nvPr>
        </p:nvSpPr>
        <p:spPr>
          <a:xfrm>
            <a:off x="838199" y="1228252"/>
            <a:ext cx="8217476" cy="5324030"/>
          </a:xfrm>
          <a:solidFill>
            <a:srgbClr val="0070C0"/>
          </a:solidFill>
          <a:ln>
            <a:solidFill>
              <a:srgbClr val="0070C0"/>
            </a:solidFill>
          </a:ln>
        </p:spPr>
        <p:txBody>
          <a:bodyPr>
            <a:normAutofit fontScale="77500" lnSpcReduction="20000"/>
          </a:bodyPr>
          <a:lstStyle/>
          <a:p>
            <a:endParaRPr lang="en-US" sz="3200" dirty="0">
              <a:solidFill>
                <a:schemeClr val="bg1"/>
              </a:solidFill>
            </a:endParaRPr>
          </a:p>
          <a:p>
            <a:r>
              <a:rPr lang="en-US" sz="3200" dirty="0">
                <a:solidFill>
                  <a:schemeClr val="bg1"/>
                </a:solidFill>
              </a:rPr>
              <a:t>White blood cells,</a:t>
            </a:r>
            <a:r>
              <a:rPr lang="en-US" sz="3200" dirty="0"/>
              <a:t> they are the key players in your immune system and they are made in your bone marrow.</a:t>
            </a:r>
            <a:endParaRPr lang="en-US" sz="3200" dirty="0">
              <a:solidFill>
                <a:schemeClr val="bg1"/>
              </a:solidFill>
            </a:endParaRPr>
          </a:p>
          <a:p>
            <a:r>
              <a:rPr lang="en-US" sz="3200" dirty="0">
                <a:solidFill>
                  <a:schemeClr val="bg1"/>
                </a:solidFill>
              </a:rPr>
              <a:t>Antibodies,</a:t>
            </a:r>
            <a:r>
              <a:rPr lang="en-US" sz="3200" dirty="0"/>
              <a:t> they help the body to fight microbes or the toxins (poisons) they produce.</a:t>
            </a:r>
            <a:endParaRPr lang="en-US" sz="3200" dirty="0">
              <a:solidFill>
                <a:schemeClr val="bg1"/>
              </a:solidFill>
            </a:endParaRPr>
          </a:p>
          <a:p>
            <a:r>
              <a:rPr lang="en-US" sz="3200" dirty="0">
                <a:solidFill>
                  <a:schemeClr val="bg1"/>
                </a:solidFill>
              </a:rPr>
              <a:t>Complement system, </a:t>
            </a:r>
            <a:r>
              <a:rPr lang="en-US" dirty="0"/>
              <a:t>the complement system is made up of proteins whose actions complement the work done by antibodies.</a:t>
            </a:r>
            <a:endParaRPr lang="en-US" sz="3200" dirty="0">
              <a:solidFill>
                <a:schemeClr val="bg1"/>
              </a:solidFill>
            </a:endParaRPr>
          </a:p>
          <a:p>
            <a:r>
              <a:rPr lang="en-US" sz="3200" dirty="0">
                <a:solidFill>
                  <a:schemeClr val="bg1"/>
                </a:solidFill>
              </a:rPr>
              <a:t>Lymphatic system, it is</a:t>
            </a:r>
            <a:r>
              <a:rPr lang="en-US" dirty="0"/>
              <a:t> a network of delicate tubes throughout the body.</a:t>
            </a:r>
            <a:endParaRPr lang="en-US" sz="3200" dirty="0">
              <a:solidFill>
                <a:schemeClr val="bg1"/>
              </a:solidFill>
            </a:endParaRPr>
          </a:p>
          <a:p>
            <a:r>
              <a:rPr lang="en-US" sz="3200" dirty="0">
                <a:solidFill>
                  <a:schemeClr val="bg1"/>
                </a:solidFill>
              </a:rPr>
              <a:t>Spleen,</a:t>
            </a:r>
            <a:r>
              <a:rPr lang="en-US" sz="2400" dirty="0"/>
              <a:t> it is a blood-filtering organ that removes microbes and destroys old or damaged red blood cells.</a:t>
            </a:r>
            <a:endParaRPr lang="en-US" sz="3200" dirty="0">
              <a:solidFill>
                <a:schemeClr val="bg1"/>
              </a:solidFill>
            </a:endParaRPr>
          </a:p>
          <a:p>
            <a:r>
              <a:rPr lang="en-US" sz="3200" dirty="0">
                <a:solidFill>
                  <a:schemeClr val="bg1"/>
                </a:solidFill>
              </a:rPr>
              <a:t>Bone marrow,</a:t>
            </a:r>
            <a:r>
              <a:rPr lang="en-US" dirty="0"/>
              <a:t> it is the spongy tissue that produces the red blood cells, </a:t>
            </a:r>
            <a:r>
              <a:rPr lang="en-US" sz="2400" dirty="0"/>
              <a:t>the white blood cells and the platelets.</a:t>
            </a:r>
            <a:endParaRPr lang="en-US" sz="3200" dirty="0">
              <a:solidFill>
                <a:schemeClr val="bg1"/>
              </a:solidFill>
            </a:endParaRPr>
          </a:p>
          <a:p>
            <a:r>
              <a:rPr lang="en-US" sz="3200" dirty="0">
                <a:solidFill>
                  <a:schemeClr val="bg1"/>
                </a:solidFill>
              </a:rPr>
              <a:t>Thymus,</a:t>
            </a:r>
            <a:r>
              <a:rPr lang="en-US" sz="2400" dirty="0"/>
              <a:t> it filters and monitors your blood content.</a:t>
            </a:r>
            <a:endParaRPr lang="en-US" sz="3200" dirty="0">
              <a:solidFill>
                <a:schemeClr val="bg1"/>
              </a:solidFill>
            </a:endParaRPr>
          </a:p>
          <a:p>
            <a:endParaRPr lang="en-US" sz="3200" dirty="0">
              <a:solidFill>
                <a:schemeClr val="bg1"/>
              </a:solidFill>
            </a:endParaRPr>
          </a:p>
        </p:txBody>
      </p:sp>
      <p:pic>
        <p:nvPicPr>
          <p:cNvPr id="16" name="Picture 15"/>
          <p:cNvPicPr>
            <a:picLocks noChangeAspect="1"/>
          </p:cNvPicPr>
          <p:nvPr/>
        </p:nvPicPr>
        <p:blipFill>
          <a:blip r:embed="rId4"/>
          <a:stretch>
            <a:fillRect/>
          </a:stretch>
        </p:blipFill>
        <p:spPr>
          <a:xfrm>
            <a:off x="9603176" y="1669224"/>
            <a:ext cx="2493331" cy="2390159"/>
          </a:xfrm>
          <a:prstGeom prst="rect">
            <a:avLst/>
          </a:prstGeom>
        </p:spPr>
      </p:pic>
    </p:spTree>
    <p:extLst>
      <p:ext uri="{BB962C8B-B14F-4D97-AF65-F5344CB8AC3E}">
        <p14:creationId xmlns:p14="http://schemas.microsoft.com/office/powerpoint/2010/main" val="26710020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EB226A9-D9EE-4576-B6BE-BA2E94C1613A}"/>
              </a:ext>
              <a:ext uri="{C183D7F6-B498-43B3-948B-1728B52AA6E4}">
                <adec:decorative xmlns:adec="http://schemas.microsoft.com/office/drawing/2017/decorative" xmlns="" val="1"/>
              </a:ext>
            </a:extLst>
          </p:cNvPr>
          <p:cNvGrpSpPr/>
          <p:nvPr/>
        </p:nvGrpSpPr>
        <p:grpSpPr>
          <a:xfrm>
            <a:off x="8936181" y="0"/>
            <a:ext cx="3890553" cy="6904758"/>
            <a:chOff x="8936181" y="0"/>
            <a:chExt cx="3890553" cy="6904758"/>
          </a:xfrm>
        </p:grpSpPr>
        <p:grpSp>
          <p:nvGrpSpPr>
            <p:cNvPr id="10" name="Group 9">
              <a:extLst>
                <a:ext uri="{FF2B5EF4-FFF2-40B4-BE49-F238E27FC236}">
                  <a16:creationId xmlns:a16="http://schemas.microsoft.com/office/drawing/2014/main" id="{D4EF09CF-3362-453A-9463-F6669A9D3E01}"/>
                </a:ext>
              </a:extLst>
            </p:cNvPr>
            <p:cNvGrpSpPr/>
            <p:nvPr/>
          </p:nvGrpSpPr>
          <p:grpSpPr>
            <a:xfrm>
              <a:off x="9055676" y="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Graphic 10" descr="Microscope">
              <a:extLst>
                <a:ext uri="{FF2B5EF4-FFF2-40B4-BE49-F238E27FC236}">
                  <a16:creationId xmlns:a16="http://schemas.microsoft.com/office/drawing/2014/main" id="{A9B090FE-5998-4BAC-AB8D-6F40D44C81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flipH="1">
              <a:off x="8936181" y="3014205"/>
              <a:ext cx="3890553" cy="3890553"/>
            </a:xfrm>
            <a:prstGeom prst="rect">
              <a:avLst/>
            </a:prstGeom>
          </p:spPr>
        </p:pic>
      </p:grpSp>
      <p:sp>
        <p:nvSpPr>
          <p:cNvPr id="14" name="Title 1"/>
          <p:cNvSpPr>
            <a:spLocks noGrp="1"/>
          </p:cNvSpPr>
          <p:nvPr>
            <p:ph type="title"/>
          </p:nvPr>
        </p:nvSpPr>
        <p:spPr>
          <a:xfrm>
            <a:off x="219579" y="129994"/>
            <a:ext cx="7949377" cy="1306513"/>
          </a:xfrm>
          <a:solidFill>
            <a:srgbClr val="0070C0"/>
          </a:solidFill>
        </p:spPr>
        <p:txBody>
          <a:bodyPr>
            <a:normAutofit/>
          </a:bodyPr>
          <a:lstStyle/>
          <a:p>
            <a:pPr marL="342900" lvl="0" indent="-342900" algn="ctr" fontAlgn="base">
              <a:spcBef>
                <a:spcPts val="1000"/>
              </a:spcBef>
              <a:tabLst>
                <a:tab pos="457200" algn="l"/>
              </a:tabLst>
            </a:pPr>
            <a:r>
              <a:rPr lang="en-US" sz="4000" dirty="0">
                <a:solidFill>
                  <a:schemeClr val="tx1">
                    <a:lumMod val="95000"/>
                    <a:lumOff val="5000"/>
                  </a:schemeClr>
                </a:solidFill>
                <a:latin typeface="+mn-lt"/>
                <a:ea typeface="Times New Roman" panose="02020603050405020304" pitchFamily="18" charset="0"/>
              </a:rPr>
              <a:t>The role does the immune system play in Keeping us alive and well!!</a:t>
            </a:r>
            <a:endParaRPr lang="en-US" sz="4000" dirty="0">
              <a:solidFill>
                <a:schemeClr val="tx1">
                  <a:lumMod val="95000"/>
                  <a:lumOff val="5000"/>
                </a:schemeClr>
              </a:solidFill>
              <a:latin typeface="+mn-lt"/>
            </a:endParaRPr>
          </a:p>
        </p:txBody>
      </p:sp>
      <p:sp>
        <p:nvSpPr>
          <p:cNvPr id="15" name="Content Placeholder 2"/>
          <p:cNvSpPr>
            <a:spLocks noGrp="1"/>
          </p:cNvSpPr>
          <p:nvPr>
            <p:ph idx="1"/>
          </p:nvPr>
        </p:nvSpPr>
        <p:spPr>
          <a:xfrm>
            <a:off x="219579" y="1577337"/>
            <a:ext cx="7949377" cy="5032469"/>
          </a:xfrm>
        </p:spPr>
        <p:txBody>
          <a:bodyPr>
            <a:noAutofit/>
          </a:bodyPr>
          <a:lstStyle/>
          <a:p>
            <a:pPr marL="0" indent="0">
              <a:buNone/>
            </a:pPr>
            <a:r>
              <a:rPr lang="en-US" sz="2000" dirty="0"/>
              <a:t>Your </a:t>
            </a:r>
            <a:r>
              <a:rPr lang="en-US" sz="2000" b="1" dirty="0"/>
              <a:t>immune system</a:t>
            </a:r>
            <a:r>
              <a:rPr lang="en-US" sz="2000" dirty="0"/>
              <a:t> works hard to keep you healthy. Its job is to keep germs out of your body or to destroy them or limit the extent of their harm if they get in. When your immune system is working properly, it can tell which cells are yours and which substances are foreign to your body.</a:t>
            </a:r>
          </a:p>
          <a:p>
            <a:pPr marL="0" indent="0" fontAlgn="base">
              <a:buNone/>
            </a:pPr>
            <a:r>
              <a:rPr lang="en-US" sz="2000" dirty="0"/>
              <a:t>When the body senses foreign substances (called antigens), the immune system works to recognize the antigens and get rid of them.</a:t>
            </a:r>
          </a:p>
          <a:p>
            <a:pPr marL="0" indent="0" fontAlgn="base">
              <a:buNone/>
            </a:pPr>
            <a:r>
              <a:rPr lang="en-US" sz="2000" dirty="0"/>
              <a:t>Examples of antigens include the proteins on the surfaces of bacteria, fungi and viruses. When these antigens attach to special receptors on the immune cells (immune system cells), a whole series of processes are triggered in the body. Once the body has come into contact with a disease-causing germ for the first time,( it usually </a:t>
            </a:r>
            <a:r>
              <a:rPr lang="en-US" sz="2000" b="1" dirty="0"/>
              <a:t>stores information about the germ </a:t>
            </a:r>
            <a:r>
              <a:rPr lang="en-US" sz="2000" dirty="0"/>
              <a:t>and how to fight it. Then, if it comes into contact with the germ again, it </a:t>
            </a:r>
            <a:r>
              <a:rPr lang="en-US" sz="2000" b="1" dirty="0"/>
              <a:t>recognizes the germ straight away </a:t>
            </a:r>
            <a:r>
              <a:rPr lang="en-US" sz="2000" dirty="0"/>
              <a:t>and can start fighting it faster)*.</a:t>
            </a:r>
          </a:p>
          <a:p>
            <a:pPr marL="0" indent="0">
              <a:buNone/>
            </a:pPr>
            <a:r>
              <a:rPr lang="en-US" sz="2000" dirty="0"/>
              <a:t>* This amazing system has memory then, that is really awesome .</a:t>
            </a:r>
          </a:p>
        </p:txBody>
      </p:sp>
      <p:pic>
        <p:nvPicPr>
          <p:cNvPr id="16" name="Picture 2" descr="Coronavirus and health: What can you do to boost your immune system? -  Deseret News"/>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40636" y="884297"/>
            <a:ext cx="1797627" cy="1585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0339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1" y="0"/>
            <a:ext cx="12192000" cy="866441"/>
          </a:xfrm>
          <a:solidFill>
            <a:schemeClr val="accent6"/>
          </a:solidFill>
        </p:spPr>
        <p:txBody>
          <a:bodyPr>
            <a:normAutofit/>
          </a:bodyPr>
          <a:lstStyle/>
          <a:p>
            <a:r>
              <a:rPr lang="en-US" sz="4000" dirty="0">
                <a:latin typeface="+mn-lt"/>
              </a:rPr>
              <a:t>The food that boost our immune system</a:t>
            </a:r>
            <a:r>
              <a:rPr lang="en-US" sz="4000" dirty="0" smtClean="0">
                <a:latin typeface="+mn-lt"/>
              </a:rPr>
              <a:t>:</a:t>
            </a:r>
            <a:endParaRPr lang="en-US" sz="4000" dirty="0">
              <a:latin typeface="+mn-lt"/>
            </a:endParaRPr>
          </a:p>
        </p:txBody>
      </p:sp>
      <p:sp>
        <p:nvSpPr>
          <p:cNvPr id="15" name="Content Placeholder 2"/>
          <p:cNvSpPr>
            <a:spLocks noGrp="1"/>
          </p:cNvSpPr>
          <p:nvPr>
            <p:ph idx="1"/>
          </p:nvPr>
        </p:nvSpPr>
        <p:spPr>
          <a:xfrm>
            <a:off x="188187" y="866441"/>
            <a:ext cx="6515100" cy="5834323"/>
          </a:xfrm>
        </p:spPr>
        <p:txBody>
          <a:bodyPr>
            <a:noAutofit/>
          </a:bodyPr>
          <a:lstStyle/>
          <a:p>
            <a:r>
              <a:rPr lang="en-US" sz="2000" dirty="0"/>
              <a:t>Citrus fruits such as: lemon, orange, easy peeler, grapefruit and lime.</a:t>
            </a:r>
          </a:p>
          <a:p>
            <a:r>
              <a:rPr lang="en-US" sz="2000" dirty="0"/>
              <a:t>Red bell pepper. </a:t>
            </a:r>
          </a:p>
          <a:p>
            <a:r>
              <a:rPr lang="en-US" sz="2000" dirty="0"/>
              <a:t>Garlic.</a:t>
            </a:r>
          </a:p>
          <a:p>
            <a:r>
              <a:rPr lang="en-US" sz="2000" dirty="0"/>
              <a:t>Broccoli.</a:t>
            </a:r>
          </a:p>
          <a:p>
            <a:r>
              <a:rPr lang="en-US" sz="2000" dirty="0"/>
              <a:t>Ginger.</a:t>
            </a:r>
          </a:p>
          <a:p>
            <a:r>
              <a:rPr lang="en-US" sz="2000" dirty="0"/>
              <a:t>Green leaves, lettuce and spinach.</a:t>
            </a:r>
          </a:p>
          <a:p>
            <a:r>
              <a:rPr lang="en-US" sz="2000" dirty="0"/>
              <a:t>Dairy such as milk and yogurt.</a:t>
            </a:r>
          </a:p>
          <a:p>
            <a:r>
              <a:rPr lang="en-US" sz="2000" dirty="0"/>
              <a:t>Dry almonds.</a:t>
            </a:r>
          </a:p>
          <a:p>
            <a:r>
              <a:rPr lang="en-US" sz="2000" dirty="0"/>
              <a:t>Sunflowers seeds.</a:t>
            </a:r>
          </a:p>
          <a:p>
            <a:r>
              <a:rPr lang="en-US" sz="2000" dirty="0"/>
              <a:t>Turmeric. </a:t>
            </a:r>
          </a:p>
          <a:p>
            <a:r>
              <a:rPr lang="en-US" sz="2000" dirty="0"/>
              <a:t>Green tea.</a:t>
            </a:r>
          </a:p>
          <a:p>
            <a:r>
              <a:rPr lang="en-US" sz="2000" dirty="0"/>
              <a:t>Papaya.</a:t>
            </a:r>
          </a:p>
          <a:p>
            <a:r>
              <a:rPr lang="en-US" sz="2000" dirty="0"/>
              <a:t>Kiwi. </a:t>
            </a:r>
          </a:p>
          <a:p>
            <a:r>
              <a:rPr lang="en-US" sz="2000" dirty="0"/>
              <a:t>Fish and the fish oil.</a:t>
            </a:r>
          </a:p>
          <a:p>
            <a:endParaRPr lang="en-US" sz="2000" dirty="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1473" y="1041945"/>
            <a:ext cx="5143500" cy="5483314"/>
          </a:xfrm>
          <a:prstGeom prst="rect">
            <a:avLst/>
          </a:prstGeom>
        </p:spPr>
      </p:pic>
    </p:spTree>
    <p:extLst>
      <p:ext uri="{BB962C8B-B14F-4D97-AF65-F5344CB8AC3E}">
        <p14:creationId xmlns:p14="http://schemas.microsoft.com/office/powerpoint/2010/main" val="19042197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4" name="Title 1"/>
          <p:cNvSpPr txBox="1">
            <a:spLocks/>
          </p:cNvSpPr>
          <p:nvPr/>
        </p:nvSpPr>
        <p:spPr>
          <a:xfrm>
            <a:off x="838200" y="365125"/>
            <a:ext cx="10515600" cy="1325563"/>
          </a:xfrm>
          <a:prstGeom prst="rect">
            <a:avLst/>
          </a:prstGeom>
          <a:solidFill>
            <a:srgbClr val="00B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latin typeface="+mn-lt"/>
              </a:rPr>
              <a:t>Why these food ,that I presented in the previous slide, boost the immune system?</a:t>
            </a:r>
            <a:endParaRPr lang="en-US" dirty="0">
              <a:latin typeface="+mn-lt"/>
            </a:endParaRPr>
          </a:p>
        </p:txBody>
      </p:sp>
      <p:sp>
        <p:nvSpPr>
          <p:cNvPr id="15" name="Content Placeholder 2"/>
          <p:cNvSpPr>
            <a:spLocks noGrp="1"/>
          </p:cNvSpPr>
          <p:nvPr>
            <p:ph idx="1"/>
          </p:nvPr>
        </p:nvSpPr>
        <p:spPr>
          <a:xfrm>
            <a:off x="838200" y="1825625"/>
            <a:ext cx="6648450" cy="4694816"/>
          </a:xfrm>
        </p:spPr>
        <p:txBody>
          <a:bodyPr>
            <a:normAutofit fontScale="85000" lnSpcReduction="10000"/>
          </a:bodyPr>
          <a:lstStyle/>
          <a:p>
            <a:r>
              <a:rPr lang="en-US" sz="3200" dirty="0"/>
              <a:t>Because all the food I presented have vitamin, protein and beta-</a:t>
            </a:r>
            <a:r>
              <a:rPr lang="en-US" sz="3200" dirty="0" err="1"/>
              <a:t>carotena</a:t>
            </a:r>
            <a:r>
              <a:rPr lang="en-US" sz="3200" dirty="0"/>
              <a:t> which could boost the immune system. </a:t>
            </a:r>
          </a:p>
          <a:p>
            <a:r>
              <a:rPr lang="en-US" sz="3200" b="1" dirty="0"/>
              <a:t>Beta-Carotene:</a:t>
            </a:r>
            <a:r>
              <a:rPr lang="en-US" sz="3200" dirty="0"/>
              <a:t> Beta-carotene is a powerful antioxidant that can reduce inflammation and boost immune function by increasing disease-fighting cells in the body.</a:t>
            </a:r>
          </a:p>
          <a:p>
            <a:r>
              <a:rPr lang="en-US" b="1" dirty="0"/>
              <a:t>Vitamins C and E: </a:t>
            </a:r>
            <a:r>
              <a:rPr lang="en-US" dirty="0"/>
              <a:t>They are antioxidants that help to destroy free radicals and support the body’s natural immune response.</a:t>
            </a:r>
          </a:p>
          <a:p>
            <a:r>
              <a:rPr lang="en-US" b="1" dirty="0"/>
              <a:t>Vitamin D: </a:t>
            </a:r>
            <a:r>
              <a:rPr lang="en-US" dirty="0"/>
              <a:t>Research shows vitamin D supplementation may reduce the risk for viral infections, including respiratory tract infections.</a:t>
            </a:r>
          </a:p>
          <a:p>
            <a:endParaRPr lang="en-US" dirty="0"/>
          </a:p>
          <a:p>
            <a:endParaRPr lang="en-US" dirty="0"/>
          </a:p>
          <a:p>
            <a:endParaRPr lang="en-US" sz="3200" dirty="0"/>
          </a:p>
        </p:txBody>
      </p:sp>
      <p:pic>
        <p:nvPicPr>
          <p:cNvPr id="16" name="Picture 2" descr="Keeping it Neutral — Sliced vegetable and fruit gif animations by Kevi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86650" y="1991014"/>
            <a:ext cx="3879144" cy="21820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eeping it Neutral — Sliced vegetable and fruit gif animations by Kevi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86650" y="4173033"/>
            <a:ext cx="3879144" cy="218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3604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The Top 7 Micronutrients in Immune-Boosting Products | Glanbia Nutrition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6772" y="459340"/>
            <a:ext cx="6223228" cy="593931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762038" y="612844"/>
            <a:ext cx="3953691" cy="5632311"/>
          </a:xfrm>
          <a:prstGeom prst="rect">
            <a:avLst/>
          </a:prstGeom>
          <a:solidFill>
            <a:srgbClr val="0070C0"/>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a:t>Vitamin C, vitamin D, and vitamin B6 were the leading nutrients found in new product launches with immune system claims during the period defined above.  Vitamin C was by far the most popular with 38% of new product launches in the immune category containing vitamin C.  The chart below shows the percentage of new product launches containing each of the top seven nutrients</a:t>
            </a:r>
          </a:p>
        </p:txBody>
      </p:sp>
    </p:spTree>
    <p:extLst>
      <p:ext uri="{BB962C8B-B14F-4D97-AF65-F5344CB8AC3E}">
        <p14:creationId xmlns:p14="http://schemas.microsoft.com/office/powerpoint/2010/main" val="22690090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096A91-93C8-4C7A-BF68-944591874A6D}">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0</TotalTime>
  <Words>1051</Words>
  <Application>Microsoft Office PowerPoint</Application>
  <PresentationFormat>Widescreen</PresentationFormat>
  <Paragraphs>80</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Immune System</vt:lpstr>
      <vt:lpstr>PowerPoint Presentation</vt:lpstr>
      <vt:lpstr>Introduction:</vt:lpstr>
      <vt:lpstr>What is the immune system?!</vt:lpstr>
      <vt:lpstr>Parts Of Immune System:</vt:lpstr>
      <vt:lpstr>The role does the immune system play in Keeping us alive and well!!</vt:lpstr>
      <vt:lpstr>The food that boost our immune system:</vt:lpstr>
      <vt:lpstr>PowerPoint Presentation</vt:lpstr>
      <vt:lpstr>PowerPoint Presentation</vt:lpstr>
      <vt:lpstr>PowerPoint Presentation</vt:lpstr>
      <vt:lpstr>PowerPoint Presentation</vt:lpstr>
      <vt:lpstr>Thank you miss Eva, you are the best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2023-03-31T16:26:04Z</dcterms:created>
  <dcterms:modified xsi:type="dcterms:W3CDTF">2023-03-31T16:45:00Z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