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3"/>
  </p:notesMasterIdLst>
  <p:sldIdLst>
    <p:sldId id="256" r:id="rId5"/>
    <p:sldId id="258" r:id="rId6"/>
    <p:sldId id="259" r:id="rId7"/>
    <p:sldId id="260" r:id="rId8"/>
    <p:sldId id="261" r:id="rId9"/>
    <p:sldId id="262" r:id="rId10"/>
    <p:sldId id="265"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ar-JO"/>
              <a:t>الادوية واستخدامها </a:t>
            </a:r>
            <a:endParaRPr lang="en-US"/>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Sheet1!$B$1</c:f>
              <c:strCache>
                <c:ptCount val="1"/>
                <c:pt idx="0">
                  <c:v>بنادول </c:v>
                </c:pt>
              </c:strCache>
            </c:strRef>
          </c:tx>
          <c:spPr>
            <a:gradFill rotWithShape="1">
              <a:gsLst>
                <a:gs pos="0">
                  <a:schemeClr val="accent1">
                    <a:tint val="94000"/>
                    <a:satMod val="103000"/>
                    <a:lumMod val="102000"/>
                  </a:schemeClr>
                </a:gs>
                <a:gs pos="50000">
                  <a:schemeClr val="accent1">
                    <a:shade val="100000"/>
                    <a:satMod val="110000"/>
                    <a:lumMod val="100000"/>
                  </a:schemeClr>
                </a:gs>
                <a:gs pos="100000">
                  <a:schemeClr val="accent1">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a:sp3d/>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4080</c:v>
                </c:pt>
                <c:pt idx="1">
                  <c:v>10000</c:v>
                </c:pt>
                <c:pt idx="2">
                  <c:v>6010</c:v>
                </c:pt>
              </c:numCache>
            </c:numRef>
          </c:val>
          <c:extLst>
            <c:ext xmlns:c16="http://schemas.microsoft.com/office/drawing/2014/chart" uri="{C3380CC4-5D6E-409C-BE32-E72D297353CC}">
              <c16:uniqueId val="{00000000-7BF3-4CA2-B2D4-0E7999DF019E}"/>
            </c:ext>
          </c:extLst>
        </c:ser>
        <c:ser>
          <c:idx val="1"/>
          <c:order val="1"/>
          <c:tx>
            <c:strRef>
              <c:f>Sheet1!$C$1</c:f>
              <c:strCache>
                <c:ptCount val="1"/>
                <c:pt idx="0">
                  <c:v>اموكلان </c:v>
                </c:pt>
              </c:strCache>
            </c:strRef>
          </c:tx>
          <c:spPr>
            <a:gradFill rotWithShape="1">
              <a:gsLst>
                <a:gs pos="0">
                  <a:schemeClr val="accent2">
                    <a:tint val="94000"/>
                    <a:satMod val="103000"/>
                    <a:lumMod val="102000"/>
                  </a:schemeClr>
                </a:gs>
                <a:gs pos="50000">
                  <a:schemeClr val="accent2">
                    <a:shade val="100000"/>
                    <a:satMod val="110000"/>
                    <a:lumMod val="100000"/>
                  </a:schemeClr>
                </a:gs>
                <a:gs pos="100000">
                  <a:schemeClr val="accent2">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a:sp3d/>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5470</c:v>
                </c:pt>
                <c:pt idx="1">
                  <c:v>9099</c:v>
                </c:pt>
                <c:pt idx="2">
                  <c:v>2030</c:v>
                </c:pt>
              </c:numCache>
            </c:numRef>
          </c:val>
          <c:extLst>
            <c:ext xmlns:c16="http://schemas.microsoft.com/office/drawing/2014/chart" uri="{C3380CC4-5D6E-409C-BE32-E72D297353CC}">
              <c16:uniqueId val="{00000001-7BF3-4CA2-B2D4-0E7999DF019E}"/>
            </c:ext>
          </c:extLst>
        </c:ser>
        <c:ser>
          <c:idx val="2"/>
          <c:order val="2"/>
          <c:tx>
            <c:strRef>
              <c:f>Sheet1!$D$1</c:f>
              <c:strCache>
                <c:ptCount val="1"/>
                <c:pt idx="0">
                  <c:v>دواء سعال</c:v>
                </c:pt>
              </c:strCache>
            </c:strRef>
          </c:tx>
          <c:spPr>
            <a:gradFill rotWithShape="1">
              <a:gsLst>
                <a:gs pos="0">
                  <a:schemeClr val="accent3">
                    <a:tint val="94000"/>
                    <a:satMod val="103000"/>
                    <a:lumMod val="102000"/>
                  </a:schemeClr>
                </a:gs>
                <a:gs pos="50000">
                  <a:schemeClr val="accent3">
                    <a:shade val="100000"/>
                    <a:satMod val="110000"/>
                    <a:lumMod val="100000"/>
                  </a:schemeClr>
                </a:gs>
                <a:gs pos="100000">
                  <a:schemeClr val="accent3">
                    <a:shade val="70000"/>
                    <a:satMod val="120000"/>
                    <a:lumMod val="99000"/>
                  </a:schemeClr>
                </a:gs>
              </a:gsLst>
              <a:path path="circle">
                <a:fillToRect l="100000" t="100000" r="100000" b="100000"/>
              </a:path>
            </a:gradFill>
            <a:ln>
              <a:noFill/>
            </a:ln>
            <a:effectLst>
              <a:outerShdw blurRad="57150" dist="25400" dir="5400000" algn="ctr" rotWithShape="0">
                <a:srgbClr val="000000">
                  <a:alpha val="20000"/>
                </a:srgbClr>
              </a:outerShdw>
            </a:effectLst>
            <a:sp3d/>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8010</c:v>
                </c:pt>
                <c:pt idx="1">
                  <c:v>9000</c:v>
                </c:pt>
                <c:pt idx="2">
                  <c:v>4500</c:v>
                </c:pt>
              </c:numCache>
            </c:numRef>
          </c:val>
          <c:extLst>
            <c:ext xmlns:c16="http://schemas.microsoft.com/office/drawing/2014/chart" uri="{C3380CC4-5D6E-409C-BE32-E72D297353CC}">
              <c16:uniqueId val="{00000002-7BF3-4CA2-B2D4-0E7999DF019E}"/>
            </c:ext>
          </c:extLst>
        </c:ser>
        <c:dLbls>
          <c:showLegendKey val="0"/>
          <c:showVal val="0"/>
          <c:showCatName val="0"/>
          <c:showSerName val="0"/>
          <c:showPercent val="0"/>
          <c:showBubbleSize val="0"/>
        </c:dLbls>
        <c:gapWidth val="150"/>
        <c:shape val="box"/>
        <c:axId val="2100750159"/>
        <c:axId val="13003263"/>
        <c:axId val="2097926447"/>
      </c:bar3DChart>
      <c:catAx>
        <c:axId val="21007501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003263"/>
        <c:crosses val="autoZero"/>
        <c:auto val="1"/>
        <c:lblAlgn val="ctr"/>
        <c:lblOffset val="100"/>
        <c:noMultiLvlLbl val="0"/>
      </c:catAx>
      <c:valAx>
        <c:axId val="13003263"/>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00750159"/>
        <c:crosses val="autoZero"/>
        <c:crossBetween val="between"/>
      </c:valAx>
      <c:serAx>
        <c:axId val="2097926447"/>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003263"/>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EB7BC-E7B7-4575-9112-6E1F8FFB069E}" type="datetimeFigureOut">
              <a:rPr lang="en-US" smtClean="0"/>
              <a:t>3/31/2023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563E5-3F3B-4F78-9C71-DC2608869805}" type="slidenum">
              <a:rPr lang="en-US" smtClean="0"/>
              <a:t>‹#›</a:t>
            </a:fld>
            <a:endParaRPr lang="en-US" dirty="0"/>
          </a:p>
        </p:txBody>
      </p:sp>
    </p:spTree>
    <p:extLst>
      <p:ext uri="{BB962C8B-B14F-4D97-AF65-F5344CB8AC3E}">
        <p14:creationId xmlns:p14="http://schemas.microsoft.com/office/powerpoint/2010/main" val="330368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244793A9-7C6C-4D08-92F6-F1F92C238736}" type="datetime1">
              <a:rPr lang="en-US" smtClean="0"/>
              <a:t>3/31/2023</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272F62-41D9-41B4-A742-F07D327A573D}"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EF911B4-2B8A-4B9C-8112-6F5C986D46F7}" type="datetime1">
              <a:rPr lang="en-US" smtClean="0"/>
              <a:t>3/31/2023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438-B4B8-4A3B-81C9-F825F3AAC376}" type="datetime1">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00E4997B-1FE4-47A8-9028-DEF54467F1A4}" type="datetime1">
              <a:rPr lang="en-US" smtClean="0"/>
              <a:t>3/31/2023</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33E2A4-FC2B-4C62-99D1-22A122804089}" type="datetime1">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178FDE-D23B-4B1F-9C84-7727D2CE25D7}" type="datetime1">
              <a:rPr lang="en-US" smtClean="0"/>
              <a:t>3/31/2023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E6DC1-AD37-4838-9FEB-59E5E9793810}" type="datetime1">
              <a:rPr lang="en-US" smtClean="0"/>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1D4326B5-3923-4825-B39D-26824402D2D6}" type="datetime1">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7F77A073-F441-4A2C-AEED-DA5AB371EE5F}" type="datetime1">
              <a:rPr lang="en-US" smtClean="0"/>
              <a:t>3/31/2023</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D59920AA-4634-43CD-9C1A-EA35C3EB9627}" type="datetime1">
              <a:rPr lang="en-US" smtClean="0"/>
              <a:t>3/31/2023</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A5D330AF-CDB6-4B06-9433-B8653C157AA0}" type="datetime1">
              <a:rPr lang="en-US" smtClean="0"/>
              <a:t>3/31/2023</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54"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55"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56"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grpSp>
        <p:nvGrpSpPr>
          <p:cNvPr id="58" name="Group 57">
            <a:extLst>
              <a:ext uri="{FF2B5EF4-FFF2-40B4-BE49-F238E27FC236}">
                <a16:creationId xmlns:a16="http://schemas.microsoft.com/office/drawing/2014/main" id="{AD746CED-0567-4DF8-AB5A-955539059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52688" y="1262063"/>
            <a:ext cx="7286625" cy="4333875"/>
            <a:chOff x="2452688" y="1262063"/>
            <a:chExt cx="7286625" cy="4333875"/>
          </a:xfrm>
        </p:grpSpPr>
        <p:sp useBgFill="1">
          <p:nvSpPr>
            <p:cNvPr id="59" name="Freeform 159">
              <a:extLst>
                <a:ext uri="{FF2B5EF4-FFF2-40B4-BE49-F238E27FC236}">
                  <a16:creationId xmlns:a16="http://schemas.microsoft.com/office/drawing/2014/main" id="{ADA5E076-A7C5-4275-A6C5-D0949C89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ln w="0">
              <a:noFill/>
              <a:prstDash val="solid"/>
              <a:round/>
              <a:headEnd/>
              <a:tailEnd/>
            </a:ln>
          </p:spPr>
        </p:sp>
        <p:sp>
          <p:nvSpPr>
            <p:cNvPr id="60" name="Freeform 164">
              <a:extLst>
                <a:ext uri="{FF2B5EF4-FFF2-40B4-BE49-F238E27FC236}">
                  <a16:creationId xmlns:a16="http://schemas.microsoft.com/office/drawing/2014/main" id="{8DA0B687-0059-4D26-A341-3533C07D8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tx2">
                <a:lumMod val="75000"/>
                <a:lumOff val="25000"/>
              </a:schemeClr>
            </a:solidFill>
            <a:ln w="0">
              <a:noFill/>
              <a:prstDash val="solid"/>
              <a:round/>
              <a:headEnd/>
              <a:tailEnd/>
            </a:ln>
          </p:spPr>
        </p:sp>
        <p:cxnSp>
          <p:nvCxnSpPr>
            <p:cNvPr id="61" name="Straight Connector 60">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410200" y="386279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65AC2A1-33AB-498F-9481-456EE428A8BA}"/>
              </a:ext>
            </a:extLst>
          </p:cNvPr>
          <p:cNvSpPr>
            <a:spLocks noGrp="1"/>
          </p:cNvSpPr>
          <p:nvPr>
            <p:ph type="ctrTitle"/>
          </p:nvPr>
        </p:nvSpPr>
        <p:spPr>
          <a:xfrm>
            <a:off x="3162301" y="1830579"/>
            <a:ext cx="5860821" cy="1829015"/>
          </a:xfrm>
        </p:spPr>
        <p:txBody>
          <a:bodyPr anchor="ctr">
            <a:normAutofit/>
          </a:bodyPr>
          <a:lstStyle/>
          <a:p>
            <a:pPr algn="ctr"/>
            <a:r>
              <a:rPr lang="ar-JO" dirty="0">
                <a:solidFill>
                  <a:schemeClr val="tx2">
                    <a:lumMod val="75000"/>
                    <a:lumOff val="25000"/>
                  </a:schemeClr>
                </a:solidFill>
              </a:rPr>
              <a:t>الادوية</a:t>
            </a:r>
            <a:endParaRPr lang="en-US" dirty="0">
              <a:solidFill>
                <a:schemeClr val="tx2">
                  <a:lumMod val="75000"/>
                  <a:lumOff val="25000"/>
                </a:schemeClr>
              </a:solidFill>
            </a:endParaRPr>
          </a:p>
        </p:txBody>
      </p:sp>
      <p:sp>
        <p:nvSpPr>
          <p:cNvPr id="3" name="Subtitle 2">
            <a:extLst>
              <a:ext uri="{FF2B5EF4-FFF2-40B4-BE49-F238E27FC236}">
                <a16:creationId xmlns:a16="http://schemas.microsoft.com/office/drawing/2014/main" id="{244B152B-31E5-418B-BA48-A3361253FE01}"/>
              </a:ext>
            </a:extLst>
          </p:cNvPr>
          <p:cNvSpPr>
            <a:spLocks noGrp="1"/>
          </p:cNvSpPr>
          <p:nvPr>
            <p:ph type="subTitle" idx="1"/>
          </p:nvPr>
        </p:nvSpPr>
        <p:spPr>
          <a:xfrm>
            <a:off x="3162301" y="4176130"/>
            <a:ext cx="5860821" cy="926103"/>
          </a:xfrm>
        </p:spPr>
        <p:txBody>
          <a:bodyPr>
            <a:normAutofit/>
          </a:bodyPr>
          <a:lstStyle/>
          <a:p>
            <a:pPr algn="ctr"/>
            <a:r>
              <a:rPr lang="ar-JO" dirty="0">
                <a:solidFill>
                  <a:schemeClr val="tx2">
                    <a:lumMod val="75000"/>
                    <a:lumOff val="25000"/>
                  </a:schemeClr>
                </a:solidFill>
              </a:rPr>
              <a:t>اليانا الربضي </a:t>
            </a:r>
            <a:endParaRPr lang="en-US" dirty="0">
              <a:solidFill>
                <a:schemeClr val="tx2">
                  <a:lumMod val="75000"/>
                  <a:lumOff val="25000"/>
                </a:schemeClr>
              </a:solidFill>
            </a:endParaRPr>
          </a:p>
        </p:txBody>
      </p:sp>
    </p:spTree>
    <p:extLst>
      <p:ext uri="{BB962C8B-B14F-4D97-AF65-F5344CB8AC3E}">
        <p14:creationId xmlns:p14="http://schemas.microsoft.com/office/powerpoint/2010/main" val="1074360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Freeform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Freeform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Freeform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Freeform: Shape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Rectangle: Rounded Corners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anchor="ctr">
            <a:normAutofit/>
          </a:bodyPr>
          <a:lstStyle/>
          <a:p>
            <a:pPr algn="ctr"/>
            <a:r>
              <a:rPr lang="ar-JO" sz="3600" dirty="0"/>
              <a:t>تعريف الادوية </a:t>
            </a:r>
            <a:endParaRPr lang="en-US" sz="3600" dirty="0"/>
          </a:p>
        </p:txBody>
      </p:sp>
      <p:cxnSp>
        <p:nvCxnSpPr>
          <p:cNvPr id="50" name="Straight Connector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E27B6076-C893-4682-81CC-FE42A4220318}"/>
              </a:ext>
            </a:extLst>
          </p:cNvPr>
          <p:cNvSpPr>
            <a:spLocks noGrp="1"/>
          </p:cNvSpPr>
          <p:nvPr>
            <p:ph idx="1"/>
          </p:nvPr>
        </p:nvSpPr>
        <p:spPr>
          <a:xfrm>
            <a:off x="1352846" y="2438400"/>
            <a:ext cx="9486309" cy="3124200"/>
          </a:xfrm>
        </p:spPr>
        <p:txBody>
          <a:bodyPr anchor="ctr">
            <a:normAutofit/>
          </a:bodyPr>
          <a:lstStyle/>
          <a:p>
            <a:r>
              <a:rPr lang="ar-JO" dirty="0"/>
              <a:t>هو العلاج المستخدم في معالجة مرض ما، وقد يعتمد على مصدر كيميائيّ، أو مصدر عشبيّ، وعُرفت الأدوية منذ قديم الزمن، مع بداية اكتشاف الأمراض، وظهور العلوم الطبيّة، إذ اعتمدت الشعوب القديمة على استخدام النباتات في معالجة الأمراض المختلفة، بعد ظهور نجاحها في التخفيف من الأعراض المرافقة للمرض، وما زالت العلاجات العشبيّة تُستخدم حتى هذا الوقت، ومعظمها يُعتبر مكوّناً من مكوّنات العلاجات الكيميائيّة، التي اكتُشفت بعد أن وصلت العلوم الطبيّة إلى مراحل متقدّمة من البحث والاكتشاف المعتمد على دراسات علمية دقيقة، ساهمت في استخلاص المركبات الدوائية لعلاج العديد من الأمراض، التي كان من الصعب علاجها في الماضي.</a:t>
            </a:r>
            <a:endParaRPr lang="en-US" sz="1800" dirty="0"/>
          </a:p>
        </p:txBody>
      </p:sp>
    </p:spTree>
    <p:extLst>
      <p:ext uri="{BB962C8B-B14F-4D97-AF65-F5344CB8AC3E}">
        <p14:creationId xmlns:p14="http://schemas.microsoft.com/office/powerpoint/2010/main" val="3373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barn(inVertical)">
                                      <p:cBhvr>
                                        <p:cTn id="13"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8614-BD3E-476C-AADE-AC9C4067B33B}"/>
              </a:ext>
            </a:extLst>
          </p:cNvPr>
          <p:cNvSpPr>
            <a:spLocks noGrp="1"/>
          </p:cNvSpPr>
          <p:nvPr>
            <p:ph type="title"/>
          </p:nvPr>
        </p:nvSpPr>
        <p:spPr/>
        <p:txBody>
          <a:bodyPr>
            <a:normAutofit fontScale="90000"/>
          </a:bodyPr>
          <a:lstStyle/>
          <a:p>
            <a:r>
              <a:rPr lang="ar-JO" dirty="0"/>
              <a:t>أنواع الأدوية تُصنّف الأدوية لأربعة أنواع، وهي حسب:</a:t>
            </a:r>
            <a:br>
              <a:rPr lang="ar-JO" dirty="0"/>
            </a:br>
            <a:endParaRPr lang="en-US" dirty="0"/>
          </a:p>
        </p:txBody>
      </p:sp>
      <p:sp>
        <p:nvSpPr>
          <p:cNvPr id="3" name="Content Placeholder 2">
            <a:extLst>
              <a:ext uri="{FF2B5EF4-FFF2-40B4-BE49-F238E27FC236}">
                <a16:creationId xmlns:a16="http://schemas.microsoft.com/office/drawing/2014/main" id="{BE2C3C65-E1A9-489F-917C-3828E7FA9756}"/>
              </a:ext>
            </a:extLst>
          </p:cNvPr>
          <p:cNvSpPr>
            <a:spLocks noGrp="1"/>
          </p:cNvSpPr>
          <p:nvPr>
            <p:ph idx="1"/>
          </p:nvPr>
        </p:nvSpPr>
        <p:spPr/>
        <p:txBody>
          <a:bodyPr/>
          <a:lstStyle/>
          <a:p>
            <a:pPr marL="0" indent="0" algn="r">
              <a:buNone/>
            </a:pPr>
            <a:r>
              <a:rPr lang="ar-JO" dirty="0"/>
              <a:t>1- طريقة الصرف تتوزّع الأدوية في هذا النوع على مجموعتين، وهما: أدوية تُصرف دون وصفة طبيّة: وهي الأدوية التي تكون متاحة أمام الشخص الذي يزور الصيدليّة، ولا تسبّب أعراضاً جانبيّة خطيرة، ومنها: بعض أنواع مسكنات الألم، ومعجون الأسنان. أدوية تُصرف بوصفة طبيّة: هي الأدوية التي يعتمد الصيدلانيّ في صرفها، على وجود وصفة طبيّة مع الشخص، ولا يُسمح باستخدامها دون وجود الوصفة، والتي تعتمد من طبيب متخصّص، ومن الأمثلة عليها: الأدوية النفسيّة، والأدوية التي تحتوي على مواد تؤثر على عمل الجهاز العصبي.</a:t>
            </a:r>
            <a:endParaRPr lang="en-US" dirty="0"/>
          </a:p>
        </p:txBody>
      </p:sp>
    </p:spTree>
    <p:extLst>
      <p:ext uri="{BB962C8B-B14F-4D97-AF65-F5344CB8AC3E}">
        <p14:creationId xmlns:p14="http://schemas.microsoft.com/office/powerpoint/2010/main" val="2691934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929C-047C-467D-8A9F-10C2D4CA95DC}"/>
              </a:ext>
            </a:extLst>
          </p:cNvPr>
          <p:cNvSpPr>
            <a:spLocks noGrp="1"/>
          </p:cNvSpPr>
          <p:nvPr>
            <p:ph type="title"/>
          </p:nvPr>
        </p:nvSpPr>
        <p:spPr>
          <a:xfrm>
            <a:off x="3334579" y="1605293"/>
            <a:ext cx="5859724" cy="3205247"/>
          </a:xfrm>
        </p:spPr>
        <p:txBody>
          <a:bodyPr>
            <a:noAutofit/>
          </a:bodyPr>
          <a:lstStyle/>
          <a:p>
            <a:r>
              <a:rPr lang="ar-JO" sz="2800" dirty="0"/>
              <a:t>2-المصدر الدوائيّ هي الأدوية التي تعتمد على مواد كيميائيّة (المعادن)، أو النباتات، أو أيّ مصادر طبية أخرى، ويتم استخدام الخلاصة التي تنتج عن المصدر الرئيسيّ للدواء في صناعة المُركب الدوائيّ، عن طريق خلط عدة مكونات معاً، للحصول على دواء يساهم في علاج الحالة المرضيّة الخاصة به</a:t>
            </a:r>
            <a:endParaRPr lang="en-US" sz="2800" dirty="0"/>
          </a:p>
        </p:txBody>
      </p:sp>
    </p:spTree>
    <p:extLst>
      <p:ext uri="{BB962C8B-B14F-4D97-AF65-F5344CB8AC3E}">
        <p14:creationId xmlns:p14="http://schemas.microsoft.com/office/powerpoint/2010/main" val="330437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E2772-71C7-421D-B021-23BA49B5E291}"/>
              </a:ext>
            </a:extLst>
          </p:cNvPr>
          <p:cNvSpPr>
            <a:spLocks noGrp="1"/>
          </p:cNvSpPr>
          <p:nvPr>
            <p:ph idx="1"/>
          </p:nvPr>
        </p:nvSpPr>
        <p:spPr>
          <a:xfrm>
            <a:off x="2443370" y="543339"/>
            <a:ext cx="8770571" cy="3651504"/>
          </a:xfrm>
        </p:spPr>
        <p:txBody>
          <a:bodyPr/>
          <a:lstStyle/>
          <a:p>
            <a:pPr marL="0" indent="0">
              <a:buNone/>
            </a:pPr>
            <a:r>
              <a:rPr lang="ar-JO" dirty="0"/>
              <a:t>3- طريقة استخدام الدواء يُصنف هذا النوع من الأدوية إلى صنفين، وهما: أدوية تُستخدم عن طريق الفم: هي الأدوية التي يتم تناولها عن طريق الفم، مثل: الأقراص، والكبسولات. أدوية تُستخدم على شكل حقن: هي الأدوية التي تعطى للمريض باستخدام (الحقن)، في منطقة وجود شريان للدم، وتُعتبر ذات مفعول سريع، مقارنة بالأدوية التي تعطى عن طريق الفم.</a:t>
            </a:r>
            <a:endParaRPr lang="en-US" dirty="0"/>
          </a:p>
        </p:txBody>
      </p:sp>
    </p:spTree>
    <p:extLst>
      <p:ext uri="{BB962C8B-B14F-4D97-AF65-F5344CB8AC3E}">
        <p14:creationId xmlns:p14="http://schemas.microsoft.com/office/powerpoint/2010/main" val="27614624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4005A-8A0F-482B-A14F-2D6B0A484359}"/>
              </a:ext>
            </a:extLst>
          </p:cNvPr>
          <p:cNvSpPr>
            <a:spLocks noGrp="1"/>
          </p:cNvSpPr>
          <p:nvPr>
            <p:ph type="title"/>
          </p:nvPr>
        </p:nvSpPr>
        <p:spPr/>
        <p:txBody>
          <a:bodyPr/>
          <a:lstStyle/>
          <a:p>
            <a:r>
              <a:rPr lang="ar-JO" dirty="0"/>
              <a:t>النتائج الادوية </a:t>
            </a:r>
            <a:endParaRPr lang="en-US" dirty="0"/>
          </a:p>
        </p:txBody>
      </p:sp>
      <p:sp>
        <p:nvSpPr>
          <p:cNvPr id="3" name="Content Placeholder 2">
            <a:extLst>
              <a:ext uri="{FF2B5EF4-FFF2-40B4-BE49-F238E27FC236}">
                <a16:creationId xmlns:a16="http://schemas.microsoft.com/office/drawing/2014/main" id="{D48DD59D-C0F7-43F2-84D9-950F14DAE318}"/>
              </a:ext>
            </a:extLst>
          </p:cNvPr>
          <p:cNvSpPr>
            <a:spLocks noGrp="1"/>
          </p:cNvSpPr>
          <p:nvPr>
            <p:ph idx="1"/>
          </p:nvPr>
        </p:nvSpPr>
        <p:spPr/>
        <p:txBody>
          <a:bodyPr/>
          <a:lstStyle/>
          <a:p>
            <a:pPr marL="0" indent="0" algn="r">
              <a:buNone/>
            </a:pPr>
            <a:r>
              <a:rPr lang="ar-JO" dirty="0"/>
              <a:t>هي التأثيرات التي تنتج عن الدواء بعد وصوله إلى الدم، وقيامه بالوظيفة الخاصة به داخل الجسم، وتعتبر الأدوية التي تعطى عن طريق الوريد هي الأكثر تأثيراً، مقارنة بتأثيرات أنواع الدواء الأخرى، والتي تحتاج إلى التحلل في الأمعاء، ومن ثم تنتقل إلى مكان المرض، لذلك يُنصح بأخذ أغلب الأدوية بعد تناول وجبة من الطعام، لتحلل المعدة في البداية الطعام الموجود داخلها، وتبتعد عن تحليل المكونات الدوائية، حتى يتمكن الدواء من تسكين أعراض المرض.</a:t>
            </a:r>
            <a:br>
              <a:rPr lang="ar-JO" dirty="0"/>
            </a:br>
            <a:br>
              <a:rPr lang="ar-JO" dirty="0"/>
            </a:br>
            <a:endParaRPr lang="en-US" dirty="0"/>
          </a:p>
        </p:txBody>
      </p:sp>
    </p:spTree>
    <p:extLst>
      <p:ext uri="{BB962C8B-B14F-4D97-AF65-F5344CB8AC3E}">
        <p14:creationId xmlns:p14="http://schemas.microsoft.com/office/powerpoint/2010/main" val="35289810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A807E0A-AEC2-4466-A479-4F84EC91DE39}"/>
              </a:ext>
            </a:extLst>
          </p:cNvPr>
          <p:cNvGraphicFramePr>
            <a:graphicFrameLocks noGrp="1"/>
          </p:cNvGraphicFramePr>
          <p:nvPr>
            <p:ph idx="1"/>
            <p:extLst>
              <p:ext uri="{D42A27DB-BD31-4B8C-83A1-F6EECF244321}">
                <p14:modId xmlns:p14="http://schemas.microsoft.com/office/powerpoint/2010/main" val="2633621641"/>
              </p:ext>
            </p:extLst>
          </p:nvPr>
        </p:nvGraphicFramePr>
        <p:xfrm>
          <a:off x="2204831" y="1603375"/>
          <a:ext cx="8770938" cy="3651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068077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3A33-A8A6-45EE-9C69-3501A090EAB4}"/>
              </a:ext>
            </a:extLst>
          </p:cNvPr>
          <p:cNvSpPr>
            <a:spLocks noGrp="1"/>
          </p:cNvSpPr>
          <p:nvPr>
            <p:ph type="title"/>
          </p:nvPr>
        </p:nvSpPr>
        <p:spPr/>
        <p:txBody>
          <a:bodyPr>
            <a:normAutofit fontScale="90000"/>
          </a:bodyPr>
          <a:lstStyle/>
          <a:p>
            <a:r>
              <a:rPr lang="en-US" b="1" dirty="0"/>
              <a:t>How the Body Absorbs and Uses Medicine</a:t>
            </a:r>
            <a:br>
              <a:rPr lang="en-US" b="1" dirty="0"/>
            </a:br>
            <a:endParaRPr lang="en-US" dirty="0"/>
          </a:p>
        </p:txBody>
      </p:sp>
      <p:pic>
        <p:nvPicPr>
          <p:cNvPr id="4" name="How the Body Absorbs and Uses Medicine _ Merck Manual Consumer Version">
            <a:hlinkClick r:id="" action="ppaction://media"/>
            <a:extLst>
              <a:ext uri="{FF2B5EF4-FFF2-40B4-BE49-F238E27FC236}">
                <a16:creationId xmlns:a16="http://schemas.microsoft.com/office/drawing/2014/main" id="{1CD1CA44-38CC-4195-B7EF-09FB47EA609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11896" y="2129061"/>
            <a:ext cx="8295861" cy="4728939"/>
          </a:xfrm>
        </p:spPr>
      </p:pic>
    </p:spTree>
    <p:extLst>
      <p:ext uri="{BB962C8B-B14F-4D97-AF65-F5344CB8AC3E}">
        <p14:creationId xmlns:p14="http://schemas.microsoft.com/office/powerpoint/2010/main" val="38711120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28C3E1-D10B-4426-B05E-8E1CAFF03C24}">
  <ds:schemaRefs>
    <ds:schemaRef ds:uri="http://schemas.microsoft.com/sharepoint/v3/contenttype/forms"/>
  </ds:schemaRefs>
</ds:datastoreItem>
</file>

<file path=customXml/itemProps2.xml><?xml version="1.0" encoding="utf-8"?>
<ds:datastoreItem xmlns:ds="http://schemas.openxmlformats.org/officeDocument/2006/customXml" ds:itemID="{079290C9-6505-4B77-B628-A44276CB9D85}">
  <ds:schemaRefs>
    <ds:schemaRef ds:uri="http://purl.org/dc/terms/"/>
    <ds:schemaRef ds:uri="16c05727-aa75-4e4a-9b5f-8a80a1165891"/>
    <ds:schemaRef ds:uri="71af3243-3dd4-4a8d-8c0d-dd76da1f02a5"/>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dcmityp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47B8899B-5794-42FB-9137-8220A7376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Feathered design</Template>
  <TotalTime>0</TotalTime>
  <Words>435</Words>
  <Application>Microsoft Office PowerPoint</Application>
  <PresentationFormat>Widescreen</PresentationFormat>
  <Paragraphs>12</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Century Schoolbook</vt:lpstr>
      <vt:lpstr>Corbel</vt:lpstr>
      <vt:lpstr>Times New Roman</vt:lpstr>
      <vt:lpstr>Feathered</vt:lpstr>
      <vt:lpstr>الادوية</vt:lpstr>
      <vt:lpstr>تعريف الادوية </vt:lpstr>
      <vt:lpstr>أنواع الأدوية تُصنّف الأدوية لأربعة أنواع، وهي حسب: </vt:lpstr>
      <vt:lpstr>2-المصدر الدوائيّ هي الأدوية التي تعتمد على مواد كيميائيّة (المعادن)، أو النباتات، أو أيّ مصادر طبية أخرى، ويتم استخدام الخلاصة التي تنتج عن المصدر الرئيسيّ للدواء في صناعة المُركب الدوائيّ، عن طريق خلط عدة مكونات معاً، للحصول على دواء يساهم في علاج الحالة المرضيّة الخاصة به</vt:lpstr>
      <vt:lpstr>PowerPoint Presentation</vt:lpstr>
      <vt:lpstr>النتائج الادوية </vt:lpstr>
      <vt:lpstr>PowerPoint Presentation</vt:lpstr>
      <vt:lpstr>How the Body Absorbs and Uses Medicine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2023-03-30T15:57:40Z</dcterms:created>
  <dcterms:modified xsi:type="dcterms:W3CDTF">2023-03-31T16:21:32Z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