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tags+xml" PartName="/ppt/tags/tag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3"/>
    <p:sldMasterId id="2147483662" r:id="rId4"/>
  </p:sld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custDataLst>
    <p:tags r:id="rId14"/>
  </p:custDataLst>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ags" Target="tags/tag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49A2-BC0C-4BD0-8EA0-6F8F25BFD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0CA2F-AF66-4D8C-8188-38D8568EB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A7746-E90E-493A-8E24-353B7D9018CB}"/>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EAA7747E-17CE-44FC-B352-24B9F0E3A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F7666-3EEB-4A79-9F37-6EDFBA125BA1}"/>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81795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810D-146F-4957-A987-055B82A90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FD8A19-8030-4239-A17A-117D92293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C25D4-96C6-4552-95FB-31696EDA8A87}"/>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A0071225-A539-4FE6-B697-96F746745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5E5C4-5CD9-4249-93BA-6AD3B7070F71}"/>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358923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17466-3AB0-44C9-9A50-798936E8F2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CEB14-A96C-44E1-A111-9EDBE896F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FD8FF-F38A-408D-ACAE-8021E4B5A006}"/>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8C9A5B0A-184E-4BFA-9DB6-1F21166D3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55D8-53D8-4759-8C5B-97207512D885}"/>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99093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lt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lt1"/>
              </a:buClr>
              <a:buSzPts val="2400"/>
              <a:buNone/>
              <a:defRPr sz="2400"/>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lt1"/>
              </a:buClr>
              <a:buSzPts val="1600"/>
              <a:buNone/>
              <a:defRPr sz="1600"/>
            </a:lvl6pPr>
            <a:lvl7pPr lvl="6" rtl="0" algn="ctr">
              <a:lnSpc>
                <a:spcPct val="90000"/>
              </a:lnSpc>
              <a:spcBef>
                <a:spcPts val="500"/>
              </a:spcBef>
              <a:spcAft>
                <a:spcPts val="0"/>
              </a:spcAft>
              <a:buClr>
                <a:schemeClr val="lt1"/>
              </a:buClr>
              <a:buSzPts val="1600"/>
              <a:buNone/>
              <a:defRPr sz="1600"/>
            </a:lvl7pPr>
            <a:lvl8pPr lvl="7" rtl="0" algn="ctr">
              <a:lnSpc>
                <a:spcPct val="90000"/>
              </a:lnSpc>
              <a:spcBef>
                <a:spcPts val="500"/>
              </a:spcBef>
              <a:spcAft>
                <a:spcPts val="0"/>
              </a:spcAft>
              <a:buClr>
                <a:schemeClr val="lt1"/>
              </a:buClr>
              <a:buSzPts val="1600"/>
              <a:buNone/>
              <a:defRPr sz="1600"/>
            </a:lvl8pPr>
            <a:lvl9pPr lvl="8" rtl="0" algn="ctr">
              <a:lnSpc>
                <a:spcPct val="90000"/>
              </a:lnSpc>
              <a:spcBef>
                <a:spcPts val="500"/>
              </a:spcBef>
              <a:spcAft>
                <a:spcPts val="0"/>
              </a:spcAft>
              <a:buClr>
                <a:schemeClr val="lt1"/>
              </a:buClr>
              <a:buSzPts val="1600"/>
              <a:buNone/>
              <a:defRPr sz="1600"/>
            </a:lvl9pPr>
          </a:lstStyle>
          <a:p/>
        </p:txBody>
      </p:sp>
      <p:sp>
        <p:nvSpPr>
          <p:cNvPr id="92" name="Google Shape;92;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98" name="Google Shape;98;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100-D541-43E2-9731-E7E0D4BC0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797EE-E12D-4BEF-8A29-BAEBA8352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878F0-B598-40AA-91CA-5E834F691E2A}"/>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62E6F7F0-C7FC-4403-9EFA-3F728174C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BCF26-3193-428D-93BB-09C0D80FDA0F}"/>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35643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B36F-3E6D-4F3B-86BC-DAF8FEC26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583F99-177A-4A40-A457-74CEE4559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2B93F-C9F5-4C5B-8CBB-0F448B6151B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FAAF88AF-15CA-4C32-8E16-EEC7CC7BF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0C20F-F277-4F92-9F64-BD49663FC18F}"/>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80553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31AB-3614-400D-8EB8-E45BB8FAF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5068D-BE97-4AC6-9C9B-B3B13A0B5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077A0B-3214-4319-80AD-BF51B16A6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4469B-EFE8-477F-A578-5B17C1CF05E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345F1C94-37E5-49C0-A61F-788AE89FA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BE064-1BAD-42FB-8146-7C6946D78CD4}"/>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00019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3CFA-2B8D-4296-850B-D2B7840A71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56D597-4A8B-429D-B87D-669F61A58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7AB94-7A06-4736-ADC2-8CBED415E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FA673-A4B6-45A5-8D4C-FD22C43D9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13E74-DEBD-4620-8BF4-A8973501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ADA7E-54B2-4FCA-99D6-5A18C084F46E}"/>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8" name="Footer Placeholder 7">
            <a:extLst>
              <a:ext uri="{FF2B5EF4-FFF2-40B4-BE49-F238E27FC236}">
                <a16:creationId xmlns:a16="http://schemas.microsoft.com/office/drawing/2014/main" id="{223F98C0-D9A1-4CD1-88C4-3A61406076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58AF2-BD3D-47A4-B276-3688D32EBAB7}"/>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390211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B4B-E800-44F4-8D81-03D76C5E6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54386C-648B-4B56-93DA-CAFDF6F50208}"/>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4" name="Footer Placeholder 3">
            <a:extLst>
              <a:ext uri="{FF2B5EF4-FFF2-40B4-BE49-F238E27FC236}">
                <a16:creationId xmlns:a16="http://schemas.microsoft.com/office/drawing/2014/main" id="{01C44276-9E1A-465A-BC7E-EB6B215D1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A4133-6EE1-467C-BD71-BB5E7E460D50}"/>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01826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F33760-C271-4381-BB2B-CC75B9B2AC95}"/>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3" name="Footer Placeholder 2">
            <a:extLst>
              <a:ext uri="{FF2B5EF4-FFF2-40B4-BE49-F238E27FC236}">
                <a16:creationId xmlns:a16="http://schemas.microsoft.com/office/drawing/2014/main" id="{D5B0AFBE-8F3F-4F02-AD1C-CF2A63980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C61A8A-F151-4183-AC55-8E7BA47A0CE9}"/>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08237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F280-AE5C-4147-BAE8-CE665DD82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B8F3D-2688-4F6B-9EC9-E7E6FBB06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5963A-040D-4342-9329-EB04B3447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F0AC4-BD76-42D5-8563-948E8CA88A6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A8D1347A-EEF5-4652-AB7F-F502EF368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8D9C0-6B1F-4671-B6E3-CF439154D1F3}"/>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6930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82EB-1BE5-48BB-8D44-BF5AD82E3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90F49-739F-4398-AC37-2236FB4D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BB056-526D-4629-B836-BAB0A1D84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B1377-47E3-4403-987C-3ED3EBC79890}"/>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7982B96B-CB00-4E59-B3A3-1111C68CC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948AD-AFA8-4684-94E5-BD2D51E24095}"/>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99505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449EB-E500-47E8-94B4-F3BFC890E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A19775-9E7F-46A4-9572-3E8EBAE76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D12CA-6527-423E-828B-32F040DB8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CD434967-A09E-4777-BBB5-170C61F2F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F8776-9969-48E6-AA0F-0117847BE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EF0FB-FF03-48E2-8131-A0AFEFDAB6CB}" type="slidenum">
              <a:rPr lang="en-US" smtClean="0"/>
              <a:t>‹#›</a:t>
            </a:fld>
            <a:endParaRPr lang="en-US"/>
          </a:p>
        </p:txBody>
      </p:sp>
    </p:spTree>
    <p:extLst>
      <p:ext uri="{BB962C8B-B14F-4D97-AF65-F5344CB8AC3E}">
        <p14:creationId xmlns:p14="http://schemas.microsoft.com/office/powerpoint/2010/main" val="425877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 name="Google Shape;85;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6" name="Google Shape;86;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7" name="Google Shape;87;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oonylabs.org/2015/02/03/immune-system-3/" TargetMode="External"/><Relationship Id="rId7" Type="http://schemas.openxmlformats.org/officeDocument/2006/relationships/hyperlink" Target="https://creativecommons.org/licenses/by/3.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frontiersin.org/articles/10.3389/fimmu.2014.00516/full"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g"/><Relationship Id="rId3" Type="http://schemas.openxmlformats.org/officeDocument/2006/relationships/image" Target="../media/image5.jpeg"/><Relationship Id="rId4" Type="http://schemas.openxmlformats.org/officeDocument/2006/relationships/hyperlink" Target="http://sitn.hms.harvard.edu/flash/2017/bacteria-killing-viruses-army-disease-fighters-within-us/" TargetMode="External"/><Relationship Id="rId5" Type="http://schemas.openxmlformats.org/officeDocument/2006/relationships/hyperlink" Target="https://creativecommons.org/licenses/by-nc-sa/3.0/" TargetMode="External"/><Relationship Id="rId6" Type="http://schemas.openxmlformats.org/officeDocument/2006/relationships/hyperlink" Target="https://www.thinkingnutrition.com.au/gut-bacteria-weight/" TargetMode="External"/><Relationship Id="rId7"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hyperlink" Target="https://humannhealth.com/top-10-health-benefits-of-dark-chocolate/345/" TargetMode="External"/><Relationship Id="rId6" Type="http://schemas.openxmlformats.org/officeDocument/2006/relationships/hyperlink" Target="https://creativecommons.org/licenses/by-nc-sa/3.0/" TargetMode="External"/><Relationship Id="rId7" Type="http://schemas.openxmlformats.org/officeDocument/2006/relationships/hyperlink" Target="https://www.lucisphilippines.press/2018/08/unleash-natural-beauty-of-your-skin.html" TargetMode="External"/><Relationship Id="rId8"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search?q=%E2%80%A2+Which+food+can+boost+our+immune+system%3F&amp;cvid=4de1d2647a0c4bf7aa244b7e6173c7ec&amp;pglt=43&amp;FORM=ANNTA1&amp;DAF1=1&amp;PC=HCTS" TargetMode="External"/><Relationship Id="rId2" Type="http://schemas.openxmlformats.org/officeDocument/2006/relationships/hyperlink" Target="https://www.bing.com/search?q=immunity+system+&amp;go=Search&amp;qs=ds&amp;form=QBRE" TargetMode="External"/><Relationship Id="rId1" Type="http://schemas.openxmlformats.org/officeDocument/2006/relationships/slideLayout" Target="../slideLayouts/slideLayout1.xml"/><Relationship Id="rId5" Type="http://schemas.openxmlformats.org/officeDocument/2006/relationships/hyperlink" Target="https://www.bing.com/search?q=what+is+the+immunity+system&amp;cvid=2aa9a261e36e48a88c53d76e7b9ec061&amp;pglt=43&amp;FORM=ANNTA1&amp;DAF1=1&amp;PC=HCTS" TargetMode="External"/><Relationship Id="rId4" Type="http://schemas.openxmlformats.org/officeDocument/2006/relationships/hyperlink" Target="https://www.bing.com/search?q=how+does+the+immunity+system+work&amp;cvid=f3a70bf7fbad42a7930787b66899503c&amp;pglt=43&amp;FORM=ANNTA1&amp;DAF1=1&amp;PC=H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4"/>
          <p:cNvSpPr/>
          <p:nvPr/>
        </p:nvSpPr>
        <p:spPr>
          <a:xfrm>
            <a:off x="-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3" name="Google Shape;103;p4"/>
          <p:cNvPicPr preferRelativeResize="0"/>
          <p:nvPr/>
        </p:nvPicPr>
        <p:blipFill rotWithShape="1">
          <a:blip r:embed="rId2">
            <a:alphaModFix/>
          </a:blip>
          <a:srcRect b="289" l="0" r="0" t="0"/>
          <a:stretch/>
        </p:blipFill>
        <p:spPr>
          <a:xfrm>
            <a:off x="-3047" y="10"/>
            <a:ext cx="12192000" cy="6857989"/>
          </a:xfrm>
          <a:prstGeom prst="rect">
            <a:avLst/>
          </a:prstGeom>
          <a:noFill/>
          <a:ln>
            <a:noFill/>
          </a:ln>
        </p:spPr>
      </p:pic>
      <p:sp>
        <p:nvSpPr>
          <p:cNvPr id="104" name="Google Shape;104;p4"/>
          <p:cNvSpPr/>
          <p:nvPr/>
        </p:nvSpPr>
        <p:spPr>
          <a:xfrm>
            <a:off x="0" y="2207602"/>
            <a:ext cx="12192000" cy="3162000"/>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4"/>
          <p:cNvSpPr txBox="1"/>
          <p:nvPr>
            <p:ph type="ctrTitle"/>
          </p:nvPr>
        </p:nvSpPr>
        <p:spPr>
          <a:xfrm>
            <a:off x="1097280" y="325550"/>
            <a:ext cx="10058400" cy="3574800"/>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200"/>
              <a:buFont typeface="Calibri"/>
              <a:buNone/>
            </a:pPr>
            <a:r>
              <a:rPr lang="en-US" sz="5200">
                <a:solidFill>
                  <a:srgbClr val="FFFFFF"/>
                </a:solidFill>
              </a:rPr>
              <a:t>Food choices and their impact on  your immunity system </a:t>
            </a:r>
            <a:endParaRPr/>
          </a:p>
        </p:txBody>
      </p:sp>
      <p:sp>
        <p:nvSpPr>
          <p:cNvPr id="106" name="Google Shape;106;p4"/>
          <p:cNvSpPr txBox="1"/>
          <p:nvPr>
            <p:ph idx="1" type="subTitle"/>
          </p:nvPr>
        </p:nvSpPr>
        <p:spPr>
          <a:xfrm>
            <a:off x="1100051" y="4072043"/>
            <a:ext cx="10058400" cy="12828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by : Naya al Shami andnd maya atawi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nvertebrate, arthropod&#10;&#10;Description automatically generated">
            <a:extLst>
              <a:ext uri="{FF2B5EF4-FFF2-40B4-BE49-F238E27FC236}">
                <a16:creationId xmlns:a16="http://schemas.microsoft.com/office/drawing/2014/main" id="{147470C1-A8FA-4D04-81D3-E990CF7F2F4E}"/>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58" r="-1" b="5566"/>
          <a:stretch/>
        </p:blipFill>
        <p:spPr>
          <a:xfrm>
            <a:off x="4547937" y="-5"/>
            <a:ext cx="7644062" cy="3681406"/>
          </a:xfrm>
          <a:prstGeom prst="rect">
            <a:avLst/>
          </a:prstGeom>
        </p:spPr>
      </p:pic>
      <p:pic>
        <p:nvPicPr>
          <p:cNvPr id="8" name="Picture 7" descr="Diagram&#10;&#10;Description automatically generated">
            <a:extLst>
              <a:ext uri="{FF2B5EF4-FFF2-40B4-BE49-F238E27FC236}">
                <a16:creationId xmlns:a16="http://schemas.microsoft.com/office/drawing/2014/main" id="{7754316D-6C0B-4ECE-93A4-0E450A4E3EA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0851" r="-1" b="15354"/>
          <a:stretch/>
        </p:blipFill>
        <p:spPr>
          <a:xfrm>
            <a:off x="4547938" y="3681409"/>
            <a:ext cx="7644062" cy="3176595"/>
          </a:xfrm>
          <a:prstGeom prst="rect">
            <a:avLst/>
          </a:prstGeom>
        </p:spPr>
      </p:pic>
      <p:sp>
        <p:nvSpPr>
          <p:cNvPr id="16"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D3A9-3B75-4FDD-A577-0C9BA9C75588}"/>
              </a:ext>
            </a:extLst>
          </p:cNvPr>
          <p:cNvSpPr>
            <a:spLocks noGrp="1"/>
          </p:cNvSpPr>
          <p:nvPr>
            <p:ph type="ctrTitle"/>
          </p:nvPr>
        </p:nvSpPr>
        <p:spPr>
          <a:xfrm>
            <a:off x="838200" y="1115219"/>
            <a:ext cx="5395912" cy="2387600"/>
          </a:xfrm>
        </p:spPr>
        <p:txBody>
          <a:bodyPr>
            <a:normAutofit/>
          </a:bodyPr>
          <a:lstStyle/>
          <a:p>
            <a:pPr algn="l"/>
            <a:r>
              <a:rPr lang="en-US" sz="5000" dirty="0">
                <a:solidFill>
                  <a:srgbClr val="FF0000"/>
                </a:solidFill>
              </a:rPr>
              <a:t>What is the immunity system? </a:t>
            </a:r>
          </a:p>
        </p:txBody>
      </p:sp>
      <p:sp>
        <p:nvSpPr>
          <p:cNvPr id="3" name="Subtitle 2">
            <a:extLst>
              <a:ext uri="{FF2B5EF4-FFF2-40B4-BE49-F238E27FC236}">
                <a16:creationId xmlns:a16="http://schemas.microsoft.com/office/drawing/2014/main" id="{9D29E86F-80D7-4E01-A19E-BA939CC63290}"/>
              </a:ext>
            </a:extLst>
          </p:cNvPr>
          <p:cNvSpPr>
            <a:spLocks noGrp="1"/>
          </p:cNvSpPr>
          <p:nvPr>
            <p:ph type="subTitle" idx="1"/>
          </p:nvPr>
        </p:nvSpPr>
        <p:spPr>
          <a:xfrm>
            <a:off x="838200" y="3902075"/>
            <a:ext cx="5395912" cy="1655762"/>
          </a:xfrm>
        </p:spPr>
        <p:txBody>
          <a:bodyPr>
            <a:normAutofit/>
          </a:bodyPr>
          <a:lstStyle/>
          <a:p>
            <a:pPr algn="l"/>
            <a:r>
              <a:rPr lang="en-US" sz="1900">
                <a:solidFill>
                  <a:schemeClr val="bg1"/>
                </a:solidFill>
              </a:rPr>
              <a:t>The immunity system is a complex network of cells and proteins that defends the body against infections . The immunity system keeps record of every germ (microbic)it has ever defeated so I can recognize   and destroy the microbe quickly if it enters the body again</a:t>
            </a: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F4AAD6-01DA-48F9-8CC1-E579D4882F3E}"/>
              </a:ext>
            </a:extLst>
          </p:cNvPr>
          <p:cNvSpPr txBox="1"/>
          <p:nvPr/>
        </p:nvSpPr>
        <p:spPr>
          <a:xfrm>
            <a:off x="9732672" y="348134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oonylabs.org/2015/02/03/immune-system-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86FD09EE-E180-4641-9EAE-A8097B9E30CD}"/>
              </a:ext>
            </a:extLst>
          </p:cNvPr>
          <p:cNvSpPr txBox="1"/>
          <p:nvPr/>
        </p:nvSpPr>
        <p:spPr>
          <a:xfrm>
            <a:off x="10005184" y="665794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rontiersin.org/articles/10.3389/fimmu.2014.00516/ful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6034923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 name="Shape 107"/>
        <p:cNvGrpSpPr/>
        <p:nvPr/>
      </p:nvGrpSpPr>
      <p:grpSpPr>
        <a:xfrm>
          <a:off x="0" y="0"/>
          <a:ext cx="0" cy="0"/>
          <a:chOff x="0" y="0"/>
          <a:chExt cx="0" cy="0"/>
        </a:xfrm>
      </p:grpSpPr>
      <p:pic>
        <p:nvPicPr>
          <p:cNvPr descr="A picture containing invertebrate, coelenterate&#10;&#10;Description automatically generated" id="108" name="Google Shape;108;p5"/>
          <p:cNvPicPr preferRelativeResize="0"/>
          <p:nvPr/>
        </p:nvPicPr>
        <p:blipFill rotWithShape="1">
          <a:blip r:embed="rId2">
            <a:alphaModFix/>
          </a:blip>
          <a:srcRect b="10399" l="0" r="0" t="10399"/>
          <a:stretch/>
        </p:blipFill>
        <p:spPr>
          <a:xfrm>
            <a:off x="20" y="3579"/>
            <a:ext cx="12188933" cy="6854421"/>
          </a:xfrm>
          <a:prstGeom prst="rect">
            <a:avLst/>
          </a:prstGeom>
          <a:noFill/>
          <a:ln>
            <a:noFill/>
          </a:ln>
        </p:spPr>
      </p:pic>
      <p:sp>
        <p:nvSpPr>
          <p:cNvPr id="109" name="Google Shape;109;p5"/>
          <p:cNvSpPr/>
          <p:nvPr/>
        </p:nvSpPr>
        <p:spPr>
          <a:xfrm>
            <a:off x="6089648" y="0"/>
            <a:ext cx="6102300" cy="6858000"/>
          </a:xfrm>
          <a:prstGeom prst="rect">
            <a:avLst/>
          </a:prstGeom>
          <a:solidFill>
            <a:srgbClr val="0C0C0C">
              <a:alpha val="847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 name="Google Shape;110;p5"/>
          <p:cNvSpPr/>
          <p:nvPr/>
        </p:nvSpPr>
        <p:spPr>
          <a:xfrm>
            <a:off x="0" y="0"/>
            <a:ext cx="6102300" cy="6858000"/>
          </a:xfrm>
          <a:prstGeom prst="rect">
            <a:avLst/>
          </a:prstGeom>
          <a:solidFill>
            <a:srgbClr val="0C0C0C">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 name="Google Shape;111;p5"/>
          <p:cNvSpPr txBox="1"/>
          <p:nvPr>
            <p:ph type="ctrTitle"/>
          </p:nvPr>
        </p:nvSpPr>
        <p:spPr>
          <a:xfrm>
            <a:off x="1282620" y="1748771"/>
            <a:ext cx="3498900" cy="3360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	What role does the immune system play in keeping us alive and well?</a:t>
            </a:r>
            <a:endParaRPr/>
          </a:p>
        </p:txBody>
      </p:sp>
      <p:pic>
        <p:nvPicPr>
          <p:cNvPr descr="A picture containing worm, plant&#10;&#10;Description automatically generated" id="112" name="Google Shape;112;p5"/>
          <p:cNvPicPr preferRelativeResize="0"/>
          <p:nvPr/>
        </p:nvPicPr>
        <p:blipFill rotWithShape="1">
          <a:blip r:embed="rId3">
            <a:alphaModFix/>
          </a:blip>
          <a:srcRect b="0" l="12274" r="12002" t="0"/>
          <a:stretch/>
        </p:blipFill>
        <p:spPr>
          <a:xfrm>
            <a:off x="6883401" y="803191"/>
            <a:ext cx="4516920" cy="2385915"/>
          </a:xfrm>
          <a:prstGeom prst="rect">
            <a:avLst/>
          </a:prstGeom>
          <a:noFill/>
          <a:ln>
            <a:noFill/>
          </a:ln>
        </p:spPr>
      </p:pic>
      <p:sp>
        <p:nvSpPr>
          <p:cNvPr id="113" name="Google Shape;113;p5"/>
          <p:cNvSpPr txBox="1"/>
          <p:nvPr>
            <p:ph idx="1" type="subTitle"/>
          </p:nvPr>
        </p:nvSpPr>
        <p:spPr>
          <a:xfrm>
            <a:off x="6883401" y="3676052"/>
            <a:ext cx="4516800" cy="2375700"/>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0"/>
              </a:spcBef>
              <a:spcAft>
                <a:spcPts val="0"/>
              </a:spcAft>
              <a:buClr>
                <a:schemeClr val="lt1"/>
              </a:buClr>
              <a:buSzPts val="1800"/>
              <a:buFont typeface="Arial"/>
              <a:buChar char="•"/>
            </a:pPr>
            <a:r>
              <a:rPr lang="en-US" sz="1800"/>
              <a:t>fights off infections (bacterial, viral)</a:t>
            </a:r>
            <a:endParaRPr/>
          </a:p>
          <a:p>
            <a:pPr indent="-228600" lvl="0" marL="457200" rtl="0" algn="l">
              <a:lnSpc>
                <a:spcPct val="90000"/>
              </a:lnSpc>
              <a:spcBef>
                <a:spcPts val="1000"/>
              </a:spcBef>
              <a:spcAft>
                <a:spcPts val="0"/>
              </a:spcAft>
              <a:buClr>
                <a:schemeClr val="lt1"/>
              </a:buClr>
              <a:buSzPts val="1800"/>
              <a:buFont typeface="Arial"/>
              <a:buChar char="•"/>
            </a:pPr>
            <a:r>
              <a:rPr lang="en-US" sz="1800"/>
              <a:t>Fights diseases like cancer</a:t>
            </a:r>
            <a:endParaRPr/>
          </a:p>
          <a:p>
            <a:pPr indent="-228600" lvl="0" marL="457200" rtl="0" algn="l">
              <a:lnSpc>
                <a:spcPct val="90000"/>
              </a:lnSpc>
              <a:spcBef>
                <a:spcPts val="1000"/>
              </a:spcBef>
              <a:spcAft>
                <a:spcPts val="0"/>
              </a:spcAft>
              <a:buClr>
                <a:schemeClr val="lt1"/>
              </a:buClr>
              <a:buSzPts val="1800"/>
              <a:buFont typeface="Arial"/>
              <a:buChar char="•"/>
            </a:pPr>
            <a:r>
              <a:rPr lang="en-US" sz="1800"/>
              <a:t>Produce antibodies </a:t>
            </a:r>
            <a:endParaRPr/>
          </a:p>
          <a:p>
            <a:pPr indent="-228600" lvl="0" marL="457200" rtl="0" algn="l">
              <a:lnSpc>
                <a:spcPct val="90000"/>
              </a:lnSpc>
              <a:spcBef>
                <a:spcPts val="1000"/>
              </a:spcBef>
              <a:spcAft>
                <a:spcPts val="0"/>
              </a:spcAft>
              <a:buClr>
                <a:schemeClr val="lt1"/>
              </a:buClr>
              <a:buSzPts val="1800"/>
              <a:buFont typeface="Arial"/>
              <a:buChar char="•"/>
            </a:pPr>
            <a:r>
              <a:rPr lang="en-US" sz="1800"/>
              <a:t>produce memory cells that keep a record of pathogens and how to kill them</a:t>
            </a:r>
            <a:endParaRPr/>
          </a:p>
        </p:txBody>
      </p:sp>
      <p:sp>
        <p:nvSpPr>
          <p:cNvPr id="114" name="Google Shape;114;p5"/>
          <p:cNvSpPr txBox="1"/>
          <p:nvPr/>
        </p:nvSpPr>
        <p:spPr>
          <a:xfrm>
            <a:off x="8960230" y="2989051"/>
            <a:ext cx="2440200" cy="2001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chemeClr val="hlink"/>
                </a:solidFill>
                <a:latin typeface="Calibri"/>
                <a:ea typeface="Calibri"/>
                <a:cs typeface="Calibri"/>
                <a:sym typeface="Calibri"/>
                <a:hlinkClick r:id="rId5"/>
              </a:rPr>
              <a:t>CC BY-SA-NC</a:t>
            </a:r>
            <a:endParaRPr b="0" i="0" sz="700" u="none" cap="none" strike="noStrike">
              <a:solidFill>
                <a:srgbClr val="FFFFFF"/>
              </a:solidFill>
              <a:latin typeface="Calibri"/>
              <a:ea typeface="Calibri"/>
              <a:cs typeface="Calibri"/>
              <a:sym typeface="Calibri"/>
            </a:endParaRPr>
          </a:p>
        </p:txBody>
      </p:sp>
      <p:sp>
        <p:nvSpPr>
          <p:cNvPr id="115" name="Google Shape;115;p5"/>
          <p:cNvSpPr txBox="1"/>
          <p:nvPr/>
        </p:nvSpPr>
        <p:spPr>
          <a:xfrm>
            <a:off x="10002135" y="6657945"/>
            <a:ext cx="2186700" cy="2001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6"/>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chemeClr val="hlink"/>
                </a:solidFill>
                <a:latin typeface="Calibri"/>
                <a:ea typeface="Calibri"/>
                <a:cs typeface="Calibri"/>
                <a:sym typeface="Calibri"/>
                <a:hlinkClick r:id="rId7"/>
              </a:rPr>
              <a:t>CC BY</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 name="Shape 116"/>
        <p:cNvGrpSpPr/>
        <p:nvPr/>
      </p:nvGrpSpPr>
      <p:grpSpPr>
        <a:xfrm>
          <a:off x="0" y="0"/>
          <a:ext cx="0" cy="0"/>
          <a:chOff x="0" y="0"/>
          <a:chExt cx="0" cy="0"/>
        </a:xfrm>
      </p:grpSpPr>
      <p:pic>
        <p:nvPicPr>
          <p:cNvPr descr="A picture containing wooden, turmeric, wood, sliced&#10;&#10;Description automatically generated" id="117" name="Google Shape;117;p6"/>
          <p:cNvPicPr preferRelativeResize="0"/>
          <p:nvPr/>
        </p:nvPicPr>
        <p:blipFill rotWithShape="1">
          <a:blip r:embed="rId2">
            <a:alphaModFix/>
          </a:blip>
          <a:srcRect b="0" l="0" r="0" t="30172"/>
          <a:stretch/>
        </p:blipFill>
        <p:spPr>
          <a:xfrm>
            <a:off x="5926240" y="10"/>
            <a:ext cx="6265758" cy="2286000"/>
          </a:xfrm>
          <a:custGeom>
            <a:rect b="b" l="l" r="r" t="t"/>
            <a:pathLst>
              <a:path extrusionOk="0" h="2286000" w="6265758">
                <a:moveTo>
                  <a:pt x="0" y="0"/>
                </a:moveTo>
                <a:lnTo>
                  <a:pt x="6265758" y="0"/>
                </a:lnTo>
                <a:lnTo>
                  <a:pt x="6265758" y="2286000"/>
                </a:lnTo>
                <a:lnTo>
                  <a:pt x="1062168" y="2286000"/>
                </a:lnTo>
                <a:lnTo>
                  <a:pt x="790683" y="1700078"/>
                </a:lnTo>
                <a:lnTo>
                  <a:pt x="787725" y="1700078"/>
                </a:lnTo>
                <a:close/>
              </a:path>
            </a:pathLst>
          </a:custGeom>
          <a:noFill/>
          <a:ln>
            <a:noFill/>
          </a:ln>
        </p:spPr>
      </p:pic>
      <p:pic>
        <p:nvPicPr>
          <p:cNvPr descr="A bowl of blueberries&#10;&#10;Description automatically generated" id="118" name="Google Shape;118;p6"/>
          <p:cNvPicPr preferRelativeResize="0"/>
          <p:nvPr/>
        </p:nvPicPr>
        <p:blipFill rotWithShape="1">
          <a:blip r:embed="rId3">
            <a:alphaModFix/>
          </a:blip>
          <a:srcRect b="15881" l="0" r="0" t="18354"/>
          <a:stretch/>
        </p:blipFill>
        <p:spPr>
          <a:xfrm>
            <a:off x="6984273" y="2286000"/>
            <a:ext cx="5203590" cy="2286000"/>
          </a:xfrm>
          <a:custGeom>
            <a:rect b="b" l="l" r="r" t="t"/>
            <a:pathLst>
              <a:path extrusionOk="0" h="2286000" w="5203590">
                <a:moveTo>
                  <a:pt x="0" y="0"/>
                </a:moveTo>
                <a:lnTo>
                  <a:pt x="5203590" y="0"/>
                </a:lnTo>
                <a:lnTo>
                  <a:pt x="5203590" y="2286000"/>
                </a:lnTo>
                <a:lnTo>
                  <a:pt x="1059212" y="2286000"/>
                </a:lnTo>
                <a:lnTo>
                  <a:pt x="925708" y="1997870"/>
                </a:lnTo>
                <a:lnTo>
                  <a:pt x="925707" y="1997870"/>
                </a:lnTo>
                <a:close/>
              </a:path>
            </a:pathLst>
          </a:custGeom>
          <a:noFill/>
          <a:ln>
            <a:noFill/>
          </a:ln>
        </p:spPr>
      </p:pic>
      <p:pic>
        <p:nvPicPr>
          <p:cNvPr descr="A picture containing sweet&#10;&#10;Description automatically generated" id="119" name="Google Shape;119;p6"/>
          <p:cNvPicPr preferRelativeResize="0"/>
          <p:nvPr/>
        </p:nvPicPr>
        <p:blipFill rotWithShape="1">
          <a:blip r:embed="rId4">
            <a:alphaModFix/>
          </a:blip>
          <a:srcRect b="5303" l="0" r="0" t="0"/>
          <a:stretch/>
        </p:blipFill>
        <p:spPr>
          <a:xfrm>
            <a:off x="8047618" y="4572000"/>
            <a:ext cx="4144382" cy="2286000"/>
          </a:xfrm>
          <a:custGeom>
            <a:rect b="b" l="l" r="r" t="t"/>
            <a:pathLst>
              <a:path extrusionOk="0" h="2286000" w="4144382">
                <a:moveTo>
                  <a:pt x="0" y="0"/>
                </a:moveTo>
                <a:lnTo>
                  <a:pt x="4144382" y="0"/>
                </a:lnTo>
                <a:lnTo>
                  <a:pt x="4144382" y="2286000"/>
                </a:lnTo>
                <a:lnTo>
                  <a:pt x="1054581" y="2286000"/>
                </a:lnTo>
                <a:lnTo>
                  <a:pt x="1054581" y="2285999"/>
                </a:lnTo>
                <a:lnTo>
                  <a:pt x="1059211" y="2285999"/>
                </a:lnTo>
                <a:close/>
              </a:path>
            </a:pathLst>
          </a:custGeom>
          <a:noFill/>
          <a:ln>
            <a:noFill/>
          </a:ln>
        </p:spPr>
      </p:pic>
      <p:sp>
        <p:nvSpPr>
          <p:cNvPr id="120" name="Google Shape;120;p6"/>
          <p:cNvSpPr/>
          <p:nvPr/>
        </p:nvSpPr>
        <p:spPr>
          <a:xfrm>
            <a:off x="0" y="0"/>
            <a:ext cx="9590203" cy="6858000"/>
          </a:xfrm>
          <a:custGeom>
            <a:rect b="b" l="l" r="r" t="t"/>
            <a:pathLst>
              <a:path extrusionOk="0" h="6858000" w="9590203">
                <a:moveTo>
                  <a:pt x="0" y="0"/>
                </a:moveTo>
                <a:lnTo>
                  <a:pt x="6414049" y="0"/>
                </a:lnTo>
                <a:lnTo>
                  <a:pt x="9590203" y="6858000"/>
                </a:lnTo>
                <a:lnTo>
                  <a:pt x="0" y="6858000"/>
                </a:lnTo>
                <a:close/>
              </a:path>
            </a:pathLst>
          </a:custGeom>
          <a:solidFill>
            <a:srgbClr val="262626">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6"/>
          <p:cNvSpPr/>
          <p:nvPr/>
        </p:nvSpPr>
        <p:spPr>
          <a:xfrm>
            <a:off x="0" y="0"/>
            <a:ext cx="9102664" cy="6858000"/>
          </a:xfrm>
          <a:custGeom>
            <a:rect b="b" l="l" r="r" t="t"/>
            <a:pathLst>
              <a:path extrusionOk="0" h="6858000" w="9102664">
                <a:moveTo>
                  <a:pt x="0" y="0"/>
                </a:moveTo>
                <a:lnTo>
                  <a:pt x="5926510" y="0"/>
                </a:lnTo>
                <a:lnTo>
                  <a:pt x="9102664"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6"/>
          <p:cNvSpPr txBox="1"/>
          <p:nvPr>
            <p:ph type="ctrTitle"/>
          </p:nvPr>
        </p:nvSpPr>
        <p:spPr>
          <a:xfrm>
            <a:off x="838200" y="365125"/>
            <a:ext cx="5191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lang="en-US" sz="4400">
                <a:solidFill>
                  <a:srgbClr val="FF0000"/>
                </a:solidFill>
                <a:latin typeface="Calibri"/>
                <a:ea typeface="Calibri"/>
                <a:cs typeface="Calibri"/>
                <a:sym typeface="Calibri"/>
              </a:rPr>
              <a:t>Which foods boost the immune system? </a:t>
            </a:r>
            <a:endParaRPr/>
          </a:p>
        </p:txBody>
      </p:sp>
      <p:sp>
        <p:nvSpPr>
          <p:cNvPr id="123" name="Google Shape;123;p6"/>
          <p:cNvSpPr txBox="1"/>
          <p:nvPr>
            <p:ph idx="1" type="subTitle"/>
          </p:nvPr>
        </p:nvSpPr>
        <p:spPr>
          <a:xfrm>
            <a:off x="838200" y="2021249"/>
            <a:ext cx="5707500" cy="415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900"/>
              <a:buFont typeface="Arial"/>
              <a:buChar char="•"/>
            </a:pPr>
            <a:r>
              <a:rPr lang="en-US" sz="1900"/>
              <a:t>1)Dark chocolate contains an antioxidant called theobromine, which may help to boost the immune system by protecting the body’s cells from free radicals.</a:t>
            </a:r>
            <a:endParaRPr/>
          </a:p>
          <a:p>
            <a:pPr indent="0" lvl="0" marL="0" rtl="0" algn="l">
              <a:lnSpc>
                <a:spcPct val="90000"/>
              </a:lnSpc>
              <a:spcBef>
                <a:spcPts val="1000"/>
              </a:spcBef>
              <a:spcAft>
                <a:spcPts val="0"/>
              </a:spcAft>
              <a:buClr>
                <a:schemeClr val="lt1"/>
              </a:buClr>
              <a:buSzPts val="1900"/>
              <a:buFont typeface="Arial"/>
              <a:buChar char="•"/>
            </a:pPr>
            <a:r>
              <a:rPr lang="en-US" sz="1900"/>
              <a:t>2) Blueberries contain a type of flavonoid called anthocyanin, which has antioxidant properties that can help boost a person’s immune system. A 2016 study noted that flavonoids play an essential role in the respiratory tract’s immune defense system.</a:t>
            </a:r>
            <a:endParaRPr/>
          </a:p>
          <a:p>
            <a:pPr indent="0" lvl="0" marL="0" rtl="0" algn="l">
              <a:lnSpc>
                <a:spcPct val="90000"/>
              </a:lnSpc>
              <a:spcBef>
                <a:spcPts val="1000"/>
              </a:spcBef>
              <a:spcAft>
                <a:spcPts val="0"/>
              </a:spcAft>
              <a:buClr>
                <a:schemeClr val="lt1"/>
              </a:buClr>
              <a:buSzPts val="1900"/>
              <a:buFont typeface="Arial"/>
              <a:buChar char="•"/>
            </a:pPr>
            <a:r>
              <a:rPr lang="en-US" sz="1900"/>
              <a:t>3) Turmeric is a yellow spice that many people use in cooking. It is also present in some alternative medicines. Consuming turmeric may improve a person’s immune response. This is due to the qualities of curcumin, a compound in turmeric.</a:t>
            </a:r>
            <a:endParaRPr/>
          </a:p>
          <a:p>
            <a:pPr indent="120650" lvl="0" marL="0" rtl="0" algn="l">
              <a:lnSpc>
                <a:spcPct val="90000"/>
              </a:lnSpc>
              <a:spcBef>
                <a:spcPts val="1000"/>
              </a:spcBef>
              <a:spcAft>
                <a:spcPts val="0"/>
              </a:spcAft>
              <a:buClr>
                <a:schemeClr val="lt1"/>
              </a:buClr>
              <a:buSzPts val="1900"/>
              <a:buFont typeface="Arial"/>
              <a:buNone/>
            </a:pPr>
            <a:r>
              <a:t/>
            </a:r>
            <a:endParaRPr sz="1900"/>
          </a:p>
          <a:p>
            <a:pPr indent="120650" lvl="0" marL="0" rtl="0" algn="l">
              <a:lnSpc>
                <a:spcPct val="90000"/>
              </a:lnSpc>
              <a:spcBef>
                <a:spcPts val="1000"/>
              </a:spcBef>
              <a:spcAft>
                <a:spcPts val="0"/>
              </a:spcAft>
              <a:buClr>
                <a:schemeClr val="lt1"/>
              </a:buClr>
              <a:buSzPts val="1900"/>
              <a:buFont typeface="Arial"/>
              <a:buNone/>
            </a:pPr>
            <a:r>
              <a:t/>
            </a:r>
            <a:endParaRPr sz="1900"/>
          </a:p>
          <a:p>
            <a:pPr indent="120650" lvl="0" marL="0" rtl="0" algn="l">
              <a:lnSpc>
                <a:spcPct val="90000"/>
              </a:lnSpc>
              <a:spcBef>
                <a:spcPts val="1000"/>
              </a:spcBef>
              <a:spcAft>
                <a:spcPts val="0"/>
              </a:spcAft>
              <a:buClr>
                <a:schemeClr val="lt1"/>
              </a:buClr>
              <a:buSzPts val="1900"/>
              <a:buFont typeface="Arial"/>
              <a:buNone/>
            </a:pPr>
            <a:r>
              <a:t/>
            </a:r>
            <a:endParaRPr sz="1900"/>
          </a:p>
        </p:txBody>
      </p:sp>
      <p:sp>
        <p:nvSpPr>
          <p:cNvPr id="124" name="Google Shape;124;p6"/>
          <p:cNvSpPr txBox="1"/>
          <p:nvPr/>
        </p:nvSpPr>
        <p:spPr>
          <a:xfrm>
            <a:off x="9751909" y="6870700"/>
            <a:ext cx="2440200" cy="2001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5"/>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chemeClr val="hlink"/>
                </a:solidFill>
                <a:latin typeface="Calibri"/>
                <a:ea typeface="Calibri"/>
                <a:cs typeface="Calibri"/>
                <a:sym typeface="Calibri"/>
                <a:hlinkClick r:id="rId6"/>
              </a:rPr>
              <a:t>CC BY-SA-NC</a:t>
            </a:r>
            <a:endParaRPr b="0" i="0" sz="700" u="none" cap="none" strike="noStrike">
              <a:solidFill>
                <a:srgbClr val="FFFFFF"/>
              </a:solidFill>
              <a:latin typeface="Calibri"/>
              <a:ea typeface="Calibri"/>
              <a:cs typeface="Calibri"/>
              <a:sym typeface="Calibri"/>
            </a:endParaRPr>
          </a:p>
        </p:txBody>
      </p:sp>
      <p:sp>
        <p:nvSpPr>
          <p:cNvPr id="125" name="Google Shape;125;p6"/>
          <p:cNvSpPr txBox="1"/>
          <p:nvPr/>
        </p:nvSpPr>
        <p:spPr>
          <a:xfrm>
            <a:off x="7552393" y="6870700"/>
            <a:ext cx="2186700" cy="200100"/>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7"/>
              </a:rPr>
              <a:t>This Photo</a:t>
            </a:r>
            <a:r>
              <a:rPr b="0" i="0" lang="en-US" sz="700" u="none" cap="none" strike="noStrike">
                <a:solidFill>
                  <a:srgbClr val="FFFFFF"/>
                </a:solidFill>
                <a:latin typeface="Calibri"/>
                <a:ea typeface="Calibri"/>
                <a:cs typeface="Calibri"/>
                <a:sym typeface="Calibri"/>
              </a:rPr>
              <a:t> by Unknown Author is licensed under </a:t>
            </a:r>
            <a:r>
              <a:rPr b="0" i="0" lang="en-US" sz="700" u="sng" cap="none" strike="noStrike">
                <a:solidFill>
                  <a:schemeClr val="hlink"/>
                </a:solidFill>
                <a:latin typeface="Calibri"/>
                <a:ea typeface="Calibri"/>
                <a:cs typeface="Calibri"/>
                <a:sym typeface="Calibri"/>
                <a:hlinkClick r:id="rId8"/>
              </a:rPr>
              <a:t>CC BY</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0B7813D-B76D-400E-BFDE-AA4BA0B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03DD-F103-4E6A-A547-5C9980C449FC}"/>
              </a:ext>
            </a:extLst>
          </p:cNvPr>
          <p:cNvSpPr>
            <a:spLocks noGrp="1"/>
          </p:cNvSpPr>
          <p:nvPr>
            <p:ph type="ctrTitle"/>
          </p:nvPr>
        </p:nvSpPr>
        <p:spPr>
          <a:xfrm>
            <a:off x="841248" y="600426"/>
            <a:ext cx="10512552" cy="3360625"/>
          </a:xfrm>
        </p:spPr>
        <p:txBody>
          <a:bodyPr>
            <a:normAutofit/>
          </a:bodyPr>
          <a:lstStyle/>
          <a:p>
            <a:pPr algn="l"/>
            <a:r>
              <a:rPr lang="en-US" sz="8200">
                <a:solidFill>
                  <a:schemeClr val="bg1"/>
                </a:solidFill>
              </a:rPr>
              <a:t>How does the immunity system work?</a:t>
            </a:r>
          </a:p>
        </p:txBody>
      </p:sp>
      <p:sp>
        <p:nvSpPr>
          <p:cNvPr id="3" name="Subtitle 2">
            <a:extLst>
              <a:ext uri="{FF2B5EF4-FFF2-40B4-BE49-F238E27FC236}">
                <a16:creationId xmlns:a16="http://schemas.microsoft.com/office/drawing/2014/main" id="{E4F0A257-2C45-4438-BB94-A1A924EA65D6}"/>
              </a:ext>
            </a:extLst>
          </p:cNvPr>
          <p:cNvSpPr>
            <a:spLocks noGrp="1"/>
          </p:cNvSpPr>
          <p:nvPr>
            <p:ph type="subTitle" idx="1"/>
          </p:nvPr>
        </p:nvSpPr>
        <p:spPr>
          <a:xfrm>
            <a:off x="859536" y="4119928"/>
            <a:ext cx="10494264" cy="1366472"/>
          </a:xfrm>
        </p:spPr>
        <p:txBody>
          <a:bodyPr>
            <a:normAutofit/>
          </a:bodyPr>
          <a:lstStyle/>
          <a:p>
            <a:pPr algn="l"/>
            <a:r>
              <a:rPr lang="en-US" sz="1800">
                <a:solidFill>
                  <a:schemeClr val="bg1"/>
                </a:solidFill>
              </a:rPr>
              <a:t>Your immune system protects your body from infectious germs. Through highly complex and adaptive processes, a healthy immune system is always at work, protecting you from infections by identifying and destroying harmful microorganisms. Your immune system also helps you build immunity so that when you encounter certain invading germs again, you can fight them faster the next time around, often without even getting sick at all.</a:t>
            </a:r>
          </a:p>
          <a:p>
            <a:pPr algn="l"/>
            <a:endParaRPr lang="en-US" sz="1800" dirty="0">
              <a:solidFill>
                <a:schemeClr val="bg1"/>
              </a:solidFill>
            </a:endParaRPr>
          </a:p>
          <a:p>
            <a:pPr algn="l"/>
            <a:endParaRPr lang="en-US" sz="1800" dirty="0">
              <a:solidFill>
                <a:schemeClr val="bg1"/>
              </a:solidFill>
            </a:endParaRPr>
          </a:p>
        </p:txBody>
      </p:sp>
    </p:spTree>
    <p:extLst>
      <p:ext uri="{BB962C8B-B14F-4D97-AF65-F5344CB8AC3E}">
        <p14:creationId xmlns:p14="http://schemas.microsoft.com/office/powerpoint/2010/main" val="2652578717"/>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 name="Shape 126"/>
        <p:cNvGrpSpPr/>
        <p:nvPr/>
      </p:nvGrpSpPr>
      <p:grpSpPr>
        <a:xfrm>
          <a:off x="0" y="0"/>
          <a:ext cx="0" cy="0"/>
          <a:chOff x="0" y="0"/>
          <a:chExt cx="0" cy="0"/>
        </a:xfrm>
      </p:grpSpPr>
      <p:sp>
        <p:nvSpPr>
          <p:cNvPr id="127" name="Google Shape;127;p7"/>
          <p:cNvSpPr/>
          <p:nvPr/>
        </p:nvSpPr>
        <p:spPr>
          <a:xfrm>
            <a:off x="1525" y="0"/>
            <a:ext cx="121905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7"/>
          <p:cNvSpPr/>
          <p:nvPr/>
        </p:nvSpPr>
        <p:spPr>
          <a:xfrm flipH="1" rot="10800000">
            <a:off x="0" y="0"/>
            <a:ext cx="6352362" cy="6858000"/>
          </a:xfrm>
          <a:custGeom>
            <a:rect b="b" l="l" r="r" t="t"/>
            <a:pathLst>
              <a:path extrusionOk="0" h="6858000" w="7539895">
                <a:moveTo>
                  <a:pt x="7539895" y="6858000"/>
                </a:moveTo>
                <a:lnTo>
                  <a:pt x="0" y="6858000"/>
                </a:lnTo>
                <a:lnTo>
                  <a:pt x="0" y="0"/>
                </a:lnTo>
                <a:lnTo>
                  <a:pt x="4363741" y="0"/>
                </a:lnTo>
                <a:close/>
              </a:path>
            </a:pathLst>
          </a:custGeom>
          <a:solidFill>
            <a:srgbClr val="262626">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7"/>
          <p:cNvSpPr/>
          <p:nvPr/>
        </p:nvSpPr>
        <p:spPr>
          <a:xfrm flipH="1" rot="10800000">
            <a:off x="0" y="0"/>
            <a:ext cx="5975840" cy="6858000"/>
          </a:xfrm>
          <a:custGeom>
            <a:rect b="b" l="l" r="r" t="t"/>
            <a:pathLst>
              <a:path extrusionOk="0" h="6858000" w="7092985">
                <a:moveTo>
                  <a:pt x="7092985" y="6858000"/>
                </a:moveTo>
                <a:lnTo>
                  <a:pt x="0" y="6858000"/>
                </a:lnTo>
                <a:lnTo>
                  <a:pt x="0" y="0"/>
                </a:lnTo>
                <a:lnTo>
                  <a:pt x="3916831" y="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7"/>
          <p:cNvSpPr txBox="1"/>
          <p:nvPr>
            <p:ph type="ctrTitle"/>
          </p:nvPr>
        </p:nvSpPr>
        <p:spPr>
          <a:xfrm>
            <a:off x="841248" y="704850"/>
            <a:ext cx="3785700" cy="2978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What is the function of the immunity system ?</a:t>
            </a:r>
            <a:endParaRPr/>
          </a:p>
        </p:txBody>
      </p:sp>
      <p:sp>
        <p:nvSpPr>
          <p:cNvPr id="131" name="Google Shape;131;p7"/>
          <p:cNvSpPr txBox="1"/>
          <p:nvPr>
            <p:ph idx="1" type="subTitle"/>
          </p:nvPr>
        </p:nvSpPr>
        <p:spPr>
          <a:xfrm>
            <a:off x="6038850" y="704850"/>
            <a:ext cx="5315100" cy="525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Font typeface="Arial"/>
              <a:buChar char="•"/>
            </a:pPr>
            <a:r>
              <a:rPr lang="en-US" sz="2100">
                <a:solidFill>
                  <a:schemeClr val="dk1"/>
                </a:solidFill>
              </a:rPr>
              <a:t>There's a mantra in organized sports that says, defense is king! In today's world, with germs lurking around every corner, it pays to have a strong defense. The immune system is the body's natural defense mechanism. The function of this system is to prevent or reduce the occurrence of infection. This is accomplished through the coordinated function of the body's immune cells.</a:t>
            </a:r>
            <a:endParaRPr/>
          </a:p>
          <a:p>
            <a:pPr indent="0" lvl="0" marL="0" rtl="0" algn="l">
              <a:lnSpc>
                <a:spcPct val="90000"/>
              </a:lnSpc>
              <a:spcBef>
                <a:spcPts val="1000"/>
              </a:spcBef>
              <a:spcAft>
                <a:spcPts val="0"/>
              </a:spcAft>
              <a:buClr>
                <a:schemeClr val="dk1"/>
              </a:buClr>
              <a:buSzPts val="2100"/>
              <a:buFont typeface="Arial"/>
              <a:buChar char="•"/>
            </a:pPr>
            <a:r>
              <a:rPr lang="en-US" sz="2100">
                <a:solidFill>
                  <a:schemeClr val="dk1"/>
                </a:solidFill>
              </a:rPr>
              <a:t>Cells of the immune system, known as white blood cells, are found in our bone marrow, lymph nodes, spleen, thymus, tonsils, and in the liver of embryos. When microorganisms, such as bacteria or viruses invade the body, non-specific defense mechanisms provide the first line of defense.</a:t>
            </a:r>
            <a:endParaRPr/>
          </a:p>
          <a:p>
            <a:pPr indent="133350" lvl="0" marL="0" rtl="0" algn="l">
              <a:lnSpc>
                <a:spcPct val="90000"/>
              </a:lnSpc>
              <a:spcBef>
                <a:spcPts val="1000"/>
              </a:spcBef>
              <a:spcAft>
                <a:spcPts val="0"/>
              </a:spcAft>
              <a:buClr>
                <a:schemeClr val="lt1"/>
              </a:buClr>
              <a:buSzPts val="2100"/>
              <a:buFont typeface="Arial"/>
              <a:buNone/>
            </a:pPr>
            <a:r>
              <a:t/>
            </a:r>
            <a:endParaRPr sz="2100">
              <a:solidFill>
                <a:schemeClr val="dk1"/>
              </a:solidFill>
            </a:endParaRPr>
          </a:p>
          <a:p>
            <a:pPr indent="133350" lvl="0" marL="0" rtl="0" algn="l">
              <a:lnSpc>
                <a:spcPct val="90000"/>
              </a:lnSpc>
              <a:spcBef>
                <a:spcPts val="1000"/>
              </a:spcBef>
              <a:spcAft>
                <a:spcPts val="0"/>
              </a:spcAft>
              <a:buClr>
                <a:schemeClr val="lt1"/>
              </a:buClr>
              <a:buSzPts val="2100"/>
              <a:buFont typeface="Arial"/>
              <a:buNone/>
            </a:pPr>
            <a:r>
              <a:t/>
            </a:r>
            <a:endParaRPr sz="2100">
              <a:solidFill>
                <a:schemeClr val="dk1"/>
              </a:solidFill>
            </a:endParaRPr>
          </a:p>
          <a:p>
            <a:pPr indent="133350" lvl="0" marL="0" rtl="0" algn="l">
              <a:lnSpc>
                <a:spcPct val="90000"/>
              </a:lnSpc>
              <a:spcBef>
                <a:spcPts val="1000"/>
              </a:spcBef>
              <a:spcAft>
                <a:spcPts val="0"/>
              </a:spcAft>
              <a:buClr>
                <a:schemeClr val="lt1"/>
              </a:buClr>
              <a:buSzPts val="2100"/>
              <a:buFont typeface="Arial"/>
              <a:buNone/>
            </a:pPr>
            <a:r>
              <a:t/>
            </a:r>
            <a:endParaRPr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 name="Shape 132"/>
        <p:cNvGrpSpPr/>
        <p:nvPr/>
      </p:nvGrpSpPr>
      <p:grpSpPr>
        <a:xfrm>
          <a:off x="0" y="0"/>
          <a:ext cx="0" cy="0"/>
          <a:chOff x="0" y="0"/>
          <a:chExt cx="0" cy="0"/>
        </a:xfrm>
      </p:grpSpPr>
      <p:sp>
        <p:nvSpPr>
          <p:cNvPr id="133" name="Google Shape;133;p8"/>
          <p:cNvSpPr/>
          <p:nvPr/>
        </p:nvSpPr>
        <p:spPr>
          <a:xfrm>
            <a:off x="1524"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 name="Google Shape;134;p8"/>
          <p:cNvSpPr/>
          <p:nvPr/>
        </p:nvSpPr>
        <p:spPr>
          <a:xfrm>
            <a:off x="0" y="0"/>
            <a:ext cx="4709100" cy="6858000"/>
          </a:xfrm>
          <a:prstGeom prst="rect">
            <a:avLst/>
          </a:prstGeom>
          <a:solidFill>
            <a:schemeClr val="dk1">
              <a:alpha val="807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 name="Google Shape;135;p8"/>
          <p:cNvSpPr/>
          <p:nvPr/>
        </p:nvSpPr>
        <p:spPr>
          <a:xfrm>
            <a:off x="0" y="0"/>
            <a:ext cx="3282472" cy="6858000"/>
          </a:xfrm>
          <a:custGeom>
            <a:rect b="b" l="l" r="r" t="t"/>
            <a:pathLst>
              <a:path extrusionOk="0" h="6858000" w="4319042">
                <a:moveTo>
                  <a:pt x="0" y="0"/>
                </a:moveTo>
                <a:lnTo>
                  <a:pt x="1142888" y="0"/>
                </a:lnTo>
                <a:lnTo>
                  <a:pt x="4319042" y="6858000"/>
                </a:lnTo>
                <a:lnTo>
                  <a:pt x="0" y="6858000"/>
                </a:lnTo>
                <a:close/>
              </a:path>
            </a:pathLst>
          </a:custGeom>
          <a:solidFill>
            <a:schemeClr val="dk1">
              <a:alpha val="349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6" name="Google Shape;136;p8"/>
          <p:cNvSpPr txBox="1"/>
          <p:nvPr>
            <p:ph type="title"/>
          </p:nvPr>
        </p:nvSpPr>
        <p:spPr>
          <a:xfrm>
            <a:off x="804671" y="640263"/>
            <a:ext cx="3284400" cy="525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Are immune systems good at any age?</a:t>
            </a:r>
            <a:endParaRPr/>
          </a:p>
        </p:txBody>
      </p:sp>
      <p:sp>
        <p:nvSpPr>
          <p:cNvPr id="137" name="Google Shape;137;p8"/>
          <p:cNvSpPr txBox="1"/>
          <p:nvPr>
            <p:ph idx="1" type="body"/>
          </p:nvPr>
        </p:nvSpPr>
        <p:spPr>
          <a:xfrm>
            <a:off x="5358384" y="640263"/>
            <a:ext cx="6028800" cy="52545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solidFill>
                  <a:schemeClr val="dk1"/>
                </a:solidFill>
              </a:rPr>
              <a:t>But fear not -- at least not much. “Compared to many other bodily functions, most people’s immune systems actually do really great at any age,” Glatt says. Most of our immune systems work well enough that our risk for infection and illness isn’t much higher than normal. Even better?</a:t>
            </a:r>
            <a:endParaRPr/>
          </a:p>
          <a:p>
            <a:pPr indent="0" lvl="0" marL="0" rtl="0" algn="l">
              <a:lnSpc>
                <a:spcPct val="90000"/>
              </a:lnSpc>
              <a:spcBef>
                <a:spcPts val="1000"/>
              </a:spcBef>
              <a:spcAft>
                <a:spcPts val="0"/>
              </a:spcAft>
              <a:buClr>
                <a:schemeClr val="dk1"/>
              </a:buClr>
              <a:buSzPts val="2200"/>
              <a:buNone/>
            </a:pPr>
            <a:r>
              <a:rPr lang="en-US" sz="2200">
                <a:solidFill>
                  <a:schemeClr val="dk1"/>
                </a:solidFill>
              </a:rPr>
              <a:t>   What happens to your immune system as you get older?</a:t>
            </a:r>
            <a:endParaRPr/>
          </a:p>
          <a:p>
            <a:pPr indent="-228600" lvl="0" marL="228600" rtl="0" algn="l">
              <a:lnSpc>
                <a:spcPct val="90000"/>
              </a:lnSpc>
              <a:spcBef>
                <a:spcPts val="1000"/>
              </a:spcBef>
              <a:spcAft>
                <a:spcPts val="0"/>
              </a:spcAft>
              <a:buClr>
                <a:schemeClr val="dk1"/>
              </a:buClr>
              <a:buSzPts val="2200"/>
              <a:buChar char="•"/>
            </a:pPr>
            <a:r>
              <a:rPr lang="en-US" sz="2200">
                <a:solidFill>
                  <a:schemeClr val="dk1"/>
                </a:solidFill>
              </a:rPr>
              <a:t>As you get older, your immune system ages with you. There's even a medical term for it – immunosenescence – the gradual decrease in immune function that comes with age. Similar to your walking or running speed, your body's ability to fight off infection inevitably slows.</a:t>
            </a:r>
            <a:endParaRPr/>
          </a:p>
          <a:p>
            <a:pPr indent="-88900" lvl="0" marL="228600" rtl="0" algn="l">
              <a:lnSpc>
                <a:spcPct val="90000"/>
              </a:lnSpc>
              <a:spcBef>
                <a:spcPts val="1000"/>
              </a:spcBef>
              <a:spcAft>
                <a:spcPts val="0"/>
              </a:spcAft>
              <a:buClr>
                <a:schemeClr val="lt1"/>
              </a:buClr>
              <a:buSzPts val="2200"/>
              <a:buNone/>
            </a:pPr>
            <a:r>
              <a:t/>
            </a:r>
            <a:endParaRPr sz="2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51C1BF-5042-4858-9923-5A5326279347}"/>
              </a:ext>
            </a:extLst>
          </p:cNvPr>
          <p:cNvSpPr txBox="1"/>
          <p:nvPr/>
        </p:nvSpPr>
        <p:spPr>
          <a:xfrm>
            <a:off x="6565900" y="4279900"/>
            <a:ext cx="5156200" cy="1714500"/>
          </a:xfrm>
          <a:prstGeom prst="rect">
            <a:avLst/>
          </a:prstGeom>
          <a:noFill/>
        </p:spPr>
        <p:txBody>
          <a:bodyPr wrap="square" anchor="t">
            <a:normAutofit/>
          </a:bodyPr>
          <a:lstStyle/>
          <a:p>
            <a:pPr>
              <a:spcAft>
                <a:spcPts val="600"/>
              </a:spcAft>
            </a:pPr>
            <a:r>
              <a:rPr lang="en-US" sz="2800">
                <a:hlinkClick r:id="rId2"/>
              </a:rPr>
              <a:t>https://www.bing.com/search?q=immunity+system+&amp;go=Search&amp;qs=ds&amp;form=QBRE</a:t>
            </a:r>
            <a:endParaRPr lang="en-US" sz="2800"/>
          </a:p>
        </p:txBody>
      </p:sp>
      <p:sp>
        <p:nvSpPr>
          <p:cNvPr id="5" name="TextBox 4">
            <a:extLst>
              <a:ext uri="{FF2B5EF4-FFF2-40B4-BE49-F238E27FC236}">
                <a16:creationId xmlns:a16="http://schemas.microsoft.com/office/drawing/2014/main" id="{DD9DB80A-48ED-4C6D-9024-AFADE8B48FB8}"/>
              </a:ext>
            </a:extLst>
          </p:cNvPr>
          <p:cNvSpPr txBox="1"/>
          <p:nvPr/>
        </p:nvSpPr>
        <p:spPr>
          <a:xfrm>
            <a:off x="6565900" y="457200"/>
            <a:ext cx="5156200" cy="3759200"/>
          </a:xfrm>
          <a:prstGeom prst="rect">
            <a:avLst/>
          </a:prstGeom>
          <a:noFill/>
        </p:spPr>
        <p:txBody>
          <a:bodyPr wrap="square" anchor="t">
            <a:normAutofit/>
          </a:bodyPr>
          <a:lstStyle/>
          <a:p>
            <a:pPr>
              <a:spcAft>
                <a:spcPts val="600"/>
              </a:spcAft>
            </a:pPr>
            <a:r>
              <a:rPr lang="en-US" sz="2800">
                <a:hlinkClick r:id="rId3"/>
              </a:rPr>
              <a:t>https://www.bing.com/search?q=%E2%80%A2+Which+food+can+boost+our+immune+system%3F&amp;cvid=4de1d2647a0c4bf7aa244b7e6173c7ec&amp;pglt=43&amp;FORM=ANNTA1&amp;DAF1=1&amp;PC=HCTS</a:t>
            </a:r>
            <a:r>
              <a:rPr lang="en-US" sz="2800"/>
              <a:t> </a:t>
            </a:r>
          </a:p>
        </p:txBody>
      </p:sp>
      <p:sp>
        <p:nvSpPr>
          <p:cNvPr id="2" name="Title 1">
            <a:extLst>
              <a:ext uri="{FF2B5EF4-FFF2-40B4-BE49-F238E27FC236}">
                <a16:creationId xmlns:a16="http://schemas.microsoft.com/office/drawing/2014/main" id="{8560C1CC-DE15-4F68-AB50-0B7BE32BD237}"/>
              </a:ext>
            </a:extLst>
          </p:cNvPr>
          <p:cNvSpPr>
            <a:spLocks noGrp="1"/>
          </p:cNvSpPr>
          <p:nvPr>
            <p:ph type="ctrTitle"/>
          </p:nvPr>
        </p:nvSpPr>
        <p:spPr>
          <a:xfrm>
            <a:off x="823442" y="921715"/>
            <a:ext cx="5163022" cy="2635993"/>
          </a:xfrm>
        </p:spPr>
        <p:txBody>
          <a:bodyPr anchor="b">
            <a:normAutofit/>
          </a:bodyPr>
          <a:lstStyle/>
          <a:p>
            <a:pPr algn="l"/>
            <a:r>
              <a:rPr lang="en-US" sz="1900">
                <a:hlinkClick r:id="rId4"/>
              </a:rPr>
              <a:t>                                  https://www.bing.com/search?q=does+the+immunity+system+effect+age&amp;cvid=afcbf50b3cb8450cb697b6308e88b84f&amp;pglt=427&amp;FORM=ANNTA1&amp;DAF1=1&amp;PC=HCTS https://www.bing.com/search?q=how+does+the+immunity+system+work&amp;cvid=f3a70bf7fbad42a7930787b66899503c&amp;pglt=43&amp;FORM=ANNTA1&amp;DAF1=1&amp;PC=HCTS                                                                                                              </a:t>
            </a:r>
            <a:endParaRPr lang="en-US" sz="1900"/>
          </a:p>
        </p:txBody>
      </p:sp>
      <p:sp>
        <p:nvSpPr>
          <p:cNvPr id="3" name="Subtitle 2">
            <a:extLst>
              <a:ext uri="{FF2B5EF4-FFF2-40B4-BE49-F238E27FC236}">
                <a16:creationId xmlns:a16="http://schemas.microsoft.com/office/drawing/2014/main" id="{40FAB2CE-7094-4070-9FA0-EAA293F15C67}"/>
              </a:ext>
            </a:extLst>
          </p:cNvPr>
          <p:cNvSpPr>
            <a:spLocks noGrp="1"/>
          </p:cNvSpPr>
          <p:nvPr>
            <p:ph type="subTitle" idx="1"/>
          </p:nvPr>
        </p:nvSpPr>
        <p:spPr>
          <a:xfrm>
            <a:off x="823442" y="4541263"/>
            <a:ext cx="4662957" cy="1395022"/>
          </a:xfrm>
        </p:spPr>
        <p:txBody>
          <a:bodyPr anchor="t">
            <a:normAutofit/>
          </a:bodyPr>
          <a:lstStyle/>
          <a:p>
            <a:pPr algn="l"/>
            <a:r>
              <a:rPr lang="en-US" sz="1900">
                <a:solidFill>
                  <a:srgbClr val="FFFFFF"/>
                </a:solidFill>
                <a:hlinkClick r:id="rId5"/>
              </a:rPr>
              <a:t>   https://www.bing.com/search?q=what+is+the+immunity+system&amp;cvid=2aa9a261e36e48a88c53d76e7b9ec061&amp;pglt=43&amp;F                  ORM=ANNTA1&amp;DAF1=1&amp;PC=HCTS</a:t>
            </a:r>
            <a:r>
              <a:rPr lang="en-US" sz="1900">
                <a:solidFill>
                  <a:srgbClr val="FFFFFF"/>
                </a:solidFill>
              </a:rPr>
              <a:t>                                                                                                           </a:t>
            </a:r>
          </a:p>
        </p:txBody>
      </p:sp>
    </p:spTree>
    <p:extLst>
      <p:ext uri="{BB962C8B-B14F-4D97-AF65-F5344CB8AC3E}">
        <p14:creationId xmlns:p14="http://schemas.microsoft.com/office/powerpoint/2010/main" val="311779429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B7B7B"/>
        </a:solidFill>
      </p:bgPr>
    </p:bg>
    <p:spTree>
      <p:nvGrpSpPr>
        <p:cNvPr id="138" name="Shape 138"/>
        <p:cNvGrpSpPr/>
        <p:nvPr/>
      </p:nvGrpSpPr>
      <p:grpSpPr>
        <a:xfrm>
          <a:off x="0" y="0"/>
          <a:ext cx="0" cy="0"/>
          <a:chOff x="0" y="0"/>
          <a:chExt cx="0" cy="0"/>
        </a:xfrm>
      </p:grpSpPr>
      <p:sp>
        <p:nvSpPr>
          <p:cNvPr id="139" name="Google Shape;139;p9"/>
          <p:cNvSpPr/>
          <p:nvPr/>
        </p:nvSpPr>
        <p:spPr>
          <a:xfrm flipH="1" rot="10800000">
            <a:off x="0" y="-3300"/>
            <a:ext cx="12192000" cy="68613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0" name="Google Shape;140;p9"/>
          <p:cNvSpPr/>
          <p:nvPr/>
        </p:nvSpPr>
        <p:spPr>
          <a:xfrm flipH="1" rot="10800000">
            <a:off x="1246925" y="-6002"/>
            <a:ext cx="9471515" cy="6864001"/>
          </a:xfrm>
          <a:custGeom>
            <a:rect b="b" l="l" r="r" t="t"/>
            <a:pathLst>
              <a:path extrusionOk="0" h="5829300" w="8078051">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1" name="Google Shape;141;p9"/>
          <p:cNvSpPr/>
          <p:nvPr/>
        </p:nvSpPr>
        <p:spPr>
          <a:xfrm flipH="1" rot="10800000">
            <a:off x="-1" y="-479"/>
            <a:ext cx="9324977" cy="6858479"/>
          </a:xfrm>
          <a:custGeom>
            <a:rect b="b" l="l" r="r" t="t"/>
            <a:pathLst>
              <a:path extrusionOk="0" h="6858479" w="9324977">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2" name="Google Shape;142;p9"/>
          <p:cNvSpPr txBox="1"/>
          <p:nvPr>
            <p:ph type="ctrTitle"/>
          </p:nvPr>
        </p:nvSpPr>
        <p:spPr>
          <a:xfrm>
            <a:off x="804672" y="962246"/>
            <a:ext cx="6437700" cy="261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Thank you for watching my presentation </a:t>
            </a:r>
            <a:endParaRPr/>
          </a:p>
        </p:txBody>
      </p:sp>
      <p:sp>
        <p:nvSpPr>
          <p:cNvPr id="143" name="Google Shape;143;p9"/>
          <p:cNvSpPr txBox="1"/>
          <p:nvPr>
            <p:ph idx="1" type="subTitle"/>
          </p:nvPr>
        </p:nvSpPr>
        <p:spPr>
          <a:xfrm>
            <a:off x="804672" y="3719618"/>
            <a:ext cx="4167300" cy="115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2000"/>
              <a:t>By Naya al shami and Maya atawi</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slides/slide4.xml" val="3747249936"/>
  <p:tag name="ppt/slideLayouts/slideLayout13.xml" val="2677039956"/>
  <p:tag name="ppt/slides/slide9.xml" val="684519077"/>
  <p:tag name="ppt/slides/slide7.xml" val="1952688484"/>
  <p:tag name="ppt/slideMasters/slideMaster2.xml" val="1372773826"/>
  <p:tag name="ppt/slides/slide3.xml" val="1487633629"/>
  <p:tag name="ppt/theme/theme2.xml" val="2153012793"/>
  <p:tag name="ppt/slides/slide1.xml" val="3518777857"/>
  <p:tag name="ppt/slideLayouts/slideLayout12.xml" val="630651926"/>
  <p:tag name="ppt/slides/slide6.xml" val="2821912786"/>
  <p:tag name="ppt/slides/slide2.xml" val="1798416225"/>
  <p:tag name="ppt/slides/slide5.xml" val="845381575"/>
  <p:tag name="ppt/slides/slide8.xml" val="153762132"/>
  <p:tag name="ppt/slideMasters/slideMaster1.xml" val="3855448930"/>
  <p:tag name="ppt/slideLayouts/slideLayout1.xml" val="646216561"/>
  <p:tag name="ppt/slideLayouts/slideLayout2.xml" val="3690792528"/>
  <p:tag name="ppt/slideLayouts/slideLayout3.xml" val="3109018251"/>
  <p:tag name="ppt/slideLayouts/slideLayout4.xml" val="2369199094"/>
  <p:tag name="ppt/slideLayouts/slideLayout5.xml" val="2714498099"/>
  <p:tag name="ppt/slideLayouts/slideLayout6.xml" val="2204766875"/>
  <p:tag name="ppt/slideLayouts/slideLayout7.xml" val="2888386004"/>
  <p:tag name="ppt/slideLayouts/slideLayout8.xml" val="2910559595"/>
  <p:tag name="ppt/slideLayouts/slideLayout9.xml" val="4040414222"/>
  <p:tag name="ppt/slideLayouts/slideLayout10.xml" val="3707703452"/>
  <p:tag name="ppt/slideLayouts/slideLayout11.xml" val="1842512464"/>
  <p:tag name="ppt/theme/theme1.xml" val="1572619131"/>
  <p:tag name="ppt/media/image1.png" val="1302352750"/>
  <p:tag name="ppt/media/image4.jpg" val="1239668231"/>
  <p:tag name="ppt/media/image2.jpeg" val="170537666"/>
  <p:tag name="ppt/media/image3.jpg" val="365498473"/>
  <p:tag name="ppt/media/image5.jpeg" val="2805803253"/>
  <p:tag name="ppt/media/image7.jpeg" val="581902828"/>
  <p:tag name="ppt/media/image8.jpg" val="2620720658"/>
  <p:tag name="ppt/media/image6.jpg" val="41678206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