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61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5EF32-EB08-4E54-BC55-02E2884330A7}" v="597" dt="2023-03-27T16:13:44.563"/>
    <p1510:client id="{9C27275A-5004-4488-BB2B-8541C3EB84DB}" v="6" dt="2018-08-08T09:05:58.341"/>
    <p1510:client id="{BC533A89-2AF5-4C68-905C-D365C926579F}" v="170" dt="2023-03-27T15:08:37.101"/>
    <p1510:client id="{F6A592C6-6FE4-4D82-9EC6-01F8250E4D3A}" v="109" dt="2023-03-30T16:25:57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647"/>
  </p:normalViewPr>
  <p:slideViewPr>
    <p:cSldViewPr snapToGrid="0" snapToObjects="1">
      <p:cViewPr varScale="1">
        <p:scale>
          <a:sx n="95" d="100"/>
          <a:sy n="95" d="100"/>
        </p:scale>
        <p:origin x="76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106F-A246-2E48-9544-E8146AB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9C53-2CA9-764A-93AB-ECAD546B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782C-8745-7347-B6AC-4D877228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FD0D-118D-4441-A91C-1B836A28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8388-0632-6942-96AC-2D61940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9CC8-54DA-0A42-9DA3-C9E7FB1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DD596-2259-614F-A986-3F25CF600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B1C8-F927-B147-8326-E3862924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53A9-157A-9941-B952-607DAB5F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F697C-66DE-734A-9CA9-579BCEA1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AABD5-DA08-A547-B641-D0E088917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267B-68DB-BD49-A9B4-434AE7BB2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D5EC-A445-FF43-82E6-1E7554A5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6C67B-5186-6A4F-8CC0-6CBFEB11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1686-2B7E-F34D-B970-CC7FA2D3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EA2F-4473-0948-AB43-EBE33511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151-747D-604F-903D-9A920F31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7E0C-8A67-AE45-9E33-B90E65F8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27D1-B1FA-884E-BB86-6AA912AD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875C-8A74-6B43-8AF6-63659F8E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3F97-6513-314A-BEB3-8AC3A43C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C1008-6364-A640-BA0B-D8775884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AB27E-7D19-9148-AFBE-D10DF7C1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B2F-DBDD-3343-AB56-539EF25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543B-D933-004D-99FF-224DE8B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5657-C487-1D4B-9C65-4DD0F323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2E6E-20E6-9043-A03F-A481416C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B42E3-D2BE-6F4D-92FC-1494FD65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245B-18BD-FF4F-92B6-242006F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1255-874F-754B-A47E-861DA0CD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9D76-7CF9-AC46-8DF1-89FFCD7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E17C-5F89-8D43-BA72-7627FFC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9009-5908-0446-A2D3-27CA7612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4F87B-6AD1-4F41-B65A-1712AF5CC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BD845-9E91-C744-AC94-1F3B0763A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476AE-7625-BD41-9CA9-51364370D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53358-AC69-5B4B-A141-FBCF7AC8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CEA71-D074-9149-9053-65C6E547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57ED6-3E53-184B-96E1-A81C0B36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7104-1EED-AC46-9BFE-74C4C897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A8C08-9E8C-6741-A2F0-5FAB6AE5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7E1B8-2D7B-4548-B1EC-8C766C92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B748-F1C5-8749-8C42-DAC929DF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E7249-F53D-4B4D-A448-22699C3D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82F3B-F381-C642-956B-8B897A4E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9A17-3A94-2D4B-863A-D140FD43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8CEF-1C51-8C45-A4DD-823EF2ED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74CA-1122-FA4B-B960-C80ADBD8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A1D2F-31D9-944B-9E05-A6DF632D8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1F2-E75A-7847-BE97-4BAFD26A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9FF9-DBBA-CD42-95A8-C1446B01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8F56-7D9A-9D48-8FD1-C96B13CC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87D9-2240-8D42-BF6D-3237D5EF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3825A-5AFC-8A42-93C4-F00E40A0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956E5-5DA8-AB49-9E03-65283DF2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163D5-4687-C243-A8A2-0650A788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00BF0-29B6-B343-A484-59353A8A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8E5C9-1065-5147-B725-91FB9915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B6787-B51F-DB42-9E52-63E10EB8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9472-27F5-2144-BCEC-3E0A9676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2788-8A6E-D24F-82D2-F38C9E41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730A-859E-B540-ADF3-E97069AD1FD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DB45-653D-0C49-B78E-967549C7B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C715-0B9A-0348-A62C-3F8BCE535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angipani flower">
            <a:extLst>
              <a:ext uri="{FF2B5EF4-FFF2-40B4-BE49-F238E27FC236}">
                <a16:creationId xmlns:a16="http://schemas.microsoft.com/office/drawing/2014/main" id="{20CF7AA1-4724-98C6-DCA7-6BFBDE629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C7B9D-CA9A-2EA4-1AED-A758633F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i="1" u="sng">
                <a:solidFill>
                  <a:srgbClr val="FFFFFF"/>
                </a:solidFill>
              </a:rPr>
              <a:t>Biology</a:t>
            </a:r>
            <a:br>
              <a:rPr lang="en-US" sz="5100" b="1" i="1" u="sng">
                <a:solidFill>
                  <a:srgbClr val="FFFFFF"/>
                </a:solidFill>
              </a:rPr>
            </a:br>
            <a:br>
              <a:rPr lang="en-US" sz="5100" b="1" i="1" u="sng">
                <a:solidFill>
                  <a:srgbClr val="FFFFFF"/>
                </a:solidFill>
              </a:rPr>
            </a:br>
            <a:r>
              <a:rPr lang="en-US" sz="5100" b="1" i="1" u="sng">
                <a:solidFill>
                  <a:srgbClr val="FFFFFF"/>
                </a:solidFill>
              </a:rPr>
              <a:t>(Intensive Farming and Pesticides)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41C4B-A363-10AE-CCC1-78E603805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By : Pilar Habash and Sulaf Al-Ayyoub 8F CS</a:t>
            </a:r>
          </a:p>
        </p:txBody>
      </p:sp>
    </p:spTree>
    <p:extLst>
      <p:ext uri="{BB962C8B-B14F-4D97-AF65-F5344CB8AC3E}">
        <p14:creationId xmlns:p14="http://schemas.microsoft.com/office/powerpoint/2010/main" val="943848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74E36-307E-7E17-A667-439EEEBE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>
                <a:ea typeface="+mj-lt"/>
                <a:cs typeface="+mj-lt"/>
              </a:rPr>
              <a:t>Wind</a:t>
            </a:r>
            <a:endParaRPr lang="en-US" sz="540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410F-D06B-2CA5-1A52-22F61130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91" y="2729126"/>
            <a:ext cx="5149363" cy="41401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sz="2000" b="1" dirty="0">
                <a:ea typeface="+mn-lt"/>
                <a:cs typeface="+mn-lt"/>
              </a:rPr>
              <a:t>lightweight seeds can get easily transported by wind. Some may</a:t>
            </a:r>
            <a:endParaRPr lang="en-US" sz="2000" b="1">
              <a:cs typeface="Calibri"/>
            </a:endParaRPr>
          </a:p>
          <a:p>
            <a:pPr marL="0" indent="0">
              <a:buNone/>
            </a:pPr>
            <a:r>
              <a:rPr lang="en-GB" sz="2000" b="1" dirty="0">
                <a:ea typeface="+mn-lt"/>
                <a:cs typeface="+mn-lt"/>
              </a:rPr>
              <a:t>include having wings.</a:t>
            </a:r>
          </a:p>
          <a:p>
            <a:pPr marL="0" indent="0">
              <a:buNone/>
            </a:pPr>
            <a:endParaRPr lang="en-GB" sz="2000" b="1" dirty="0">
              <a:cs typeface="Calibri"/>
            </a:endParaRPr>
          </a:p>
          <a:p>
            <a:pPr>
              <a:buNone/>
            </a:pPr>
            <a:r>
              <a:rPr lang="en-GB" sz="2000" b="1" dirty="0">
                <a:ea typeface="+mn-lt"/>
                <a:cs typeface="+mn-lt"/>
              </a:rPr>
              <a:t>Examples: Orchids</a:t>
            </a:r>
            <a:endParaRPr lang="en-GB" sz="2000" dirty="0">
              <a:ea typeface="+mn-lt"/>
              <a:cs typeface="+mn-lt"/>
            </a:endParaRPr>
          </a:p>
          <a:p>
            <a:pPr>
              <a:buNone/>
            </a:pPr>
            <a:endParaRPr lang="en-GB" sz="2000" dirty="0">
              <a:ea typeface="+mn-lt"/>
              <a:cs typeface="+mn-lt"/>
            </a:endParaRPr>
          </a:p>
          <a:p>
            <a:pPr>
              <a:buNone/>
            </a:pPr>
            <a:r>
              <a:rPr lang="en-GB" sz="2000" b="1" dirty="0">
                <a:ea typeface="+mn-lt"/>
                <a:cs typeface="+mn-lt"/>
              </a:rPr>
              <a:t>Cotton</a:t>
            </a:r>
            <a:endParaRPr lang="en-GB" sz="2000" dirty="0">
              <a:ea typeface="+mn-lt"/>
              <a:cs typeface="+mn-lt"/>
            </a:endParaRPr>
          </a:p>
          <a:p>
            <a:pPr>
              <a:buNone/>
            </a:pPr>
            <a:endParaRPr lang="en-GB" sz="2000" dirty="0">
              <a:ea typeface="+mn-lt"/>
              <a:cs typeface="+mn-lt"/>
            </a:endParaRPr>
          </a:p>
          <a:p>
            <a:pPr>
              <a:buNone/>
            </a:pPr>
            <a:r>
              <a:rPr lang="en-GB" sz="2000" b="1" dirty="0">
                <a:ea typeface="+mn-lt"/>
                <a:cs typeface="+mn-lt"/>
              </a:rPr>
              <a:t>Dandelions</a:t>
            </a:r>
            <a:endParaRPr lang="en-GB" sz="2000" dirty="0">
              <a:ea typeface="+mn-lt"/>
              <a:cs typeface="+mn-lt"/>
            </a:endParaRPr>
          </a:p>
          <a:p>
            <a:pPr>
              <a:buNone/>
            </a:pPr>
            <a:endParaRPr lang="en-GB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b="1" dirty="0">
                <a:ea typeface="+mn-lt"/>
                <a:cs typeface="+mn-lt"/>
              </a:rPr>
              <a:t>Oleander</a:t>
            </a:r>
            <a:endParaRPr lang="en-GB" sz="2000" dirty="0">
              <a:ea typeface="+mn-lt"/>
              <a:cs typeface="+mn-lt"/>
            </a:endParaRPr>
          </a:p>
          <a:p>
            <a:pPr>
              <a:buNone/>
            </a:pPr>
            <a:endParaRPr lang="en-GB" sz="2000" b="1" dirty="0">
              <a:cs typeface="Calibri"/>
            </a:endParaRPr>
          </a:p>
          <a:p>
            <a:pPr>
              <a:buNone/>
            </a:pPr>
            <a:endParaRPr lang="en-GB" sz="2000" b="1" dirty="0">
              <a:cs typeface="Calibri"/>
            </a:endParaRPr>
          </a:p>
        </p:txBody>
      </p:sp>
      <p:pic>
        <p:nvPicPr>
          <p:cNvPr id="4" name="Picture 4" descr="Seeds flying off a dandelion seed head">
            <a:extLst>
              <a:ext uri="{FF2B5EF4-FFF2-40B4-BE49-F238E27FC236}">
                <a16:creationId xmlns:a16="http://schemas.microsoft.com/office/drawing/2014/main" id="{5D9C853F-4EF3-AA50-E914-F149C7C62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268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AEB0-B9AD-B1DE-E6AF-9909917C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ea typeface="+mj-lt"/>
                <a:cs typeface="+mj-lt"/>
              </a:rPr>
              <a:t>Water</a:t>
            </a:r>
            <a:endParaRPr lang="en-US" sz="3600" b="1" dirty="0">
              <a:cs typeface="Calibri Light"/>
            </a:endParaRPr>
          </a:p>
        </p:txBody>
      </p:sp>
      <p:pic>
        <p:nvPicPr>
          <p:cNvPr id="4" name="Picture 4" descr="Waterfall between large hills">
            <a:extLst>
              <a:ext uri="{FF2B5EF4-FFF2-40B4-BE49-F238E27FC236}">
                <a16:creationId xmlns:a16="http://schemas.microsoft.com/office/drawing/2014/main" id="{199D7C96-91B4-E4C4-B359-D15AF3585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9" b="3575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1892-0E0C-8258-6DF9-BECBEBF5B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b="1" dirty="0">
                <a:ea typeface="+mn-lt"/>
                <a:cs typeface="+mn-lt"/>
              </a:rPr>
              <a:t>Coconut palms, Water lilies, and Water mint are plants that are</a:t>
            </a:r>
            <a:endParaRPr lang="en-GB" sz="2000" b="1">
              <a:cs typeface="Calibri" panose="020F0502020204030204"/>
            </a:endParaRPr>
          </a:p>
          <a:p>
            <a:r>
              <a:rPr lang="en-GB" sz="2000" b="1" dirty="0">
                <a:ea typeface="+mn-lt"/>
                <a:cs typeface="+mn-lt"/>
              </a:rPr>
              <a:t>dispersed by water.</a:t>
            </a:r>
            <a:endParaRPr lang="en-GB" sz="2000" b="1" dirty="0">
              <a:cs typeface="Calibri"/>
            </a:endParaRPr>
          </a:p>
          <a:p>
            <a:endParaRPr lang="en-GB" sz="2000" b="1" dirty="0">
              <a:cs typeface="Calibri"/>
            </a:endParaRPr>
          </a:p>
          <a:p>
            <a:r>
              <a:rPr lang="en-GB" sz="2000" b="1" dirty="0">
                <a:ea typeface="+mn-lt"/>
                <a:cs typeface="+mn-lt"/>
              </a:rPr>
              <a:t>Coconut palms especially grow close to water so they can easily roll</a:t>
            </a:r>
            <a:endParaRPr lang="en-GB" sz="2000" b="1" dirty="0">
              <a:cs typeface="Calibri"/>
            </a:endParaRPr>
          </a:p>
          <a:p>
            <a:r>
              <a:rPr lang="en-GB" sz="2000" b="1" dirty="0">
                <a:ea typeface="+mn-lt"/>
                <a:cs typeface="+mn-lt"/>
              </a:rPr>
              <a:t>there.</a:t>
            </a:r>
            <a:endParaRPr lang="en-GB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20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Multi-coloured balloons in the sky">
            <a:extLst>
              <a:ext uri="{FF2B5EF4-FFF2-40B4-BE49-F238E27FC236}">
                <a16:creationId xmlns:a16="http://schemas.microsoft.com/office/drawing/2014/main" id="{F43DB4D1-6458-06D2-8784-4ED002DAA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F7BA7-24F7-58F6-2527-B51669E2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16" y="426191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cs typeface="Calibri Light"/>
              </a:rPr>
              <a:t>THANK YOU FOR WATCHING !!!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9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tus water lily flower close-up">
            <a:extLst>
              <a:ext uri="{FF2B5EF4-FFF2-40B4-BE49-F238E27FC236}">
                <a16:creationId xmlns:a16="http://schemas.microsoft.com/office/drawing/2014/main" id="{136E7B12-77C6-D71A-0D59-DFC904B1E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08590-237B-1A39-FAFB-F1A8EF4C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i="1" u="sng">
                <a:latin typeface="Times New Roman"/>
                <a:cs typeface="Calibri Light"/>
              </a:rPr>
              <a:t>What is Intensive Farming</a:t>
            </a:r>
            <a:endParaRPr lang="en-US" sz="4000" b="1" i="1" u="sng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D82A-3D51-E68E-ED8A-7E6E1EC8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ea typeface="+mn-lt"/>
                <a:cs typeface="+mn-lt"/>
              </a:rPr>
              <a:t>Intensive farming includes using Fertilizers and Pesticides in order to increase the amount and quality of crops.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06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51278-B492-D30D-ECEE-519279AC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cs typeface="Calibri Light"/>
              </a:rPr>
              <a:t>Fertilisers</a:t>
            </a:r>
            <a:endParaRPr lang="en-GB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EFBD-A4CF-2230-2720-D00A953F5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>
                <a:ea typeface="+mn-lt"/>
                <a:cs typeface="+mn-lt"/>
              </a:rPr>
              <a:t>They are needed for the quality and growth of the plants and to replace the minerals (Nitrogen/ Potassium/ Phosphorus ) that have been taken away (consumed) in the crop</a:t>
            </a:r>
          </a:p>
          <a:p>
            <a:endParaRPr lang="en-GB" sz="2400" b="1" dirty="0">
              <a:cs typeface="Calibri" panose="020F0502020204030204"/>
            </a:endParaRPr>
          </a:p>
          <a:p>
            <a:r>
              <a:rPr lang="en-GB" sz="2400" b="1" dirty="0">
                <a:cs typeface="Calibri" panose="020F0502020204030204"/>
              </a:rPr>
              <a:t>Moreover, </a:t>
            </a:r>
            <a:r>
              <a:rPr lang="en-GB" sz="2400" b="1" dirty="0">
                <a:ea typeface="+mn-lt"/>
                <a:cs typeface="+mn-lt"/>
              </a:rPr>
              <a:t>If too much is added, the plant will not use all the minerals so they will cause soil and water pollution.</a:t>
            </a:r>
          </a:p>
        </p:txBody>
      </p:sp>
      <p:pic>
        <p:nvPicPr>
          <p:cNvPr id="4" name="Picture 4" descr="Dew on a blade of grass">
            <a:extLst>
              <a:ext uri="{FF2B5EF4-FFF2-40B4-BE49-F238E27FC236}">
                <a16:creationId xmlns:a16="http://schemas.microsoft.com/office/drawing/2014/main" id="{0F6D69B1-5258-6C43-4DCB-C78848F3A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8" r="10209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0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Peach fruit on a tree">
            <a:extLst>
              <a:ext uri="{FF2B5EF4-FFF2-40B4-BE49-F238E27FC236}">
                <a16:creationId xmlns:a16="http://schemas.microsoft.com/office/drawing/2014/main" id="{6035E7F5-C2FE-F6B0-6B06-27D2E2C8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7865" b="7865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8F75B1-F36C-038E-D87B-3D1297FC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38" y="-1493373"/>
            <a:ext cx="9828362" cy="5585619"/>
          </a:xfrm>
        </p:spPr>
        <p:txBody>
          <a:bodyPr>
            <a:normAutofit/>
          </a:bodyPr>
          <a:lstStyle/>
          <a:p>
            <a:r>
              <a:rPr lang="en-GB" b="1" u="sng">
                <a:solidFill>
                  <a:srgbClr val="FFFFFF"/>
                </a:solidFill>
                <a:cs typeface="Calibri Light"/>
              </a:rPr>
              <a:t>What is the Difference Between Organic and In-Organic Fertilisers?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24ADBA-D6B2-AA72-4E36-09EC7CC8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55" y="950778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cs typeface="Calibri"/>
              </a:rPr>
              <a:t>Organic </a:t>
            </a:r>
            <a:r>
              <a:rPr lang="en-US" sz="3200" b="1" dirty="0" err="1">
                <a:solidFill>
                  <a:srgbClr val="FFFFFF"/>
                </a:solidFill>
                <a:cs typeface="Calibri"/>
              </a:rPr>
              <a:t>Fertilisers</a:t>
            </a:r>
            <a:r>
              <a:rPr lang="en-US" sz="3200" b="1" dirty="0">
                <a:solidFill>
                  <a:srgbClr val="FFFFFF"/>
                </a:solidFill>
                <a:cs typeface="Calibri"/>
              </a:rPr>
              <a:t>  Differ from In-Organic </a:t>
            </a:r>
            <a:r>
              <a:rPr lang="en-US" sz="3200" dirty="0" err="1">
                <a:solidFill>
                  <a:schemeClr val="bg1"/>
                </a:solidFill>
                <a:ea typeface="+mn-lt"/>
                <a:cs typeface="+mn-lt"/>
              </a:rPr>
              <a:t>Fertilisers</a:t>
            </a:r>
            <a:r>
              <a:rPr lang="en-US" sz="3200" dirty="0">
                <a:solidFill>
                  <a:schemeClr val="bg1"/>
                </a:solidFill>
                <a:cs typeface="Calibri"/>
              </a:rPr>
              <a:t>  </a:t>
            </a:r>
            <a:r>
              <a:rPr lang="en-US" sz="3200" b="1" dirty="0">
                <a:solidFill>
                  <a:srgbClr val="FFFFFF"/>
                </a:solidFill>
                <a:cs typeface="Calibri"/>
              </a:rPr>
              <a:t> in weight and when and how the </a:t>
            </a:r>
            <a:r>
              <a:rPr lang="en-US" sz="3200" b="1" dirty="0" err="1">
                <a:solidFill>
                  <a:srgbClr val="FFFFFF"/>
                </a:solidFill>
                <a:cs typeface="Calibri"/>
              </a:rPr>
              <a:t>fertiliser</a:t>
            </a:r>
            <a:r>
              <a:rPr lang="en-US" sz="3200" b="1" dirty="0">
                <a:solidFill>
                  <a:srgbClr val="FFFFFF"/>
                </a:solidFill>
                <a:cs typeface="Calibri"/>
              </a:rPr>
              <a:t>  is needed for the plant and properties and the </a:t>
            </a:r>
            <a:r>
              <a:rPr lang="en-US" sz="3200" b="1" dirty="0" err="1">
                <a:solidFill>
                  <a:srgbClr val="FFFFFF"/>
                </a:solidFill>
                <a:cs typeface="Calibri"/>
              </a:rPr>
              <a:t>the</a:t>
            </a:r>
            <a:r>
              <a:rPr lang="en-US" sz="3200" b="1" dirty="0">
                <a:solidFill>
                  <a:srgbClr val="FFFFFF"/>
                </a:solidFill>
                <a:cs typeface="Calibri"/>
              </a:rPr>
              <a:t>  material that they are made of also differ in many ways .</a:t>
            </a:r>
          </a:p>
        </p:txBody>
      </p:sp>
    </p:spTree>
    <p:extLst>
      <p:ext uri="{BB962C8B-B14F-4D97-AF65-F5344CB8AC3E}">
        <p14:creationId xmlns:p14="http://schemas.microsoft.com/office/powerpoint/2010/main" val="254576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1520A-F964-18AF-7BC5-AF84C6FF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563" y="-1097990"/>
            <a:ext cx="6093883" cy="1956841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cs typeface="Calibri Light"/>
              </a:rPr>
              <a:t>Organic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834F95-24A5-7760-081E-D3BABABBE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01" y="1161994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Organic: </a:t>
            </a:r>
          </a:p>
          <a:p>
            <a:r>
              <a:rPr lang="en-US" sz="2400" dirty="0">
                <a:cs typeface="Calibri"/>
              </a:rPr>
              <a:t>Made of : </a:t>
            </a:r>
            <a:r>
              <a:rPr lang="en-US" sz="2400" dirty="0">
                <a:ea typeface="+mn-lt"/>
                <a:cs typeface="+mn-lt"/>
              </a:rPr>
              <a:t>Wastes of farm animals and sewage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cs typeface="Calibri"/>
              </a:rPr>
              <a:t>Properties: </a:t>
            </a:r>
            <a:r>
              <a:rPr lang="en-US" sz="2400" dirty="0">
                <a:ea typeface="+mn-lt"/>
                <a:cs typeface="+mn-lt"/>
              </a:rPr>
              <a:t>It takes a long time for the minerals to be released and Too heavy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How to be added? : Must be spread from a trailer attached to a tractor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When to be added? :  Before Crop is Sown</a:t>
            </a: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  <p:pic>
        <p:nvPicPr>
          <p:cNvPr id="4" name="Picture 4" descr="Pink cherry blossom flowers">
            <a:extLst>
              <a:ext uri="{FF2B5EF4-FFF2-40B4-BE49-F238E27FC236}">
                <a16:creationId xmlns:a16="http://schemas.microsoft.com/office/drawing/2014/main" id="{28E9D009-57DA-0575-9F73-2D2F31907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774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C3F8A-77FA-9D0A-A077-1E7DCC23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187" y="-116575"/>
            <a:ext cx="4414848" cy="1716255"/>
          </a:xfrm>
        </p:spPr>
        <p:txBody>
          <a:bodyPr anchor="b">
            <a:normAutofit/>
          </a:bodyPr>
          <a:lstStyle/>
          <a:p>
            <a:r>
              <a:rPr lang="en-GB" sz="5600" b="1">
                <a:cs typeface="Calibri Light"/>
              </a:rPr>
              <a:t>In-Organic</a:t>
            </a:r>
            <a:endParaRPr lang="en-US" sz="5600" b="1">
              <a:cs typeface="Calibri Light" panose="020F03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lowers against a clear sky">
            <a:extLst>
              <a:ext uri="{FF2B5EF4-FFF2-40B4-BE49-F238E27FC236}">
                <a16:creationId xmlns:a16="http://schemas.microsoft.com/office/drawing/2014/main" id="{60331564-1BC8-4490-DEBC-38F1F201A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9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A5DDD3-31B7-4FF7-D3CE-A9213EA7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659" y="1998941"/>
            <a:ext cx="4434721" cy="37104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cs typeface="Calibri"/>
              </a:rPr>
              <a:t>In-Organic: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Made of :  Manufactured chemicals such as ammonium nitrate ammonium phosphate and potassium chloride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Properties : Give an instant supply of minerals, Plus they are  Light in weight</a:t>
            </a:r>
            <a:endParaRPr lang="en-US" sz="2000" dirty="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How to be added?:  Can be spread from airplanes and helicopter</a:t>
            </a:r>
            <a:endParaRPr lang="en-US" sz="2000" dirty="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r>
              <a:rPr lang="en-US" sz="2000" dirty="0">
                <a:ea typeface="+mn-lt"/>
                <a:cs typeface="+mn-lt"/>
              </a:rPr>
              <a:t>When to be added?: Can be added any time without damaging the crop.</a:t>
            </a:r>
            <a:endParaRPr lang="en-US" sz="2000" dirty="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endParaRPr lang="en-US" sz="2000" dirty="0">
              <a:solidFill>
                <a:srgbClr val="000000">
                  <a:alpha val="80000"/>
                </a:srgbClr>
              </a:solidFill>
              <a:cs typeface="Calibri" panose="020F0502020204030204"/>
            </a:endParaRPr>
          </a:p>
          <a:p>
            <a:endParaRPr lang="en-US" sz="2000" dirty="0">
              <a:solidFill>
                <a:srgbClr val="000000">
                  <a:alpha val="80000"/>
                </a:srgbClr>
              </a:solidFill>
              <a:cs typeface="Calibri" panose="020F0502020204030204"/>
            </a:endParaRPr>
          </a:p>
          <a:p>
            <a:endParaRPr lang="en-US" sz="2000">
              <a:solidFill>
                <a:srgbClr val="000000">
                  <a:alpha val="80000"/>
                </a:srgbClr>
              </a:solidFill>
              <a:cs typeface="Calibri" panose="020F0502020204030204"/>
            </a:endParaRPr>
          </a:p>
          <a:p>
            <a:endParaRPr lang="en-US" sz="2000">
              <a:solidFill>
                <a:srgbClr val="000000">
                  <a:alpha val="80000"/>
                </a:srgbClr>
              </a:solidFill>
              <a:cs typeface="Calibri" panose="020F050202020403020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7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Close up of beakers with solutions on a shelf in a lab">
            <a:extLst>
              <a:ext uri="{FF2B5EF4-FFF2-40B4-BE49-F238E27FC236}">
                <a16:creationId xmlns:a16="http://schemas.microsoft.com/office/drawing/2014/main" id="{133A963B-A0EE-986A-3A2F-A6FD63E86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F80B2-EAB3-AFA8-8C56-113FEDAB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94" y="-162490"/>
            <a:ext cx="9792471" cy="2057037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  <a:cs typeface="Calibri Light"/>
              </a:rPr>
              <a:t>Pesticides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161EF9-AAE2-A37A-90A8-B0748819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294" y="1534307"/>
            <a:ext cx="9792471" cy="31714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cs typeface="Calibri"/>
              </a:rPr>
              <a:t>What is the Difference Between:</a:t>
            </a:r>
          </a:p>
          <a:p>
            <a:endParaRPr lang="en-US" sz="3200" b="1" dirty="0">
              <a:solidFill>
                <a:srgbClr val="FFFFFF"/>
              </a:solidFill>
              <a:cs typeface="Calibri"/>
            </a:endParaRPr>
          </a:p>
          <a:p>
            <a:r>
              <a:rPr lang="en-US" sz="3200" b="1" dirty="0">
                <a:solidFill>
                  <a:srgbClr val="FFFFFF"/>
                </a:solidFill>
                <a:cs typeface="Calibri"/>
              </a:rPr>
              <a:t>Herbicides: </a:t>
            </a: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To kill unwanted weeds that compete with the crop on water, sun light and soil.</a:t>
            </a:r>
          </a:p>
          <a:p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Calibri"/>
              </a:rPr>
              <a:t>Fungicides: </a:t>
            </a: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To kill fungus that may attack the roots.</a:t>
            </a:r>
          </a:p>
          <a:p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Calibri"/>
              </a:rPr>
              <a:t>Insecticides: </a:t>
            </a: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They are used to kill the unwanted insects that may affect the plants. 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44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43D9-C5CD-825A-9397-66208832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 b="1">
                <a:ea typeface="+mj-lt"/>
                <a:cs typeface="+mj-lt"/>
              </a:rPr>
              <a:t>Seed Dispersal</a:t>
            </a:r>
            <a:endParaRPr lang="en-US" sz="40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7C326-109C-8597-8B3F-0BB71CC11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83" y="2420271"/>
            <a:ext cx="5315189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>
                <a:ea typeface="+mn-lt"/>
                <a:cs typeface="+mn-lt"/>
              </a:rPr>
              <a:t>Coconut palms, Water lilies, and Water mint are plants that are</a:t>
            </a:r>
            <a:endParaRPr lang="en-GB" sz="2400" b="1" dirty="0">
              <a:cs typeface="Calibri"/>
            </a:endParaRPr>
          </a:p>
          <a:p>
            <a:r>
              <a:rPr lang="en-GB" sz="2400" b="1" dirty="0">
                <a:ea typeface="+mn-lt"/>
                <a:cs typeface="+mn-lt"/>
              </a:rPr>
              <a:t>dispersed by water.</a:t>
            </a:r>
            <a:endParaRPr lang="en-GB" b="1" dirty="0">
              <a:cs typeface="Calibri"/>
            </a:endParaRPr>
          </a:p>
          <a:p>
            <a:endParaRPr lang="en-GB" b="1" dirty="0">
              <a:cs typeface="Calibri"/>
            </a:endParaRPr>
          </a:p>
          <a:p>
            <a:r>
              <a:rPr lang="en-GB" sz="2400" b="1" dirty="0">
                <a:ea typeface="+mn-lt"/>
                <a:cs typeface="+mn-lt"/>
              </a:rPr>
              <a:t>Coconut palms especially grow close to water so they can easily roll</a:t>
            </a:r>
            <a:endParaRPr lang="en-GB" b="1" dirty="0">
              <a:cs typeface="Calibri"/>
            </a:endParaRPr>
          </a:p>
          <a:p>
            <a:r>
              <a:rPr lang="en-GB" sz="2400" b="1" dirty="0">
                <a:ea typeface="+mn-lt"/>
                <a:cs typeface="+mn-lt"/>
              </a:rPr>
              <a:t>there.</a:t>
            </a:r>
            <a:endParaRPr lang="en-GB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07073DA2-DACE-BA51-404F-AD5AD367E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6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Koala on a tree">
            <a:extLst>
              <a:ext uri="{FF2B5EF4-FFF2-40B4-BE49-F238E27FC236}">
                <a16:creationId xmlns:a16="http://schemas.microsoft.com/office/drawing/2014/main" id="{F57A6D64-F4B7-1E25-9F9B-0C72879A5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70E97-DFE8-3F74-4835-BB4F4ECF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648" y="235729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>
                <a:ea typeface="+mj-lt"/>
                <a:cs typeface="+mj-lt"/>
              </a:rPr>
              <a:t>Animal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FF08-0F43-DB06-5C2B-EFD35986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969" y="2060390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>
                <a:ea typeface="+mn-lt"/>
                <a:cs typeface="+mn-lt"/>
              </a:rPr>
              <a:t>Fruit seeds can stick under animals' feet/fur, and they can travel to</a:t>
            </a:r>
            <a:endParaRPr lang="en-GB" sz="2000" b="1">
              <a:cs typeface="Calibri" panose="020F0502020204030204"/>
            </a:endParaRPr>
          </a:p>
          <a:p>
            <a:r>
              <a:rPr lang="en-GB" sz="2000" b="1" dirty="0">
                <a:ea typeface="+mn-lt"/>
                <a:cs typeface="+mn-lt"/>
              </a:rPr>
              <a:t>different areas taking the seeds with them.</a:t>
            </a:r>
            <a:endParaRPr lang="en-GB" sz="2000" b="1" dirty="0">
              <a:cs typeface="Calibri"/>
            </a:endParaRPr>
          </a:p>
          <a:p>
            <a:endParaRPr lang="en-GB" sz="2000" b="1" dirty="0">
              <a:cs typeface="Calibri"/>
            </a:endParaRPr>
          </a:p>
          <a:p>
            <a:r>
              <a:rPr lang="en-GB" sz="2000" b="1" dirty="0">
                <a:ea typeface="+mn-lt"/>
                <a:cs typeface="+mn-lt"/>
              </a:rPr>
              <a:t>Insects Collect seeds and store them and some may forget about the</a:t>
            </a:r>
            <a:endParaRPr lang="en-GB" sz="2000" b="1" dirty="0">
              <a:cs typeface="Calibri"/>
            </a:endParaRPr>
          </a:p>
          <a:p>
            <a:r>
              <a:rPr lang="en-GB" sz="2000" b="1" dirty="0">
                <a:ea typeface="+mn-lt"/>
                <a:cs typeface="+mn-lt"/>
              </a:rPr>
              <a:t>food.</a:t>
            </a:r>
            <a:endParaRPr lang="en-GB" sz="2000" b="1" dirty="0">
              <a:cs typeface="Calibri"/>
            </a:endParaRPr>
          </a:p>
          <a:p>
            <a:endParaRPr lang="en-GB" sz="2000" b="1" dirty="0">
              <a:cs typeface="Calibri"/>
            </a:endParaRPr>
          </a:p>
          <a:p>
            <a:r>
              <a:rPr lang="en-GB" sz="2000" b="1" dirty="0">
                <a:ea typeface="+mn-lt"/>
                <a:cs typeface="+mn-lt"/>
              </a:rPr>
              <a:t>Animals consume seeds and deposit it after.</a:t>
            </a:r>
            <a:endParaRPr lang="en-GB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7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c86ac29-f2b9-46ba-83fa-73cd04447bc6}">
  <we:reference id="WA104381909" version="3.5.1" store="en-001" storeType="OMEX"/>
  <we:alternateReferences/>
  <we:properties>
    <we:property name="Microsoft.Office.CampaignId" value="&quot;non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Purpose xmlns="f577acbf-5b0b-4b4f-9948-268e97f8d3a4">Informational</Document_x0020_Purpose>
    <Initiatives xmlns="f577acbf-5b0b-4b4f-9948-268e97f8d3a4"/>
    <Last_x0020_Modified_x0020_by xmlns="f577acbf-5b0b-4b4f-9948-268e97f8d3a4">
      <UserInfo>
        <DisplayName/>
        <AccountId xsi:nil="true"/>
        <AccountType/>
      </UserInfo>
    </Last_x0020_Modified_x0020_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01524DC532D42A0E0ED886331A72B" ma:contentTypeVersion="17" ma:contentTypeDescription="Create a new document." ma:contentTypeScope="" ma:versionID="494388dab000d3589ee33216531581af">
  <xsd:schema xmlns:xsd="http://www.w3.org/2001/XMLSchema" xmlns:xs="http://www.w3.org/2001/XMLSchema" xmlns:p="http://schemas.microsoft.com/office/2006/metadata/properties" xmlns:ns2="f577acbf-5b0b-4b4f-9948-268e97f8d3a4" xmlns:ns3="b1e4d6ee-9f6f-43f8-a618-24f3d84da28f" targetNamespace="http://schemas.microsoft.com/office/2006/metadata/properties" ma:root="true" ma:fieldsID="5bac03f58105d2ec42145d3be0283fbe" ns2:_="" ns3:_="">
    <xsd:import namespace="f577acbf-5b0b-4b4f-9948-268e97f8d3a4"/>
    <xsd:import namespace="b1e4d6ee-9f6f-43f8-a618-24f3d84da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Document_x0020_Purpose" minOccurs="0"/>
                <xsd:element ref="ns2:Initiative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Last_x0020_Modified_x0020_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7acbf-5b0b-4b4f-9948-268e97f8d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Purpose" ma:index="14" nillable="true" ma:displayName="Document Purpose" ma:default="Informational" ma:format="Dropdown" ma:internalName="Document_x0020_Purpose">
      <xsd:simpleType>
        <xsd:restriction base="dms:Choice">
          <xsd:enumeration value="Informational"/>
          <xsd:enumeration value="Feature Spec"/>
          <xsd:enumeration value="Engineering Design"/>
          <xsd:enumeration value="Planning"/>
        </xsd:restriction>
      </xsd:simpleType>
    </xsd:element>
    <xsd:element name="Initiatives" ma:index="15" nillable="true" ma:displayName="Initiatives" ma:description="List of initiatives related to this document" ma:internalName="Initiativ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d-in MAU"/>
                    <xsd:enumeration value="Custom Functions"/>
                    <xsd:enumeration value="Data &amp; Analytics"/>
                    <xsd:enumeration value="DevEx: Portals &amp; Programs"/>
                    <xsd:enumeration value="DevEx: Tools &amp; Libraries"/>
                    <xsd:enumeration value="Engineering"/>
                    <xsd:enumeration value="Excel API"/>
                    <xsd:enumeration value="In-Market Support"/>
                    <xsd:enumeration value="Maker Access"/>
                    <xsd:enumeration value="SDX Runtime &amp; Partners"/>
                    <xsd:enumeration value="SDX Service Delivery"/>
                    <xsd:enumeration value="SDX API &amp; Pipeline"/>
                    <xsd:enumeration value="Shield &amp; OCE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Last_x0020_Modified_x0020_by" ma:index="22" nillable="true" ma:displayName="Last Modified by" ma:description="Last Modified by" ma:format="Dropdown" ma:list="UserInfo" ma:SharePointGroup="0" ma:internalName="Last_x0020_Modified_x0020_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4d6ee-9f6f-43f8-a618-24f3d84da2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AFCC0-734A-4A90-A597-A1CB34860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AB1FA-2F28-4684-9230-02ACEB6C0B0A}">
  <ds:schemaRefs>
    <ds:schemaRef ds:uri="b1e4d6ee-9f6f-43f8-a618-24f3d84da28f"/>
    <ds:schemaRef ds:uri="http://purl.org/dc/terms/"/>
    <ds:schemaRef ds:uri="http://schemas.openxmlformats.org/package/2006/metadata/core-properties"/>
    <ds:schemaRef ds:uri="f577acbf-5b0b-4b4f-9948-268e97f8d3a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243679-E22B-4C99-B57E-432881377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7acbf-5b0b-4b4f-9948-268e97f8d3a4"/>
    <ds:schemaRef ds:uri="b1e4d6ee-9f6f-43f8-a618-24f3d84da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36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Biology  (Intensive Farming and Pesticides)</vt:lpstr>
      <vt:lpstr>What is Intensive Farming</vt:lpstr>
      <vt:lpstr>Fertilisers</vt:lpstr>
      <vt:lpstr>What is the Difference Between Organic and In-Organic Fertilisers?</vt:lpstr>
      <vt:lpstr>Organic</vt:lpstr>
      <vt:lpstr>In-Organic</vt:lpstr>
      <vt:lpstr>Pesticides</vt:lpstr>
      <vt:lpstr>Seed Dispersal</vt:lpstr>
      <vt:lpstr>Animal</vt:lpstr>
      <vt:lpstr>Wind</vt:lpstr>
      <vt:lpstr>Water</vt:lpstr>
      <vt:lpstr>THANK YOU FOR WATCHING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306</cp:revision>
  <dcterms:created xsi:type="dcterms:W3CDTF">2018-06-07T21:39:02Z</dcterms:created>
  <dcterms:modified xsi:type="dcterms:W3CDTF">2023-03-30T16:26:32Z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0x010100CD401524DC532D42A0E0ED886331A72B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t-dahop@microsoft.com</vt:lpwstr>
  </property>
  <property fmtid="{D5CDD505-2E9C-101B-9397-08002B2CF9AE}" pid="6" name="MSIP_Label_f42aa342-8706-4288-bd11-ebb85995028c_SetDate">
    <vt:lpwstr>2018-06-18T13:45:27.3782680Z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