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60" r:id="rId2"/>
    <p:sldId id="257" r:id="rId3"/>
    <p:sldId id="258" r:id="rId4"/>
    <p:sldId id="259"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45432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830C5-0E74-437C-869B-C844571FB50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44905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05801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96413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375717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6830C5-0E74-437C-869B-C844571FB505}"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1717038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6830C5-0E74-437C-869B-C844571FB505}" type="datetimeFigureOut">
              <a:rPr lang="en-US" smtClean="0"/>
              <a:t>3/31/2023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115238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21922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64186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34091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62845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6830C5-0E74-437C-869B-C844571FB50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06213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6830C5-0E74-437C-869B-C844571FB505}"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109992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6830C5-0E74-437C-869B-C844571FB505}"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312156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830C5-0E74-437C-869B-C844571FB505}"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380317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830C5-0E74-437C-869B-C844571FB50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385091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830C5-0E74-437C-869B-C844571FB50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83161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76830C5-0E74-437C-869B-C844571FB505}" type="datetimeFigureOut">
              <a:rPr lang="en-US" smtClean="0"/>
              <a:t>3/31/2023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A494F8A-638A-4ADC-8416-DDCAD394218F}" type="slidenum">
              <a:rPr lang="en-US" smtClean="0"/>
              <a:t>‹#›</a:t>
            </a:fld>
            <a:endParaRPr lang="en-US"/>
          </a:p>
        </p:txBody>
      </p:sp>
    </p:spTree>
    <p:extLst>
      <p:ext uri="{BB962C8B-B14F-4D97-AF65-F5344CB8AC3E}">
        <p14:creationId xmlns:p14="http://schemas.microsoft.com/office/powerpoint/2010/main" val="131052392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Badminton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Badminton</a:t>
            </a:r>
            <a:r>
              <a:rPr lang="en-US" sz="2400" dirty="0"/>
              <a:t> </a:t>
            </a:r>
            <a:r>
              <a:rPr lang="en-US" sz="2400" dirty="0" smtClean="0"/>
              <a:t>was originated </a:t>
            </a:r>
            <a:r>
              <a:rPr lang="en-US" sz="2400" dirty="0"/>
              <a:t>in </a:t>
            </a:r>
            <a:r>
              <a:rPr lang="en-US" sz="2400" dirty="0" smtClean="0"/>
              <a:t>China </a:t>
            </a:r>
            <a:r>
              <a:rPr lang="en-US" sz="2400" dirty="0"/>
              <a:t>over 2,000 years ago. It was brought to England in 1870 and was played somewhat like tennis.</a:t>
            </a:r>
          </a:p>
        </p:txBody>
      </p:sp>
      <p:pic>
        <p:nvPicPr>
          <p:cNvPr id="5" name="Picture 4"/>
          <p:cNvPicPr>
            <a:picLocks noChangeAspect="1"/>
          </p:cNvPicPr>
          <p:nvPr/>
        </p:nvPicPr>
        <p:blipFill>
          <a:blip r:embed="rId2"/>
          <a:stretch>
            <a:fillRect/>
          </a:stretch>
        </p:blipFill>
        <p:spPr>
          <a:xfrm>
            <a:off x="1154954" y="4174545"/>
            <a:ext cx="4490999" cy="2399047"/>
          </a:xfrm>
          <a:prstGeom prst="rect">
            <a:avLst/>
          </a:prstGeom>
        </p:spPr>
      </p:pic>
    </p:spTree>
    <p:extLst>
      <p:ext uri="{BB962C8B-B14F-4D97-AF65-F5344CB8AC3E}">
        <p14:creationId xmlns:p14="http://schemas.microsoft.com/office/powerpoint/2010/main" val="334706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90CD3-FEA2-6EC2-2524-467029DECB76}"/>
              </a:ext>
            </a:extLst>
          </p:cNvPr>
          <p:cNvSpPr>
            <a:spLocks noGrp="1"/>
          </p:cNvSpPr>
          <p:nvPr>
            <p:ph type="title"/>
          </p:nvPr>
        </p:nvSpPr>
        <p:spPr/>
        <p:txBody>
          <a:bodyPr/>
          <a:lstStyle/>
          <a:p>
            <a:r>
              <a:rPr lang="en-US" sz="4400" dirty="0"/>
              <a:t>Badminton</a:t>
            </a:r>
            <a:endParaRPr lang="en-US" dirty="0"/>
          </a:p>
        </p:txBody>
      </p:sp>
      <p:sp>
        <p:nvSpPr>
          <p:cNvPr id="3" name="Content Placeholder 2">
            <a:extLst>
              <a:ext uri="{FF2B5EF4-FFF2-40B4-BE49-F238E27FC236}">
                <a16:creationId xmlns:a16="http://schemas.microsoft.com/office/drawing/2014/main" xmlns="" id="{EA011A39-B597-E3AB-D7F6-CA57C62A924C}"/>
              </a:ext>
            </a:extLst>
          </p:cNvPr>
          <p:cNvSpPr>
            <a:spLocks noGrp="1"/>
          </p:cNvSpPr>
          <p:nvPr>
            <p:ph idx="1"/>
          </p:nvPr>
        </p:nvSpPr>
        <p:spPr>
          <a:xfrm>
            <a:off x="1154954" y="2603500"/>
            <a:ext cx="10062545" cy="3416300"/>
          </a:xfrm>
        </p:spPr>
        <p:txBody>
          <a:bodyPr>
            <a:normAutofit/>
          </a:bodyPr>
          <a:lstStyle/>
          <a:p>
            <a:pPr marL="0" indent="0">
              <a:buNone/>
            </a:pPr>
            <a:r>
              <a:rPr lang="en-US" sz="2400" dirty="0"/>
              <a:t>Its the objective of the quick-paced racket sport of badminton, which can be played in singles or </a:t>
            </a:r>
            <a:r>
              <a:rPr lang="en-US" sz="2400" dirty="0" smtClean="0"/>
              <a:t>doubles (2 players), </a:t>
            </a:r>
            <a:r>
              <a:rPr lang="en-US" sz="2400" dirty="0"/>
              <a:t>is to hit a </a:t>
            </a:r>
            <a:r>
              <a:rPr lang="en-US" sz="2400" dirty="0" smtClean="0"/>
              <a:t>shuttle over </a:t>
            </a:r>
            <a:r>
              <a:rPr lang="en-US" sz="2400" dirty="0"/>
              <a:t>a net and onto the court of the </a:t>
            </a:r>
            <a:r>
              <a:rPr lang="en-US" sz="2400" dirty="0" smtClean="0"/>
              <a:t>opposite team.</a:t>
            </a:r>
            <a:endParaRPr lang="en-US" sz="2400" dirty="0"/>
          </a:p>
          <a:p>
            <a:pPr marL="0" indent="0">
              <a:buNone/>
            </a:pPr>
            <a:r>
              <a:rPr lang="en-US" sz="2400" dirty="0"/>
              <a:t>-A badminton net that is 1.55m </a:t>
            </a:r>
            <a:r>
              <a:rPr lang="en-US" sz="2400" dirty="0" smtClean="0"/>
              <a:t>high </a:t>
            </a:r>
            <a:r>
              <a:rPr lang="en-US" sz="2400" dirty="0"/>
              <a:t>at the ends and drops to 1.52m </a:t>
            </a:r>
            <a:r>
              <a:rPr lang="en-US" sz="2400" dirty="0" smtClean="0"/>
              <a:t>in </a:t>
            </a:r>
            <a:r>
              <a:rPr lang="en-US" sz="2400" dirty="0"/>
              <a:t>the middle divides the court's two halves, each measuring </a:t>
            </a:r>
            <a:r>
              <a:rPr lang="en-US" sz="2400" dirty="0" smtClean="0"/>
              <a:t>6.7m.</a:t>
            </a:r>
            <a:endParaRPr lang="en-US" sz="2400" dirty="0"/>
          </a:p>
        </p:txBody>
      </p:sp>
      <p:pic>
        <p:nvPicPr>
          <p:cNvPr id="4" name="Picture 3">
            <a:extLst>
              <a:ext uri="{FF2B5EF4-FFF2-40B4-BE49-F238E27FC236}">
                <a16:creationId xmlns:a16="http://schemas.microsoft.com/office/drawing/2014/main" xmlns="" id="{6B8E6FF1-ECFF-603F-50E2-77BF6A033B00}"/>
              </a:ext>
            </a:extLst>
          </p:cNvPr>
          <p:cNvPicPr>
            <a:picLocks noChangeAspect="1"/>
          </p:cNvPicPr>
          <p:nvPr/>
        </p:nvPicPr>
        <p:blipFill>
          <a:blip r:embed="rId2"/>
          <a:stretch>
            <a:fillRect/>
          </a:stretch>
        </p:blipFill>
        <p:spPr>
          <a:xfrm>
            <a:off x="1154954" y="5261231"/>
            <a:ext cx="3715264" cy="1517137"/>
          </a:xfrm>
          <a:prstGeom prst="rect">
            <a:avLst/>
          </a:prstGeom>
        </p:spPr>
      </p:pic>
    </p:spTree>
    <p:extLst>
      <p:ext uri="{BB962C8B-B14F-4D97-AF65-F5344CB8AC3E}">
        <p14:creationId xmlns:p14="http://schemas.microsoft.com/office/powerpoint/2010/main" val="210105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AE99D-37CE-1FA5-1335-C416273BA003}"/>
              </a:ext>
            </a:extLst>
          </p:cNvPr>
          <p:cNvSpPr>
            <a:spLocks noGrp="1"/>
          </p:cNvSpPr>
          <p:nvPr>
            <p:ph type="title"/>
          </p:nvPr>
        </p:nvSpPr>
        <p:spPr/>
        <p:txBody>
          <a:bodyPr/>
          <a:lstStyle/>
          <a:p>
            <a:r>
              <a:rPr lang="en-US" sz="4400" dirty="0"/>
              <a:t>The </a:t>
            </a:r>
            <a:r>
              <a:rPr lang="en-US" sz="4400" dirty="0" smtClean="0"/>
              <a:t>Positions </a:t>
            </a:r>
            <a:r>
              <a:rPr lang="en-US" sz="4400" dirty="0"/>
              <a:t>of B</a:t>
            </a:r>
            <a:r>
              <a:rPr lang="en-US" sz="4400" dirty="0" smtClean="0"/>
              <a:t>adminton</a:t>
            </a:r>
            <a:endParaRPr lang="en-US" sz="4400" dirty="0"/>
          </a:p>
        </p:txBody>
      </p:sp>
      <p:sp>
        <p:nvSpPr>
          <p:cNvPr id="3" name="Content Placeholder 2">
            <a:extLst>
              <a:ext uri="{FF2B5EF4-FFF2-40B4-BE49-F238E27FC236}">
                <a16:creationId xmlns:a16="http://schemas.microsoft.com/office/drawing/2014/main" xmlns="" id="{966624AB-94BB-AD1E-DA10-06CE092E0AF9}"/>
              </a:ext>
            </a:extLst>
          </p:cNvPr>
          <p:cNvSpPr>
            <a:spLocks noGrp="1"/>
          </p:cNvSpPr>
          <p:nvPr>
            <p:ph idx="1"/>
          </p:nvPr>
        </p:nvSpPr>
        <p:spPr/>
        <p:txBody>
          <a:bodyPr>
            <a:normAutofit/>
          </a:bodyPr>
          <a:lstStyle/>
          <a:p>
            <a:pPr marL="0" indent="0">
              <a:buNone/>
            </a:pPr>
            <a:r>
              <a:rPr lang="en-US" sz="2400" b="0" i="0" dirty="0">
                <a:solidFill>
                  <a:schemeClr val="tx1"/>
                </a:solidFill>
                <a:effectLst/>
                <a:latin typeface="Century Gothic" panose="020B0502020202020204" pitchFamily="34" charset="0"/>
              </a:rPr>
              <a:t>There are </a:t>
            </a:r>
            <a:r>
              <a:rPr lang="en-US" sz="2400" b="0" i="0" dirty="0" smtClean="0">
                <a:solidFill>
                  <a:schemeClr val="tx1"/>
                </a:solidFill>
                <a:effectLst/>
                <a:latin typeface="Century Gothic" panose="020B0502020202020204" pitchFamily="34" charset="0"/>
              </a:rPr>
              <a:t>stances </a:t>
            </a:r>
            <a:r>
              <a:rPr lang="en-US" sz="2400" b="0" i="0" dirty="0">
                <a:solidFill>
                  <a:schemeClr val="tx1"/>
                </a:solidFill>
                <a:effectLst/>
                <a:latin typeface="Century Gothic" panose="020B0502020202020204" pitchFamily="34" charset="0"/>
              </a:rPr>
              <a:t>for badminton, </a:t>
            </a:r>
            <a:r>
              <a:rPr lang="en-US" sz="2400" b="0" i="0" dirty="0" smtClean="0">
                <a:solidFill>
                  <a:schemeClr val="tx1"/>
                </a:solidFill>
                <a:effectLst/>
                <a:latin typeface="Century Gothic" panose="020B0502020202020204" pitchFamily="34" charset="0"/>
              </a:rPr>
              <a:t>such as:-</a:t>
            </a:r>
            <a:endParaRPr lang="en-US" sz="2400" b="0" i="0" dirty="0">
              <a:solidFill>
                <a:schemeClr val="tx1"/>
              </a:solidFill>
              <a:effectLst/>
              <a:latin typeface="Century Gothic" panose="020B0502020202020204" pitchFamily="34" charset="0"/>
            </a:endParaRPr>
          </a:p>
          <a:p>
            <a:pPr marL="457200" indent="-457200">
              <a:buFont typeface="+mj-lt"/>
              <a:buAutoNum type="arabicPeriod"/>
            </a:pPr>
            <a:r>
              <a:rPr lang="en-US" sz="2400" b="0" i="0" dirty="0">
                <a:solidFill>
                  <a:srgbClr val="002060"/>
                </a:solidFill>
                <a:effectLst/>
                <a:latin typeface="Century Gothic" panose="020B0502020202020204" pitchFamily="34" charset="0"/>
              </a:rPr>
              <a:t>Attacking Stance</a:t>
            </a:r>
          </a:p>
          <a:p>
            <a:pPr marL="457200" indent="-457200">
              <a:buFont typeface="+mj-lt"/>
              <a:buAutoNum type="arabicPeriod"/>
            </a:pPr>
            <a:r>
              <a:rPr lang="en-US" sz="2400" b="0" i="0" dirty="0" smtClean="0">
                <a:solidFill>
                  <a:srgbClr val="002060"/>
                </a:solidFill>
                <a:effectLst/>
                <a:latin typeface="Century Gothic" panose="020B0502020202020204" pitchFamily="34" charset="0"/>
              </a:rPr>
              <a:t>Defensive </a:t>
            </a:r>
            <a:r>
              <a:rPr lang="en-US" sz="2400" b="0" i="0" dirty="0">
                <a:solidFill>
                  <a:srgbClr val="002060"/>
                </a:solidFill>
                <a:effectLst/>
                <a:latin typeface="Century Gothic" panose="020B0502020202020204" pitchFamily="34" charset="0"/>
              </a:rPr>
              <a:t>Stance</a:t>
            </a:r>
          </a:p>
          <a:p>
            <a:pPr marL="457200" indent="-457200">
              <a:buFont typeface="+mj-lt"/>
              <a:buAutoNum type="arabicPeriod"/>
            </a:pPr>
            <a:r>
              <a:rPr lang="en-US" sz="2400" b="0" i="0" dirty="0">
                <a:solidFill>
                  <a:srgbClr val="002060"/>
                </a:solidFill>
                <a:effectLst/>
                <a:latin typeface="Century Gothic" panose="020B0502020202020204" pitchFamily="34" charset="0"/>
              </a:rPr>
              <a:t>Net Stance</a:t>
            </a:r>
            <a:endParaRPr lang="en-US" sz="2400" dirty="0">
              <a:solidFill>
                <a:srgbClr val="002060"/>
              </a:solidFill>
              <a:latin typeface="Century Gothic" panose="020B0502020202020204" pitchFamily="34" charset="0"/>
            </a:endParaRPr>
          </a:p>
        </p:txBody>
      </p:sp>
      <p:pic>
        <p:nvPicPr>
          <p:cNvPr id="4" name="Picture 3">
            <a:extLst>
              <a:ext uri="{FF2B5EF4-FFF2-40B4-BE49-F238E27FC236}">
                <a16:creationId xmlns:a16="http://schemas.microsoft.com/office/drawing/2014/main" xmlns="" id="{56CDA6AF-45F1-8821-0A31-022FAABA7092}"/>
              </a:ext>
            </a:extLst>
          </p:cNvPr>
          <p:cNvPicPr>
            <a:picLocks noChangeAspect="1"/>
          </p:cNvPicPr>
          <p:nvPr/>
        </p:nvPicPr>
        <p:blipFill>
          <a:blip r:embed="rId2"/>
          <a:stretch>
            <a:fillRect/>
          </a:stretch>
        </p:blipFill>
        <p:spPr>
          <a:xfrm>
            <a:off x="6390822" y="3431921"/>
            <a:ext cx="4427323" cy="2479301"/>
          </a:xfrm>
          <a:prstGeom prst="rect">
            <a:avLst/>
          </a:prstGeom>
        </p:spPr>
      </p:pic>
    </p:spTree>
    <p:extLst>
      <p:ext uri="{BB962C8B-B14F-4D97-AF65-F5344CB8AC3E}">
        <p14:creationId xmlns:p14="http://schemas.microsoft.com/office/powerpoint/2010/main" val="59443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67CF26-ECC8-21D7-3B1B-E4959D9287B7}"/>
              </a:ext>
            </a:extLst>
          </p:cNvPr>
          <p:cNvSpPr>
            <a:spLocks noGrp="1"/>
          </p:cNvSpPr>
          <p:nvPr>
            <p:ph type="title"/>
          </p:nvPr>
        </p:nvSpPr>
        <p:spPr/>
        <p:txBody>
          <a:bodyPr/>
          <a:lstStyle/>
          <a:p>
            <a:r>
              <a:rPr lang="en-US" dirty="0" smtClean="0"/>
              <a:t>      </a:t>
            </a:r>
            <a:r>
              <a:rPr lang="en-US" sz="4400" dirty="0" smtClean="0"/>
              <a:t>Attacking</a:t>
            </a:r>
            <a:r>
              <a:rPr lang="en-US" sz="4800" dirty="0" smtClean="0"/>
              <a:t> Stance </a:t>
            </a:r>
            <a:endParaRPr lang="en-US" sz="4800" dirty="0"/>
          </a:p>
        </p:txBody>
      </p:sp>
      <p:sp>
        <p:nvSpPr>
          <p:cNvPr id="3" name="Content Placeholder 2">
            <a:extLst>
              <a:ext uri="{FF2B5EF4-FFF2-40B4-BE49-F238E27FC236}">
                <a16:creationId xmlns:a16="http://schemas.microsoft.com/office/drawing/2014/main" xmlns="" id="{18C410F9-D0A1-87E0-207A-6FF23BBBE9CB}"/>
              </a:ext>
            </a:extLst>
          </p:cNvPr>
          <p:cNvSpPr>
            <a:spLocks noGrp="1"/>
          </p:cNvSpPr>
          <p:nvPr>
            <p:ph idx="1"/>
          </p:nvPr>
        </p:nvSpPr>
        <p:spPr>
          <a:xfrm>
            <a:off x="1056067" y="2829060"/>
            <a:ext cx="9813702" cy="3777622"/>
          </a:xfrm>
        </p:spPr>
        <p:txBody>
          <a:bodyPr>
            <a:noAutofit/>
          </a:bodyPr>
          <a:lstStyle/>
          <a:p>
            <a:pPr marL="0" indent="0">
              <a:buNone/>
            </a:pPr>
            <a:r>
              <a:rPr lang="en-US" sz="2400" u="sng" dirty="0"/>
              <a:t>Attacking stance:</a:t>
            </a:r>
            <a:r>
              <a:rPr lang="en-US" sz="2400" dirty="0"/>
              <a:t> </a:t>
            </a:r>
            <a:r>
              <a:rPr lang="en-US" sz="2400" dirty="0">
                <a:solidFill>
                  <a:srgbClr val="002060"/>
                </a:solidFill>
              </a:rPr>
              <a:t>is when you turn your body to face the court's side. Put your non-racket leg in front and your racket leg behind. Legs should be separated by shoulder-width. Your non-racket arm should also be raised.</a:t>
            </a:r>
            <a:endParaRPr lang="en-US" sz="2400" u="sng" dirty="0">
              <a:solidFill>
                <a:schemeClr val="tx1"/>
              </a:solidFill>
            </a:endParaRPr>
          </a:p>
          <a:p>
            <a:pPr marL="0" indent="0">
              <a:buNone/>
            </a:pPr>
            <a:endParaRPr lang="en-US" sz="2000" dirty="0">
              <a:solidFill>
                <a:srgbClr val="002060"/>
              </a:solidFill>
            </a:endParaRPr>
          </a:p>
        </p:txBody>
      </p:sp>
      <p:pic>
        <p:nvPicPr>
          <p:cNvPr id="2054" name="Picture 6" descr="Badminton Attack Stanc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357" y="4522691"/>
            <a:ext cx="3721412" cy="208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1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Defense stance</a:t>
            </a:r>
            <a:endParaRPr lang="en-US" sz="4400" dirty="0"/>
          </a:p>
        </p:txBody>
      </p:sp>
      <p:sp>
        <p:nvSpPr>
          <p:cNvPr id="3" name="Content Placeholder 2"/>
          <p:cNvSpPr>
            <a:spLocks noGrp="1"/>
          </p:cNvSpPr>
          <p:nvPr>
            <p:ph idx="1"/>
          </p:nvPr>
        </p:nvSpPr>
        <p:spPr>
          <a:xfrm>
            <a:off x="1154954" y="2829059"/>
            <a:ext cx="9662933" cy="3777622"/>
          </a:xfrm>
        </p:spPr>
        <p:txBody>
          <a:bodyPr/>
          <a:lstStyle/>
          <a:p>
            <a:pPr marL="0" indent="0">
              <a:buNone/>
            </a:pPr>
            <a:r>
              <a:rPr lang="en-US" sz="2400" u="sng" dirty="0">
                <a:solidFill>
                  <a:schemeClr val="tx1"/>
                </a:solidFill>
              </a:rPr>
              <a:t>Defensive stance:</a:t>
            </a:r>
            <a:r>
              <a:rPr lang="en-US" sz="2400" dirty="0">
                <a:solidFill>
                  <a:schemeClr val="tx1"/>
                </a:solidFill>
              </a:rPr>
              <a:t> </a:t>
            </a:r>
            <a:r>
              <a:rPr lang="en-US" sz="2400" dirty="0">
                <a:solidFill>
                  <a:srgbClr val="002060"/>
                </a:solidFill>
              </a:rPr>
              <a:t>it enables the player to be prepared to block an opponent's smash shot. In badminton, you must face your body toward the front of the court while holding your racket in front of you at around waist height and leaning slightly forward.</a:t>
            </a:r>
          </a:p>
          <a:p>
            <a:endParaRPr lang="en-US" dirty="0"/>
          </a:p>
        </p:txBody>
      </p:sp>
      <p:pic>
        <p:nvPicPr>
          <p:cNvPr id="3074" name="Picture 2" descr="Badminton Defensive Training and Tactics – Grip, Smash, Drill,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287" y="4454749"/>
            <a:ext cx="3958600" cy="215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6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319" y="624110"/>
            <a:ext cx="9199294" cy="1280890"/>
          </a:xfrm>
        </p:spPr>
        <p:txBody>
          <a:bodyPr>
            <a:normAutofit/>
          </a:bodyPr>
          <a:lstStyle/>
          <a:p>
            <a:r>
              <a:rPr lang="en-US" sz="4400" dirty="0" smtClean="0"/>
              <a:t>       Net stance</a:t>
            </a:r>
            <a:endParaRPr lang="en-US" sz="4400" dirty="0"/>
          </a:p>
        </p:txBody>
      </p:sp>
      <p:sp>
        <p:nvSpPr>
          <p:cNvPr id="3" name="Content Placeholder 2"/>
          <p:cNvSpPr>
            <a:spLocks noGrp="1"/>
          </p:cNvSpPr>
          <p:nvPr>
            <p:ph idx="1"/>
          </p:nvPr>
        </p:nvSpPr>
        <p:spPr>
          <a:xfrm>
            <a:off x="1030309" y="2803302"/>
            <a:ext cx="9315204" cy="3777622"/>
          </a:xfrm>
        </p:spPr>
        <p:txBody>
          <a:bodyPr>
            <a:normAutofit/>
          </a:bodyPr>
          <a:lstStyle/>
          <a:p>
            <a:pPr marL="0" indent="0">
              <a:buNone/>
            </a:pPr>
            <a:r>
              <a:rPr lang="en-US" sz="2400" u="sng" dirty="0">
                <a:solidFill>
                  <a:schemeClr val="tx1"/>
                </a:solidFill>
              </a:rPr>
              <a:t>Net stance:</a:t>
            </a:r>
            <a:r>
              <a:rPr lang="en-US" sz="2400" dirty="0">
                <a:solidFill>
                  <a:schemeClr val="tx1"/>
                </a:solidFill>
              </a:rPr>
              <a:t> </a:t>
            </a:r>
            <a:r>
              <a:rPr lang="en-US" sz="2400" dirty="0">
                <a:solidFill>
                  <a:srgbClr val="002060"/>
                </a:solidFill>
              </a:rPr>
              <a:t>when you put your racket foot forward and your other foot behind you. Put your racket in front of you at a height just above your waist. For balance, raise the arm not holding the racket</a:t>
            </a:r>
            <a:endParaRPr lang="en-US" sz="2400" dirty="0"/>
          </a:p>
        </p:txBody>
      </p:sp>
      <p:pic>
        <p:nvPicPr>
          <p:cNvPr id="4" name="Picture 3"/>
          <p:cNvPicPr>
            <a:picLocks noChangeAspect="1"/>
          </p:cNvPicPr>
          <p:nvPr/>
        </p:nvPicPr>
        <p:blipFill>
          <a:blip r:embed="rId2"/>
          <a:stretch>
            <a:fillRect/>
          </a:stretch>
        </p:blipFill>
        <p:spPr>
          <a:xfrm>
            <a:off x="6271228" y="4374418"/>
            <a:ext cx="4074285" cy="2206506"/>
          </a:xfrm>
          <a:prstGeom prst="rect">
            <a:avLst/>
          </a:prstGeom>
        </p:spPr>
      </p:pic>
    </p:spTree>
    <p:extLst>
      <p:ext uri="{BB962C8B-B14F-4D97-AF65-F5344CB8AC3E}">
        <p14:creationId xmlns:p14="http://schemas.microsoft.com/office/powerpoint/2010/main" val="193777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1) What are the three stances of badminton?</a:t>
            </a:r>
          </a:p>
          <a:p>
            <a:pPr marL="0" indent="0">
              <a:buNone/>
            </a:pPr>
            <a:r>
              <a:rPr lang="en-US" sz="2400" dirty="0" smtClean="0"/>
              <a:t> </a:t>
            </a:r>
            <a:r>
              <a:rPr lang="en-US" sz="2400" dirty="0" smtClean="0">
                <a:solidFill>
                  <a:srgbClr val="FF0000"/>
                </a:solidFill>
              </a:rPr>
              <a:t>Attacking stance, Defense stance and Net stance</a:t>
            </a:r>
          </a:p>
          <a:p>
            <a:pPr marL="0" indent="0">
              <a:buNone/>
            </a:pPr>
            <a:r>
              <a:rPr lang="en-US" sz="2400" dirty="0" smtClean="0"/>
              <a:t>2) What sport was badminton alike in England in 1870?</a:t>
            </a:r>
          </a:p>
          <a:p>
            <a:pPr marL="0" indent="0">
              <a:buNone/>
            </a:pPr>
            <a:r>
              <a:rPr lang="en-US" sz="2400" dirty="0" smtClean="0">
                <a:solidFill>
                  <a:srgbClr val="FF0000"/>
                </a:solidFill>
              </a:rPr>
              <a:t>     Tennis</a:t>
            </a:r>
          </a:p>
        </p:txBody>
      </p:sp>
      <p:pic>
        <p:nvPicPr>
          <p:cNvPr id="5" name="Picture 4"/>
          <p:cNvPicPr>
            <a:picLocks noChangeAspect="1"/>
          </p:cNvPicPr>
          <p:nvPr/>
        </p:nvPicPr>
        <p:blipFill>
          <a:blip r:embed="rId2"/>
          <a:stretch>
            <a:fillRect/>
          </a:stretch>
        </p:blipFill>
        <p:spPr>
          <a:xfrm>
            <a:off x="7495505" y="4353791"/>
            <a:ext cx="3542026" cy="2248281"/>
          </a:xfrm>
          <a:prstGeom prst="rect">
            <a:avLst/>
          </a:prstGeom>
        </p:spPr>
      </p:pic>
    </p:spTree>
    <p:extLst>
      <p:ext uri="{BB962C8B-B14F-4D97-AF65-F5344CB8AC3E}">
        <p14:creationId xmlns:p14="http://schemas.microsoft.com/office/powerpoint/2010/main" val="151339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152</TotalTime>
  <Words>267</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 Boardroom</vt:lpstr>
      <vt:lpstr>Badminton</vt:lpstr>
      <vt:lpstr>Badminton</vt:lpstr>
      <vt:lpstr>The Positions of Badminton</vt:lpstr>
      <vt:lpstr>      Attacking Stance </vt:lpstr>
      <vt:lpstr>      Defense stance</vt:lpstr>
      <vt:lpstr>       Net stance</vt:lpstr>
      <vt:lpstr>Check Your Understanding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c:title>
  <dc:creator>Qais</dc:creator>
  <cp:lastModifiedBy>ReelStores</cp:lastModifiedBy>
  <cp:revision>86</cp:revision>
  <dcterms:created xsi:type="dcterms:W3CDTF">2023-03-09T16:25:44Z</dcterms:created>
  <dcterms:modified xsi:type="dcterms:W3CDTF">2023-03-31T14:00:03Z</dcterms:modified>
</cp:coreProperties>
</file>