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60" r:id="rId2"/>
    <p:sldId id="257" r:id="rId3"/>
    <p:sldId id="258" r:id="rId4"/>
    <p:sldId id="259"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76830C5-0E74-437C-869B-C844571FB505}" type="datetimeFigureOut">
              <a:rPr lang="en-US" smtClean="0"/>
              <a:t>3/31/2023</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454321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6830C5-0E74-437C-869B-C844571FB505}"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44905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6830C5-0E74-437C-869B-C844571FB505}"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2058018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6830C5-0E74-437C-869B-C844571FB505}"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2964135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6830C5-0E74-437C-869B-C844571FB505}"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37571791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76830C5-0E74-437C-869B-C844571FB505}" type="datetimeFigureOut">
              <a:rPr lang="en-US" smtClean="0"/>
              <a:t>3/31/2023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17170387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76830C5-0E74-437C-869B-C844571FB505}" type="datetimeFigureOut">
              <a:rPr lang="en-US" smtClean="0"/>
              <a:t>3/31/2023</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1152386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76830C5-0E74-437C-869B-C844571FB505}"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2219227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776830C5-0E74-437C-869B-C844571FB505}"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2641869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6830C5-0E74-437C-869B-C844571FB505}"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2340914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6830C5-0E74-437C-869B-C844571FB505}"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628452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6830C5-0E74-437C-869B-C844571FB505}"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2062134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6830C5-0E74-437C-869B-C844571FB505}" type="datetimeFigureOut">
              <a:rPr lang="en-US" smtClean="0"/>
              <a:t>3/31/2023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1099923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6830C5-0E74-437C-869B-C844571FB505}" type="datetimeFigureOut">
              <a:rPr lang="en-US" smtClean="0"/>
              <a:t>3/31/2023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3121568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6830C5-0E74-437C-869B-C844571FB505}" type="datetimeFigureOut">
              <a:rPr lang="en-US" smtClean="0"/>
              <a:t>3/31/2023</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3803177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6830C5-0E74-437C-869B-C844571FB505}"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3850918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6830C5-0E74-437C-869B-C844571FB505}"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A494F8A-638A-4ADC-8416-DDCAD394218F}" type="slidenum">
              <a:rPr lang="en-US" smtClean="0"/>
              <a:t>‹#›</a:t>
            </a:fld>
            <a:endParaRPr lang="en-US"/>
          </a:p>
        </p:txBody>
      </p:sp>
    </p:spTree>
    <p:extLst>
      <p:ext uri="{BB962C8B-B14F-4D97-AF65-F5344CB8AC3E}">
        <p14:creationId xmlns:p14="http://schemas.microsoft.com/office/powerpoint/2010/main" val="83161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76830C5-0E74-437C-869B-C844571FB505}" type="datetimeFigureOut">
              <a:rPr lang="en-US" smtClean="0"/>
              <a:t>3/31/2023</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A494F8A-638A-4ADC-8416-DDCAD394218F}" type="slidenum">
              <a:rPr lang="en-US" smtClean="0"/>
              <a:t>‹#›</a:t>
            </a:fld>
            <a:endParaRPr lang="en-US"/>
          </a:p>
        </p:txBody>
      </p:sp>
    </p:spTree>
    <p:extLst>
      <p:ext uri="{BB962C8B-B14F-4D97-AF65-F5344CB8AC3E}">
        <p14:creationId xmlns:p14="http://schemas.microsoft.com/office/powerpoint/2010/main" val="131052392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Badminton</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The game of badminton originated in </a:t>
            </a:r>
            <a:r>
              <a:rPr lang="en-US" sz="2400" dirty="0" smtClean="0"/>
              <a:t>China </a:t>
            </a:r>
            <a:r>
              <a:rPr lang="en-US" sz="2400" dirty="0"/>
              <a:t>over 2,000 years ago. It was brought to England in 1870 and was played somewhat like tennis.</a:t>
            </a:r>
            <a:endParaRPr lang="en-US" sz="2400" dirty="0"/>
          </a:p>
        </p:txBody>
      </p:sp>
      <p:pic>
        <p:nvPicPr>
          <p:cNvPr id="5" name="Picture 4"/>
          <p:cNvPicPr>
            <a:picLocks noChangeAspect="1"/>
          </p:cNvPicPr>
          <p:nvPr/>
        </p:nvPicPr>
        <p:blipFill>
          <a:blip r:embed="rId2"/>
          <a:stretch>
            <a:fillRect/>
          </a:stretch>
        </p:blipFill>
        <p:spPr>
          <a:xfrm>
            <a:off x="1154954" y="4311650"/>
            <a:ext cx="4490999" cy="2399047"/>
          </a:xfrm>
          <a:prstGeom prst="rect">
            <a:avLst/>
          </a:prstGeom>
        </p:spPr>
      </p:pic>
    </p:spTree>
    <p:extLst>
      <p:ext uri="{BB962C8B-B14F-4D97-AF65-F5344CB8AC3E}">
        <p14:creationId xmlns:p14="http://schemas.microsoft.com/office/powerpoint/2010/main" val="3347068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590CD3-FEA2-6EC2-2524-467029DECB76}"/>
              </a:ext>
            </a:extLst>
          </p:cNvPr>
          <p:cNvSpPr>
            <a:spLocks noGrp="1"/>
          </p:cNvSpPr>
          <p:nvPr>
            <p:ph type="title"/>
          </p:nvPr>
        </p:nvSpPr>
        <p:spPr/>
        <p:txBody>
          <a:bodyPr/>
          <a:lstStyle/>
          <a:p>
            <a:r>
              <a:rPr lang="en-US" sz="4400" dirty="0"/>
              <a:t>Badminton</a:t>
            </a:r>
            <a:endParaRPr lang="en-US" dirty="0"/>
          </a:p>
        </p:txBody>
      </p:sp>
      <p:sp>
        <p:nvSpPr>
          <p:cNvPr id="3" name="Content Placeholder 2">
            <a:extLst>
              <a:ext uri="{FF2B5EF4-FFF2-40B4-BE49-F238E27FC236}">
                <a16:creationId xmlns:a16="http://schemas.microsoft.com/office/drawing/2014/main" xmlns="" id="{EA011A39-B597-E3AB-D7F6-CA57C62A924C}"/>
              </a:ext>
            </a:extLst>
          </p:cNvPr>
          <p:cNvSpPr>
            <a:spLocks noGrp="1"/>
          </p:cNvSpPr>
          <p:nvPr>
            <p:ph idx="1"/>
          </p:nvPr>
        </p:nvSpPr>
        <p:spPr>
          <a:xfrm>
            <a:off x="1154954" y="2603500"/>
            <a:ext cx="10062545" cy="3416300"/>
          </a:xfrm>
        </p:spPr>
        <p:txBody>
          <a:bodyPr>
            <a:normAutofit/>
          </a:bodyPr>
          <a:lstStyle/>
          <a:p>
            <a:pPr marL="0" indent="0">
              <a:buNone/>
            </a:pPr>
            <a:r>
              <a:rPr lang="en-US" sz="2400" dirty="0"/>
              <a:t>Its the objective of the quick-paced racket sport of badminton, which can be played in singles or doubles, is to hit a shuttlecock (or shuttle) over a net and onto the court of the opposition.</a:t>
            </a:r>
          </a:p>
          <a:p>
            <a:pPr marL="0" indent="0">
              <a:buNone/>
            </a:pPr>
            <a:r>
              <a:rPr lang="en-US" sz="2400" dirty="0"/>
              <a:t>-A badminton net that is 1.55m (5 feet 1in) high at the ends and drops to 1.52m (5 feet) in the middle divides the court's two halves, each measuring 6.7m (22 feet).</a:t>
            </a:r>
          </a:p>
        </p:txBody>
      </p:sp>
      <p:pic>
        <p:nvPicPr>
          <p:cNvPr id="4" name="Picture 3">
            <a:extLst>
              <a:ext uri="{FF2B5EF4-FFF2-40B4-BE49-F238E27FC236}">
                <a16:creationId xmlns:a16="http://schemas.microsoft.com/office/drawing/2014/main" xmlns="" id="{6B8E6FF1-ECFF-603F-50E2-77BF6A033B00}"/>
              </a:ext>
            </a:extLst>
          </p:cNvPr>
          <p:cNvPicPr>
            <a:picLocks noChangeAspect="1"/>
          </p:cNvPicPr>
          <p:nvPr/>
        </p:nvPicPr>
        <p:blipFill>
          <a:blip r:embed="rId2"/>
          <a:stretch>
            <a:fillRect/>
          </a:stretch>
        </p:blipFill>
        <p:spPr>
          <a:xfrm>
            <a:off x="1154954" y="5261231"/>
            <a:ext cx="3715264" cy="1517137"/>
          </a:xfrm>
          <a:prstGeom prst="rect">
            <a:avLst/>
          </a:prstGeom>
        </p:spPr>
      </p:pic>
    </p:spTree>
    <p:extLst>
      <p:ext uri="{BB962C8B-B14F-4D97-AF65-F5344CB8AC3E}">
        <p14:creationId xmlns:p14="http://schemas.microsoft.com/office/powerpoint/2010/main" val="2101054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3AE99D-37CE-1FA5-1335-C416273BA003}"/>
              </a:ext>
            </a:extLst>
          </p:cNvPr>
          <p:cNvSpPr>
            <a:spLocks noGrp="1"/>
          </p:cNvSpPr>
          <p:nvPr>
            <p:ph type="title"/>
          </p:nvPr>
        </p:nvSpPr>
        <p:spPr/>
        <p:txBody>
          <a:bodyPr/>
          <a:lstStyle/>
          <a:p>
            <a:r>
              <a:rPr lang="en-US" sz="4400" dirty="0"/>
              <a:t>The </a:t>
            </a:r>
            <a:r>
              <a:rPr lang="en-US" sz="4400" dirty="0" smtClean="0"/>
              <a:t>Positions </a:t>
            </a:r>
            <a:r>
              <a:rPr lang="en-US" sz="4400" dirty="0"/>
              <a:t>of </a:t>
            </a:r>
            <a:r>
              <a:rPr lang="en-US" sz="4400" dirty="0"/>
              <a:t>B</a:t>
            </a:r>
            <a:r>
              <a:rPr lang="en-US" sz="4400" dirty="0" smtClean="0"/>
              <a:t>adminton</a:t>
            </a:r>
            <a:endParaRPr lang="en-US" sz="4400" dirty="0"/>
          </a:p>
        </p:txBody>
      </p:sp>
      <p:sp>
        <p:nvSpPr>
          <p:cNvPr id="3" name="Content Placeholder 2">
            <a:extLst>
              <a:ext uri="{FF2B5EF4-FFF2-40B4-BE49-F238E27FC236}">
                <a16:creationId xmlns:a16="http://schemas.microsoft.com/office/drawing/2014/main" xmlns="" id="{966624AB-94BB-AD1E-DA10-06CE092E0AF9}"/>
              </a:ext>
            </a:extLst>
          </p:cNvPr>
          <p:cNvSpPr>
            <a:spLocks noGrp="1"/>
          </p:cNvSpPr>
          <p:nvPr>
            <p:ph idx="1"/>
          </p:nvPr>
        </p:nvSpPr>
        <p:spPr/>
        <p:txBody>
          <a:bodyPr>
            <a:normAutofit/>
          </a:bodyPr>
          <a:lstStyle/>
          <a:p>
            <a:pPr marL="0" indent="0">
              <a:buNone/>
            </a:pPr>
            <a:r>
              <a:rPr lang="en-US" sz="2400" b="0" i="0" dirty="0">
                <a:solidFill>
                  <a:schemeClr val="tx1"/>
                </a:solidFill>
                <a:effectLst/>
                <a:latin typeface="Century Gothic" panose="020B0502020202020204" pitchFamily="34" charset="0"/>
              </a:rPr>
              <a:t>There are </a:t>
            </a:r>
            <a:r>
              <a:rPr lang="en-US" sz="2400" b="0" i="0" dirty="0" smtClean="0">
                <a:solidFill>
                  <a:schemeClr val="tx1"/>
                </a:solidFill>
                <a:effectLst/>
                <a:latin typeface="Century Gothic" panose="020B0502020202020204" pitchFamily="34" charset="0"/>
              </a:rPr>
              <a:t>stances </a:t>
            </a:r>
            <a:r>
              <a:rPr lang="en-US" sz="2400" b="0" i="0" dirty="0">
                <a:solidFill>
                  <a:schemeClr val="tx1"/>
                </a:solidFill>
                <a:effectLst/>
                <a:latin typeface="Century Gothic" panose="020B0502020202020204" pitchFamily="34" charset="0"/>
              </a:rPr>
              <a:t>for badminton, </a:t>
            </a:r>
            <a:r>
              <a:rPr lang="en-US" sz="2400" b="0" i="0" dirty="0" smtClean="0">
                <a:solidFill>
                  <a:schemeClr val="tx1"/>
                </a:solidFill>
                <a:effectLst/>
                <a:latin typeface="Century Gothic" panose="020B0502020202020204" pitchFamily="34" charset="0"/>
              </a:rPr>
              <a:t>such as:-</a:t>
            </a:r>
            <a:endParaRPr lang="en-US" sz="2400" b="0" i="0" dirty="0">
              <a:solidFill>
                <a:schemeClr val="tx1"/>
              </a:solidFill>
              <a:effectLst/>
              <a:latin typeface="Century Gothic" panose="020B0502020202020204" pitchFamily="34" charset="0"/>
            </a:endParaRPr>
          </a:p>
          <a:p>
            <a:pPr marL="457200" indent="-457200">
              <a:buFont typeface="+mj-lt"/>
              <a:buAutoNum type="arabicPeriod"/>
            </a:pPr>
            <a:r>
              <a:rPr lang="en-US" sz="2400" b="0" i="0" dirty="0">
                <a:solidFill>
                  <a:srgbClr val="002060"/>
                </a:solidFill>
                <a:effectLst/>
                <a:latin typeface="Century Gothic" panose="020B0502020202020204" pitchFamily="34" charset="0"/>
              </a:rPr>
              <a:t>Attacking Stance</a:t>
            </a:r>
          </a:p>
          <a:p>
            <a:pPr marL="457200" indent="-457200">
              <a:buFont typeface="+mj-lt"/>
              <a:buAutoNum type="arabicPeriod"/>
            </a:pPr>
            <a:r>
              <a:rPr lang="en-US" sz="2400" b="0" i="0" dirty="0" smtClean="0">
                <a:solidFill>
                  <a:srgbClr val="002060"/>
                </a:solidFill>
                <a:effectLst/>
                <a:latin typeface="Century Gothic" panose="020B0502020202020204" pitchFamily="34" charset="0"/>
              </a:rPr>
              <a:t>Defensive </a:t>
            </a:r>
            <a:r>
              <a:rPr lang="en-US" sz="2400" b="0" i="0" dirty="0">
                <a:solidFill>
                  <a:srgbClr val="002060"/>
                </a:solidFill>
                <a:effectLst/>
                <a:latin typeface="Century Gothic" panose="020B0502020202020204" pitchFamily="34" charset="0"/>
              </a:rPr>
              <a:t>Stance</a:t>
            </a:r>
          </a:p>
          <a:p>
            <a:pPr marL="457200" indent="-457200">
              <a:buFont typeface="+mj-lt"/>
              <a:buAutoNum type="arabicPeriod"/>
            </a:pPr>
            <a:r>
              <a:rPr lang="en-US" sz="2400" b="0" i="0" dirty="0">
                <a:solidFill>
                  <a:srgbClr val="002060"/>
                </a:solidFill>
                <a:effectLst/>
                <a:latin typeface="Century Gothic" panose="020B0502020202020204" pitchFamily="34" charset="0"/>
              </a:rPr>
              <a:t>Net Stance</a:t>
            </a:r>
            <a:endParaRPr lang="en-US" sz="2400" dirty="0">
              <a:solidFill>
                <a:srgbClr val="002060"/>
              </a:solidFill>
              <a:latin typeface="Century Gothic" panose="020B0502020202020204" pitchFamily="34" charset="0"/>
            </a:endParaRPr>
          </a:p>
        </p:txBody>
      </p:sp>
      <p:pic>
        <p:nvPicPr>
          <p:cNvPr id="4" name="Picture 3">
            <a:extLst>
              <a:ext uri="{FF2B5EF4-FFF2-40B4-BE49-F238E27FC236}">
                <a16:creationId xmlns:a16="http://schemas.microsoft.com/office/drawing/2014/main" xmlns="" id="{56CDA6AF-45F1-8821-0A31-022FAABA7092}"/>
              </a:ext>
            </a:extLst>
          </p:cNvPr>
          <p:cNvPicPr>
            <a:picLocks noChangeAspect="1"/>
          </p:cNvPicPr>
          <p:nvPr/>
        </p:nvPicPr>
        <p:blipFill>
          <a:blip r:embed="rId2"/>
          <a:stretch>
            <a:fillRect/>
          </a:stretch>
        </p:blipFill>
        <p:spPr>
          <a:xfrm>
            <a:off x="6390822" y="3431921"/>
            <a:ext cx="4427323" cy="2479301"/>
          </a:xfrm>
          <a:prstGeom prst="rect">
            <a:avLst/>
          </a:prstGeom>
        </p:spPr>
      </p:pic>
    </p:spTree>
    <p:extLst>
      <p:ext uri="{BB962C8B-B14F-4D97-AF65-F5344CB8AC3E}">
        <p14:creationId xmlns:p14="http://schemas.microsoft.com/office/powerpoint/2010/main" val="594437193"/>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67CF26-ECC8-21D7-3B1B-E4959D9287B7}"/>
              </a:ext>
            </a:extLst>
          </p:cNvPr>
          <p:cNvSpPr>
            <a:spLocks noGrp="1"/>
          </p:cNvSpPr>
          <p:nvPr>
            <p:ph type="title"/>
          </p:nvPr>
        </p:nvSpPr>
        <p:spPr/>
        <p:txBody>
          <a:bodyPr/>
          <a:lstStyle/>
          <a:p>
            <a:r>
              <a:rPr lang="en-US" dirty="0" smtClean="0"/>
              <a:t>      </a:t>
            </a:r>
            <a:r>
              <a:rPr lang="en-US" sz="4400" dirty="0" smtClean="0"/>
              <a:t>Attacking</a:t>
            </a:r>
            <a:r>
              <a:rPr lang="en-US" sz="4800" dirty="0" smtClean="0"/>
              <a:t> </a:t>
            </a:r>
            <a:r>
              <a:rPr lang="en-US" sz="4800" dirty="0" smtClean="0"/>
              <a:t>Stance </a:t>
            </a:r>
            <a:endParaRPr lang="en-US" sz="4800" dirty="0"/>
          </a:p>
        </p:txBody>
      </p:sp>
      <p:sp>
        <p:nvSpPr>
          <p:cNvPr id="3" name="Content Placeholder 2">
            <a:extLst>
              <a:ext uri="{FF2B5EF4-FFF2-40B4-BE49-F238E27FC236}">
                <a16:creationId xmlns:a16="http://schemas.microsoft.com/office/drawing/2014/main" xmlns="" id="{18C410F9-D0A1-87E0-207A-6FF23BBBE9CB}"/>
              </a:ext>
            </a:extLst>
          </p:cNvPr>
          <p:cNvSpPr>
            <a:spLocks noGrp="1"/>
          </p:cNvSpPr>
          <p:nvPr>
            <p:ph idx="1"/>
          </p:nvPr>
        </p:nvSpPr>
        <p:spPr>
          <a:xfrm>
            <a:off x="1056067" y="2829060"/>
            <a:ext cx="9813702" cy="3777622"/>
          </a:xfrm>
        </p:spPr>
        <p:txBody>
          <a:bodyPr>
            <a:noAutofit/>
          </a:bodyPr>
          <a:lstStyle/>
          <a:p>
            <a:pPr marL="0" indent="0">
              <a:buNone/>
            </a:pPr>
            <a:r>
              <a:rPr lang="en-US" sz="2400" u="sng" dirty="0"/>
              <a:t>Attacking stance:</a:t>
            </a:r>
            <a:r>
              <a:rPr lang="en-US" sz="2400" dirty="0"/>
              <a:t> </a:t>
            </a:r>
            <a:r>
              <a:rPr lang="en-US" sz="2400" dirty="0">
                <a:solidFill>
                  <a:srgbClr val="002060"/>
                </a:solidFill>
              </a:rPr>
              <a:t>is when you turn your body to face the court's side. Put your non-racket leg in front and your racket leg behind. Legs should be separated by shoulder-width. Your non-racket arm should also be raised.</a:t>
            </a:r>
            <a:endParaRPr lang="en-US" sz="2400" u="sng" dirty="0">
              <a:solidFill>
                <a:schemeClr val="tx1"/>
              </a:solidFill>
            </a:endParaRPr>
          </a:p>
          <a:p>
            <a:pPr marL="0" indent="0">
              <a:buNone/>
            </a:pPr>
            <a:endParaRPr lang="en-US" sz="2000" dirty="0">
              <a:solidFill>
                <a:srgbClr val="002060"/>
              </a:solidFill>
            </a:endParaRPr>
          </a:p>
        </p:txBody>
      </p:sp>
    </p:spTree>
    <p:extLst>
      <p:ext uri="{BB962C8B-B14F-4D97-AF65-F5344CB8AC3E}">
        <p14:creationId xmlns:p14="http://schemas.microsoft.com/office/powerpoint/2010/main" val="3277112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      Defense stance</a:t>
            </a:r>
            <a:endParaRPr lang="en-US" sz="4400" dirty="0"/>
          </a:p>
        </p:txBody>
      </p:sp>
      <p:sp>
        <p:nvSpPr>
          <p:cNvPr id="3" name="Content Placeholder 2"/>
          <p:cNvSpPr>
            <a:spLocks noGrp="1"/>
          </p:cNvSpPr>
          <p:nvPr>
            <p:ph idx="1"/>
          </p:nvPr>
        </p:nvSpPr>
        <p:spPr>
          <a:xfrm>
            <a:off x="1154954" y="2829059"/>
            <a:ext cx="9662933" cy="3777622"/>
          </a:xfrm>
        </p:spPr>
        <p:txBody>
          <a:bodyPr/>
          <a:lstStyle/>
          <a:p>
            <a:pPr marL="0" indent="0">
              <a:buNone/>
            </a:pPr>
            <a:r>
              <a:rPr lang="en-US" sz="2400" u="sng" dirty="0">
                <a:solidFill>
                  <a:schemeClr val="tx1"/>
                </a:solidFill>
              </a:rPr>
              <a:t>Defensive stance:</a:t>
            </a:r>
            <a:r>
              <a:rPr lang="en-US" sz="2400" dirty="0">
                <a:solidFill>
                  <a:schemeClr val="tx1"/>
                </a:solidFill>
              </a:rPr>
              <a:t> </a:t>
            </a:r>
            <a:r>
              <a:rPr lang="en-US" sz="2400" dirty="0">
                <a:solidFill>
                  <a:srgbClr val="002060"/>
                </a:solidFill>
              </a:rPr>
              <a:t>it enables the player to be prepared to block an opponent's smash shot. In badminton, you must face your body toward the front of the court while holding your racket in front of you at around waist height and leaning slightly forward.</a:t>
            </a:r>
          </a:p>
          <a:p>
            <a:endParaRPr lang="en-US" dirty="0"/>
          </a:p>
        </p:txBody>
      </p:sp>
    </p:spTree>
    <p:extLst>
      <p:ext uri="{BB962C8B-B14F-4D97-AF65-F5344CB8AC3E}">
        <p14:creationId xmlns:p14="http://schemas.microsoft.com/office/powerpoint/2010/main" val="4138769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5319" y="624110"/>
            <a:ext cx="9199294" cy="1280890"/>
          </a:xfrm>
        </p:spPr>
        <p:txBody>
          <a:bodyPr>
            <a:normAutofit/>
          </a:bodyPr>
          <a:lstStyle/>
          <a:p>
            <a:r>
              <a:rPr lang="en-US" sz="4400" dirty="0" smtClean="0"/>
              <a:t>       Net stance</a:t>
            </a:r>
            <a:endParaRPr lang="en-US" sz="4400" dirty="0"/>
          </a:p>
        </p:txBody>
      </p:sp>
      <p:sp>
        <p:nvSpPr>
          <p:cNvPr id="3" name="Content Placeholder 2"/>
          <p:cNvSpPr>
            <a:spLocks noGrp="1"/>
          </p:cNvSpPr>
          <p:nvPr>
            <p:ph idx="1"/>
          </p:nvPr>
        </p:nvSpPr>
        <p:spPr>
          <a:xfrm>
            <a:off x="1030309" y="2803302"/>
            <a:ext cx="9315204" cy="3777622"/>
          </a:xfrm>
        </p:spPr>
        <p:txBody>
          <a:bodyPr>
            <a:normAutofit/>
          </a:bodyPr>
          <a:lstStyle/>
          <a:p>
            <a:pPr marL="0" indent="0">
              <a:buNone/>
            </a:pPr>
            <a:r>
              <a:rPr lang="en-US" sz="2400" u="sng" dirty="0">
                <a:solidFill>
                  <a:schemeClr val="tx1"/>
                </a:solidFill>
              </a:rPr>
              <a:t>Net stance:</a:t>
            </a:r>
            <a:r>
              <a:rPr lang="en-US" sz="2400" dirty="0">
                <a:solidFill>
                  <a:schemeClr val="tx1"/>
                </a:solidFill>
              </a:rPr>
              <a:t> </a:t>
            </a:r>
            <a:r>
              <a:rPr lang="en-US" sz="2400" dirty="0">
                <a:solidFill>
                  <a:srgbClr val="002060"/>
                </a:solidFill>
              </a:rPr>
              <a:t>when you put your racket foot forward and your other foot behind you. Put your racket in front of you at a height just above your waist. For balance, raise the arm not holding the racket</a:t>
            </a:r>
            <a:endParaRPr lang="en-US" sz="2400" dirty="0"/>
          </a:p>
        </p:txBody>
      </p:sp>
    </p:spTree>
    <p:extLst>
      <p:ext uri="{BB962C8B-B14F-4D97-AF65-F5344CB8AC3E}">
        <p14:creationId xmlns:p14="http://schemas.microsoft.com/office/powerpoint/2010/main" val="19377754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TM02900722[[fn=Ion Boardroom]]</Template>
  <TotalTime>131</TotalTime>
  <Words>246</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 Boardroom</vt:lpstr>
      <vt:lpstr>Badminton</vt:lpstr>
      <vt:lpstr>Badminton</vt:lpstr>
      <vt:lpstr>The Positions of Badminton</vt:lpstr>
      <vt:lpstr>      Attacking Stance </vt:lpstr>
      <vt:lpstr>      Defense stance</vt:lpstr>
      <vt:lpstr>       Net stance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c:title>
  <dc:creator>Qais</dc:creator>
  <cp:lastModifiedBy>ReelStores</cp:lastModifiedBy>
  <cp:revision>63</cp:revision>
  <dcterms:created xsi:type="dcterms:W3CDTF">2023-03-09T16:25:44Z</dcterms:created>
  <dcterms:modified xsi:type="dcterms:W3CDTF">2023-03-31T13:35:14Z</dcterms:modified>
</cp:coreProperties>
</file>