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41"/>
  </p:normalViewPr>
  <p:slideViewPr>
    <p:cSldViewPr snapToGrid="0">
      <p:cViewPr varScale="1">
        <p:scale>
          <a:sx n="121" d="100"/>
          <a:sy n="121" d="100"/>
        </p:scale>
        <p:origin x="200"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a:xfrm>
            <a:off x="3962399" y="5870575"/>
            <a:ext cx="4893958" cy="377825"/>
          </a:xfrm>
        </p:spPr>
        <p:txBody>
          <a:bodyPr/>
          <a:lstStyle/>
          <a:p>
            <a:endParaRPr lang="en-JO"/>
          </a:p>
        </p:txBody>
      </p:sp>
      <p:sp>
        <p:nvSpPr>
          <p:cNvPr id="6" name="Slide Number Placeholder 5"/>
          <p:cNvSpPr>
            <a:spLocks noGrp="1"/>
          </p:cNvSpPr>
          <p:nvPr>
            <p:ph type="sldNum" sz="quarter" idx="12"/>
          </p:nvPr>
        </p:nvSpPr>
        <p:spPr>
          <a:xfrm>
            <a:off x="10608958" y="5870575"/>
            <a:ext cx="551167" cy="377825"/>
          </a:xfrm>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38646568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7E8AFB-B468-BE4D-9007-7C9425ADB67A}" type="datetimeFigureOut">
              <a:rPr lang="en-JO" smtClean="0"/>
              <a:t>31/03/2023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56374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1512905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4272748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1451779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1842099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1445480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329735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232017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267686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7E8AFB-B468-BE4D-9007-7C9425ADB67A}" type="datetimeFigureOut">
              <a:rPr lang="en-JO" smtClean="0"/>
              <a:t>31/03/2023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363455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7E8AFB-B468-BE4D-9007-7C9425ADB67A}" type="datetimeFigureOut">
              <a:rPr lang="en-JO" smtClean="0"/>
              <a:t>31/03/2023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2723727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7E8AFB-B468-BE4D-9007-7C9425ADB67A}" type="datetimeFigureOut">
              <a:rPr lang="en-JO" smtClean="0"/>
              <a:t>31/03/2023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5414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7E8AFB-B468-BE4D-9007-7C9425ADB67A}" type="datetimeFigureOut">
              <a:rPr lang="en-JO" smtClean="0"/>
              <a:t>31/03/2023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230191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17E8AFB-B468-BE4D-9007-7C9425ADB67A}" type="datetimeFigureOut">
              <a:rPr lang="en-JO" smtClean="0"/>
              <a:t>31/03/2023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242283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7E8AFB-B468-BE4D-9007-7C9425ADB67A}" type="datetimeFigureOut">
              <a:rPr lang="en-JO" smtClean="0"/>
              <a:t>31/03/2023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49053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7E8AFB-B468-BE4D-9007-7C9425ADB67A}" type="datetimeFigureOut">
              <a:rPr lang="en-JO" smtClean="0"/>
              <a:t>31/03/2023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3F18BE9D-FB4C-D842-9E07-8BED8579F332}" type="slidenum">
              <a:rPr lang="en-JO" smtClean="0"/>
              <a:t>‹#›</a:t>
            </a:fld>
            <a:endParaRPr lang="en-JO"/>
          </a:p>
        </p:txBody>
      </p:sp>
    </p:spTree>
    <p:extLst>
      <p:ext uri="{BB962C8B-B14F-4D97-AF65-F5344CB8AC3E}">
        <p14:creationId xmlns:p14="http://schemas.microsoft.com/office/powerpoint/2010/main" val="39041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17E8AFB-B468-BE4D-9007-7C9425ADB67A}" type="datetimeFigureOut">
              <a:rPr lang="en-JO" smtClean="0"/>
              <a:t>31/03/2023</a:t>
            </a:fld>
            <a:endParaRPr lang="en-JO"/>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JO"/>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F18BE9D-FB4C-D842-9E07-8BED8579F332}" type="slidenum">
              <a:rPr lang="en-JO" smtClean="0"/>
              <a:t>‹#›</a:t>
            </a:fld>
            <a:endParaRPr lang="en-JO"/>
          </a:p>
        </p:txBody>
      </p:sp>
    </p:spTree>
    <p:extLst>
      <p:ext uri="{BB962C8B-B14F-4D97-AF65-F5344CB8AC3E}">
        <p14:creationId xmlns:p14="http://schemas.microsoft.com/office/powerpoint/2010/main" val="1371348085"/>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3030D-2D09-BAA9-4263-D636611F5FB0}"/>
              </a:ext>
            </a:extLst>
          </p:cNvPr>
          <p:cNvSpPr>
            <a:spLocks noGrp="1"/>
          </p:cNvSpPr>
          <p:nvPr>
            <p:ph type="ctrTitle"/>
          </p:nvPr>
        </p:nvSpPr>
        <p:spPr/>
        <p:txBody>
          <a:bodyPr>
            <a:normAutofit/>
          </a:bodyPr>
          <a:lstStyle/>
          <a:p>
            <a:pPr algn="ctr"/>
            <a:r>
              <a:rPr lang="en-US" sz="6600" b="1" i="0" u="none" strike="noStrike" dirty="0">
                <a:effectLst/>
                <a:latin typeface="Arial" panose="020B0604020202020204" pitchFamily="34" charset="0"/>
              </a:rPr>
              <a:t>Space</a:t>
            </a:r>
            <a:endParaRPr lang="en-JO" sz="6600" dirty="0"/>
          </a:p>
        </p:txBody>
      </p:sp>
      <p:sp>
        <p:nvSpPr>
          <p:cNvPr id="3" name="Subtitle 2">
            <a:extLst>
              <a:ext uri="{FF2B5EF4-FFF2-40B4-BE49-F238E27FC236}">
                <a16:creationId xmlns:a16="http://schemas.microsoft.com/office/drawing/2014/main" id="{8408F8BA-BCA9-7FF5-834A-4DCAAE74D65F}"/>
              </a:ext>
            </a:extLst>
          </p:cNvPr>
          <p:cNvSpPr>
            <a:spLocks noGrp="1"/>
          </p:cNvSpPr>
          <p:nvPr>
            <p:ph type="subTitle" idx="1"/>
          </p:nvPr>
        </p:nvSpPr>
        <p:spPr/>
        <p:txBody>
          <a:bodyPr>
            <a:normAutofit/>
          </a:bodyPr>
          <a:lstStyle/>
          <a:p>
            <a:pPr algn="ctr" rtl="0">
              <a:spcBef>
                <a:spcPts val="0"/>
              </a:spcBef>
              <a:spcAft>
                <a:spcPts val="0"/>
              </a:spcAft>
            </a:pPr>
            <a:r>
              <a:rPr lang="en-US" sz="1800" b="0" i="0" u="none" strike="noStrike" dirty="0">
                <a:effectLst/>
                <a:latin typeface="Arial" panose="020B0604020202020204" pitchFamily="34" charset="0"/>
              </a:rPr>
              <a:t>By: Lara Taani ,Haya Hawari, Yasmeen Sahoury</a:t>
            </a:r>
            <a:endParaRPr lang="en-US" sz="1800" b="0" dirty="0">
              <a:effectLst/>
            </a:endParaRPr>
          </a:p>
          <a:p>
            <a:br>
              <a:rPr lang="en-US" dirty="0"/>
            </a:br>
            <a:endParaRPr lang="en-JO" dirty="0"/>
          </a:p>
        </p:txBody>
      </p:sp>
    </p:spTree>
    <p:extLst>
      <p:ext uri="{BB962C8B-B14F-4D97-AF65-F5344CB8AC3E}">
        <p14:creationId xmlns:p14="http://schemas.microsoft.com/office/powerpoint/2010/main" val="6571865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40D14-DF6B-DBAC-D94F-4682E21722D1}"/>
              </a:ext>
            </a:extLst>
          </p:cNvPr>
          <p:cNvSpPr>
            <a:spLocks noGrp="1"/>
          </p:cNvSpPr>
          <p:nvPr>
            <p:ph type="title"/>
          </p:nvPr>
        </p:nvSpPr>
        <p:spPr>
          <a:xfrm>
            <a:off x="922282" y="578068"/>
            <a:ext cx="10515600" cy="1061545"/>
          </a:xfrm>
        </p:spPr>
        <p:txBody>
          <a:bodyPr>
            <a:noAutofit/>
          </a:bodyPr>
          <a:lstStyle/>
          <a:p>
            <a:pPr rtl="0">
              <a:spcBef>
                <a:spcPts val="0"/>
              </a:spcBef>
              <a:spcAft>
                <a:spcPts val="0"/>
              </a:spcAft>
            </a:pPr>
            <a:br>
              <a:rPr lang="en-US" sz="3200" b="1" i="0" u="none" strike="noStrike" dirty="0">
                <a:solidFill>
                  <a:srgbClr val="000000"/>
                </a:solidFill>
                <a:effectLst/>
                <a:latin typeface="Arial" panose="020B0604020202020204" pitchFamily="34" charset="0"/>
              </a:rPr>
            </a:br>
            <a:br>
              <a:rPr lang="en-US" sz="3200" b="1" i="0" u="none" strike="noStrike" dirty="0">
                <a:solidFill>
                  <a:srgbClr val="000000"/>
                </a:solidFill>
                <a:effectLst/>
                <a:latin typeface="Arial" panose="020B0604020202020204" pitchFamily="34" charset="0"/>
              </a:rPr>
            </a:br>
            <a:r>
              <a:rPr lang="en-US" sz="3200" b="1" i="0" u="none" strike="noStrike" dirty="0">
                <a:solidFill>
                  <a:srgbClr val="000000"/>
                </a:solidFill>
                <a:effectLst/>
                <a:latin typeface="Arial" panose="020B0604020202020204" pitchFamily="34" charset="0"/>
              </a:rPr>
              <a:t>                            </a:t>
            </a:r>
            <a:r>
              <a:rPr lang="en-US" sz="3200" b="1" i="0" u="none" strike="noStrike" dirty="0">
                <a:effectLst/>
                <a:latin typeface="Arial" panose="020B0604020202020204" pitchFamily="34" charset="0"/>
              </a:rPr>
              <a:t>What is space?</a:t>
            </a:r>
            <a:br>
              <a:rPr lang="en-US" sz="3200" b="0" dirty="0">
                <a:effectLst/>
              </a:rPr>
            </a:br>
            <a:br>
              <a:rPr lang="en-US" sz="3200" dirty="0"/>
            </a:br>
            <a:endParaRPr lang="en-JO" sz="3200" dirty="0"/>
          </a:p>
        </p:txBody>
      </p:sp>
      <p:sp>
        <p:nvSpPr>
          <p:cNvPr id="3" name="Content Placeholder 2">
            <a:extLst>
              <a:ext uri="{FF2B5EF4-FFF2-40B4-BE49-F238E27FC236}">
                <a16:creationId xmlns:a16="http://schemas.microsoft.com/office/drawing/2014/main" id="{4A82ABE9-0B98-7AEE-3844-876262E7116E}"/>
              </a:ext>
            </a:extLst>
          </p:cNvPr>
          <p:cNvSpPr>
            <a:spLocks noGrp="1"/>
          </p:cNvSpPr>
          <p:nvPr>
            <p:ph idx="1"/>
          </p:nvPr>
        </p:nvSpPr>
        <p:spPr>
          <a:xfrm>
            <a:off x="838200" y="1542886"/>
            <a:ext cx="10515600" cy="4737046"/>
          </a:xfrm>
        </p:spPr>
        <p:txBody>
          <a:bodyPr>
            <a:normAutofit/>
          </a:bodyPr>
          <a:lstStyle/>
          <a:p>
            <a:pPr marL="0" indent="0" rtl="0">
              <a:spcBef>
                <a:spcPts val="0"/>
              </a:spcBef>
              <a:spcAft>
                <a:spcPts val="0"/>
              </a:spcAft>
              <a:buNone/>
            </a:pPr>
            <a:r>
              <a:rPr lang="en-US" sz="2000" b="0" i="0" u="none" strike="noStrike" dirty="0">
                <a:effectLst/>
                <a:latin typeface="Roboto" panose="020F0502020204030204" pitchFamily="34" charset="0"/>
              </a:rPr>
              <a:t>The region above and surrounding our globe where there is no air for breathing or for diffusing light is known as space.</a:t>
            </a:r>
            <a:endParaRPr lang="en-US" sz="2000" b="0" dirty="0">
              <a:effectLst/>
            </a:endParaRPr>
          </a:p>
          <a:p>
            <a:pPr marL="0" indent="0" rtl="0">
              <a:spcBef>
                <a:spcPts val="0"/>
              </a:spcBef>
              <a:spcAft>
                <a:spcPts val="0"/>
              </a:spcAft>
              <a:buNone/>
            </a:pPr>
            <a:br>
              <a:rPr lang="en-US" sz="2000" b="0" dirty="0">
                <a:effectLst/>
              </a:rPr>
            </a:br>
            <a:r>
              <a:rPr lang="en-US" sz="2000" b="0" i="0" u="none" strike="noStrike" dirty="0">
                <a:effectLst/>
                <a:latin typeface="Roboto" panose="020F0502020204030204" pitchFamily="34" charset="0"/>
              </a:rPr>
              <a:t> </a:t>
            </a:r>
            <a:r>
              <a:rPr lang="en-US" sz="2000" b="0" i="0" u="none" strike="noStrike" dirty="0">
                <a:effectLst/>
                <a:latin typeface="Arial" panose="020B0604020202020204" pitchFamily="34" charset="0"/>
              </a:rPr>
              <a:t>space is an almost perfect vacuum, nearly void of matter and with extremely low pressure. </a:t>
            </a:r>
            <a:endParaRPr lang="en-US" sz="2000" b="0" dirty="0">
              <a:effectLst/>
            </a:endParaRPr>
          </a:p>
          <a:p>
            <a:pPr marL="0" indent="0" rtl="0">
              <a:spcBef>
                <a:spcPts val="0"/>
              </a:spcBef>
              <a:spcAft>
                <a:spcPts val="0"/>
              </a:spcAft>
              <a:buNone/>
            </a:pPr>
            <a:br>
              <a:rPr lang="en-US" sz="2000" b="0" dirty="0">
                <a:effectLst/>
              </a:rPr>
            </a:br>
            <a:r>
              <a:rPr lang="en-US" sz="2000" b="0" i="0" u="none" strike="noStrike" dirty="0">
                <a:effectLst/>
                <a:latin typeface="Arial" panose="020B0604020202020204" pitchFamily="34" charset="0"/>
              </a:rPr>
              <a:t>In space, sound doesn't carry because there aren't molecules close enough together to transmit sound between them. Not quite empty, bits of gas, dust and other matter floats around "emptier" areas of the universe, while more crowded regions can host planets, stars and galaxies</a:t>
            </a:r>
            <a:endParaRPr lang="en-US" sz="2000" b="0" dirty="0">
              <a:effectLst/>
            </a:endParaRPr>
          </a:p>
          <a:p>
            <a:pPr marL="0" indent="0">
              <a:buNone/>
            </a:pPr>
            <a:br>
              <a:rPr lang="en-US" sz="2000" dirty="0"/>
            </a:br>
            <a:endParaRPr lang="en-JO" sz="2000" dirty="0"/>
          </a:p>
        </p:txBody>
      </p:sp>
    </p:spTree>
    <p:extLst>
      <p:ext uri="{BB962C8B-B14F-4D97-AF65-F5344CB8AC3E}">
        <p14:creationId xmlns:p14="http://schemas.microsoft.com/office/powerpoint/2010/main" val="1550259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C80F-B938-A8EF-CE39-2D343C6B3C3A}"/>
              </a:ext>
            </a:extLst>
          </p:cNvPr>
          <p:cNvSpPr>
            <a:spLocks noGrp="1"/>
          </p:cNvSpPr>
          <p:nvPr>
            <p:ph type="title"/>
          </p:nvPr>
        </p:nvSpPr>
        <p:spPr/>
        <p:txBody>
          <a:bodyPr>
            <a:normAutofit/>
          </a:bodyPr>
          <a:lstStyle/>
          <a:p>
            <a:pPr rtl="0">
              <a:spcBef>
                <a:spcPts val="0"/>
              </a:spcBef>
              <a:spcAft>
                <a:spcPts val="0"/>
              </a:spcAft>
            </a:pPr>
            <a:r>
              <a:rPr lang="en-US" sz="2400" b="1" i="0" u="none" strike="noStrike" dirty="0">
                <a:solidFill>
                  <a:srgbClr val="000000"/>
                </a:solidFill>
                <a:effectLst/>
                <a:latin typeface="Arial" panose="020B0604020202020204" pitchFamily="34" charset="0"/>
              </a:rPr>
              <a:t>                                      </a:t>
            </a:r>
            <a:r>
              <a:rPr lang="en-US" sz="3200" b="1" i="0" u="none" strike="noStrike" dirty="0">
                <a:effectLst/>
                <a:latin typeface="Arial" panose="020B0604020202020204" pitchFamily="34" charset="0"/>
              </a:rPr>
              <a:t>What are Galaxies?</a:t>
            </a:r>
            <a:br>
              <a:rPr lang="en-US" sz="3200" dirty="0"/>
            </a:br>
            <a:endParaRPr lang="en-JO" sz="3200" dirty="0"/>
          </a:p>
        </p:txBody>
      </p:sp>
      <p:sp>
        <p:nvSpPr>
          <p:cNvPr id="3" name="Content Placeholder 2">
            <a:extLst>
              <a:ext uri="{FF2B5EF4-FFF2-40B4-BE49-F238E27FC236}">
                <a16:creationId xmlns:a16="http://schemas.microsoft.com/office/drawing/2014/main" id="{D461FD81-481B-F4C5-DD07-BCBFFC6707D6}"/>
              </a:ext>
            </a:extLst>
          </p:cNvPr>
          <p:cNvSpPr>
            <a:spLocks noGrp="1"/>
          </p:cNvSpPr>
          <p:nvPr>
            <p:ph idx="1"/>
          </p:nvPr>
        </p:nvSpPr>
        <p:spPr>
          <a:xfrm>
            <a:off x="1187941" y="717623"/>
            <a:ext cx="10131425" cy="5092552"/>
          </a:xfrm>
        </p:spPr>
        <p:txBody>
          <a:bodyPr>
            <a:normAutofit/>
          </a:bodyPr>
          <a:lstStyle/>
          <a:p>
            <a:pPr marL="0" indent="0" rtl="0">
              <a:spcBef>
                <a:spcPts val="0"/>
              </a:spcBef>
              <a:spcAft>
                <a:spcPts val="1200"/>
              </a:spcAft>
              <a:buNone/>
            </a:pPr>
            <a:r>
              <a:rPr lang="en-US" sz="2400" b="0" i="0" u="none" strike="noStrike" dirty="0">
                <a:effectLst/>
                <a:latin typeface="Arial" panose="020B0604020202020204" pitchFamily="34" charset="0"/>
              </a:rPr>
              <a:t>We live on a planet called Earth that is part of our solar system. But where is our solar system? It’s a small part of the Milky Way Galaxy.</a:t>
            </a:r>
            <a:endParaRPr lang="en-US" sz="2400" b="0" dirty="0">
              <a:effectLst/>
            </a:endParaRPr>
          </a:p>
          <a:p>
            <a:pPr marL="0" indent="0" rtl="0">
              <a:spcBef>
                <a:spcPts val="0"/>
              </a:spcBef>
              <a:spcAft>
                <a:spcPts val="1200"/>
              </a:spcAft>
              <a:buNone/>
            </a:pPr>
            <a:r>
              <a:rPr lang="en-US" sz="2400" b="0" i="0" u="none" strike="noStrike" dirty="0">
                <a:effectLst/>
                <a:latin typeface="Arial" panose="020B0604020202020204" pitchFamily="34" charset="0"/>
              </a:rPr>
              <a:t>A </a:t>
            </a:r>
            <a:r>
              <a:rPr lang="en-US" sz="2400" b="1" i="0" u="none" strike="noStrike" dirty="0">
                <a:effectLst/>
                <a:latin typeface="Arial" panose="020B0604020202020204" pitchFamily="34" charset="0"/>
              </a:rPr>
              <a:t>galaxy</a:t>
            </a:r>
            <a:r>
              <a:rPr lang="en-US" sz="2400" b="0" i="0" u="none" strike="noStrike" dirty="0">
                <a:effectLst/>
                <a:latin typeface="Arial" panose="020B0604020202020204" pitchFamily="34" charset="0"/>
              </a:rPr>
              <a:t> is a huge collection of gas, dust, and </a:t>
            </a:r>
            <a:r>
              <a:rPr lang="en-US" sz="2400" b="0" i="1" u="none" strike="noStrike" dirty="0">
                <a:effectLst/>
                <a:latin typeface="Arial" panose="020B0604020202020204" pitchFamily="34" charset="0"/>
              </a:rPr>
              <a:t>billions</a:t>
            </a:r>
            <a:r>
              <a:rPr lang="en-US" sz="2400" b="0" i="0" u="none" strike="noStrike" dirty="0">
                <a:effectLst/>
                <a:latin typeface="Arial" panose="020B0604020202020204" pitchFamily="34" charset="0"/>
              </a:rPr>
              <a:t> of stars and their solar systems. </a:t>
            </a:r>
            <a:endParaRPr lang="en-US" sz="2400" b="0" dirty="0">
              <a:effectLst/>
            </a:endParaRPr>
          </a:p>
          <a:p>
            <a:pPr marL="0" indent="0">
              <a:buNone/>
            </a:pPr>
            <a:r>
              <a:rPr lang="en-US" sz="2400" b="0" i="0" u="none" strike="noStrike" dirty="0">
                <a:effectLst/>
                <a:latin typeface="Arial" panose="020B0604020202020204" pitchFamily="34" charset="0"/>
              </a:rPr>
              <a:t>A galaxy is held together by gravity. Our galaxy, the Milky Way, also has a </a:t>
            </a:r>
            <a:r>
              <a:rPr lang="en-US" sz="2400" b="0" i="1" u="none" strike="noStrike" dirty="0">
                <a:effectLst/>
                <a:latin typeface="Arial" panose="020B0604020202020204" pitchFamily="34" charset="0"/>
              </a:rPr>
              <a:t>supermassive black hole</a:t>
            </a:r>
            <a:r>
              <a:rPr lang="en-US" sz="2400" b="0" i="0" u="none" strike="noStrike" dirty="0">
                <a:effectLst/>
                <a:latin typeface="Arial" panose="020B0604020202020204" pitchFamily="34" charset="0"/>
              </a:rPr>
              <a:t> in the middle of it.</a:t>
            </a:r>
            <a:endParaRPr lang="en-JO" sz="2400" dirty="0"/>
          </a:p>
        </p:txBody>
      </p:sp>
    </p:spTree>
    <p:extLst>
      <p:ext uri="{BB962C8B-B14F-4D97-AF65-F5344CB8AC3E}">
        <p14:creationId xmlns:p14="http://schemas.microsoft.com/office/powerpoint/2010/main" val="18785144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F6913-AD47-2305-0BA7-BFDA7F746256}"/>
              </a:ext>
            </a:extLst>
          </p:cNvPr>
          <p:cNvSpPr>
            <a:spLocks noGrp="1"/>
          </p:cNvSpPr>
          <p:nvPr>
            <p:ph type="title"/>
          </p:nvPr>
        </p:nvSpPr>
        <p:spPr/>
        <p:txBody>
          <a:bodyPr>
            <a:noAutofit/>
          </a:bodyPr>
          <a:lstStyle/>
          <a:p>
            <a:pPr rtl="0">
              <a:spcBef>
                <a:spcPts val="0"/>
              </a:spcBef>
              <a:spcAft>
                <a:spcPts val="0"/>
              </a:spcAft>
            </a:pPr>
            <a:r>
              <a:rPr lang="en-US" sz="3200" b="1" i="0" u="none" strike="noStrike" dirty="0">
                <a:effectLst/>
                <a:latin typeface="Arial" panose="020B0604020202020204" pitchFamily="34" charset="0"/>
              </a:rPr>
              <a:t>There are many galaxies such as: </a:t>
            </a:r>
            <a:endParaRPr lang="en-JO" sz="3200" dirty="0"/>
          </a:p>
        </p:txBody>
      </p:sp>
      <p:sp>
        <p:nvSpPr>
          <p:cNvPr id="3" name="Content Placeholder 2">
            <a:extLst>
              <a:ext uri="{FF2B5EF4-FFF2-40B4-BE49-F238E27FC236}">
                <a16:creationId xmlns:a16="http://schemas.microsoft.com/office/drawing/2014/main" id="{BBBF5EBC-FA5E-287A-DBEA-F5C2EC81B97A}"/>
              </a:ext>
            </a:extLst>
          </p:cNvPr>
          <p:cNvSpPr>
            <a:spLocks noGrp="1"/>
          </p:cNvSpPr>
          <p:nvPr>
            <p:ph idx="1"/>
          </p:nvPr>
        </p:nvSpPr>
        <p:spPr>
          <a:xfrm>
            <a:off x="528146" y="1337733"/>
            <a:ext cx="10131425" cy="3649133"/>
          </a:xfrm>
        </p:spPr>
        <p:txBody>
          <a:bodyPr>
            <a:normAutofit/>
          </a:bodyPr>
          <a:lstStyle/>
          <a:p>
            <a:pPr marL="0" indent="0" rtl="0">
              <a:spcBef>
                <a:spcPts val="0"/>
              </a:spcBef>
              <a:spcAft>
                <a:spcPts val="1200"/>
              </a:spcAft>
              <a:buNone/>
            </a:pPr>
            <a:r>
              <a:rPr lang="en-US" sz="2800" b="0" i="0" u="none" strike="noStrike" dirty="0">
                <a:effectLst/>
                <a:latin typeface="Arial" panose="020B0604020202020204" pitchFamily="34" charset="0"/>
              </a:rPr>
              <a:t>1- The Milky Way </a:t>
            </a:r>
            <a:endParaRPr lang="en-US" sz="2800" b="0" dirty="0">
              <a:effectLst/>
            </a:endParaRPr>
          </a:p>
          <a:p>
            <a:pPr marL="0" indent="0" rtl="0">
              <a:spcBef>
                <a:spcPts val="0"/>
              </a:spcBef>
              <a:spcAft>
                <a:spcPts val="1200"/>
              </a:spcAft>
              <a:buNone/>
            </a:pPr>
            <a:r>
              <a:rPr lang="en-US" sz="2800" b="0" i="0" u="none" strike="noStrike" dirty="0">
                <a:effectLst/>
                <a:latin typeface="Arial" panose="020B0604020202020204" pitchFamily="34" charset="0"/>
              </a:rPr>
              <a:t>2- Andromeda Galaxy  </a:t>
            </a:r>
            <a:endParaRPr lang="en-US" sz="2800" b="0" dirty="0">
              <a:effectLst/>
            </a:endParaRPr>
          </a:p>
          <a:p>
            <a:pPr marL="0" indent="0" rtl="0">
              <a:spcBef>
                <a:spcPts val="0"/>
              </a:spcBef>
              <a:spcAft>
                <a:spcPts val="1200"/>
              </a:spcAft>
              <a:buNone/>
            </a:pPr>
            <a:r>
              <a:rPr lang="en-US" sz="2800" b="0" i="0" u="none" strike="noStrike" dirty="0">
                <a:effectLst/>
                <a:latin typeface="Arial" panose="020B0604020202020204" pitchFamily="34" charset="0"/>
              </a:rPr>
              <a:t>3- IC 1101</a:t>
            </a:r>
            <a:endParaRPr lang="en-US" sz="2800" b="0" dirty="0">
              <a:effectLst/>
            </a:endParaRPr>
          </a:p>
          <a:p>
            <a:pPr marL="0" indent="0" rtl="0">
              <a:spcBef>
                <a:spcPts val="0"/>
              </a:spcBef>
              <a:spcAft>
                <a:spcPts val="1200"/>
              </a:spcAft>
              <a:buNone/>
            </a:pPr>
            <a:r>
              <a:rPr lang="en-US" sz="2800" b="0" i="0" u="none" strike="noStrike" dirty="0">
                <a:effectLst/>
                <a:latin typeface="Arial" panose="020B0604020202020204" pitchFamily="34" charset="0"/>
              </a:rPr>
              <a:t>4- </a:t>
            </a:r>
            <a:r>
              <a:rPr lang="en-US" sz="2800" b="0" i="0" u="none" strike="noStrike" dirty="0" err="1">
                <a:effectLst/>
                <a:latin typeface="Arial" panose="020B0604020202020204" pitchFamily="34" charset="0"/>
              </a:rPr>
              <a:t>Malin</a:t>
            </a:r>
            <a:r>
              <a:rPr lang="en-US" sz="2800" b="0" i="0" u="none" strike="noStrike" dirty="0">
                <a:effectLst/>
                <a:latin typeface="Arial" panose="020B0604020202020204" pitchFamily="34" charset="0"/>
              </a:rPr>
              <a:t> 1</a:t>
            </a:r>
            <a:endParaRPr lang="en-US" sz="2800" b="0" dirty="0">
              <a:effectLst/>
            </a:endParaRPr>
          </a:p>
          <a:p>
            <a:pPr marL="0" indent="0" rtl="0">
              <a:spcBef>
                <a:spcPts val="0"/>
              </a:spcBef>
              <a:spcAft>
                <a:spcPts val="1200"/>
              </a:spcAft>
              <a:buNone/>
            </a:pPr>
            <a:r>
              <a:rPr lang="en-US" sz="2800" b="0" i="0" u="none" strike="noStrike" dirty="0">
                <a:effectLst/>
                <a:latin typeface="Arial" panose="020B0604020202020204" pitchFamily="34" charset="0"/>
              </a:rPr>
              <a:t>And many many more</a:t>
            </a:r>
            <a:r>
              <a:rPr lang="en-US" sz="2800" b="0" i="0" u="none" strike="noStrike" dirty="0">
                <a:solidFill>
                  <a:srgbClr val="000000"/>
                </a:solidFill>
                <a:effectLst/>
                <a:latin typeface="Arial" panose="020B0604020202020204" pitchFamily="34" charset="0"/>
              </a:rPr>
              <a:t>.</a:t>
            </a:r>
            <a:endParaRPr lang="en-US" sz="2800" b="0" dirty="0">
              <a:effectLst/>
            </a:endParaRPr>
          </a:p>
        </p:txBody>
      </p:sp>
    </p:spTree>
    <p:extLst>
      <p:ext uri="{BB962C8B-B14F-4D97-AF65-F5344CB8AC3E}">
        <p14:creationId xmlns:p14="http://schemas.microsoft.com/office/powerpoint/2010/main" val="37152056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15ED5-A7E6-1997-B4B8-93B7D1278D31}"/>
              </a:ext>
            </a:extLst>
          </p:cNvPr>
          <p:cNvSpPr>
            <a:spLocks noGrp="1"/>
          </p:cNvSpPr>
          <p:nvPr>
            <p:ph type="title"/>
          </p:nvPr>
        </p:nvSpPr>
        <p:spPr/>
        <p:txBody>
          <a:bodyPr/>
          <a:lstStyle/>
          <a:p>
            <a:r>
              <a:rPr lang="en-US" sz="1800" b="1" i="0" u="none" strike="noStrike" dirty="0">
                <a:effectLst/>
                <a:latin typeface="Arial" panose="020B0604020202020204" pitchFamily="34" charset="0"/>
              </a:rPr>
              <a:t>                                                       </a:t>
            </a:r>
            <a:r>
              <a:rPr lang="en-US" sz="3200" b="1" i="0" u="none" strike="noStrike" dirty="0">
                <a:effectLst/>
                <a:latin typeface="Arial" panose="020B0604020202020204" pitchFamily="34" charset="0"/>
              </a:rPr>
              <a:t>What are planets?</a:t>
            </a:r>
            <a:endParaRPr lang="en-JO" sz="3200" dirty="0"/>
          </a:p>
        </p:txBody>
      </p:sp>
      <p:sp>
        <p:nvSpPr>
          <p:cNvPr id="3" name="Content Placeholder 2">
            <a:extLst>
              <a:ext uri="{FF2B5EF4-FFF2-40B4-BE49-F238E27FC236}">
                <a16:creationId xmlns:a16="http://schemas.microsoft.com/office/drawing/2014/main" id="{FD82BB26-3E52-0B5E-C60B-DE85051DDE8A}"/>
              </a:ext>
            </a:extLst>
          </p:cNvPr>
          <p:cNvSpPr>
            <a:spLocks noGrp="1"/>
          </p:cNvSpPr>
          <p:nvPr>
            <p:ph idx="1"/>
          </p:nvPr>
        </p:nvSpPr>
        <p:spPr/>
        <p:txBody>
          <a:bodyPr/>
          <a:lstStyle/>
          <a:p>
            <a:pPr marL="0" indent="0" rtl="0">
              <a:spcBef>
                <a:spcPts val="0"/>
              </a:spcBef>
              <a:spcAft>
                <a:spcPts val="0"/>
              </a:spcAft>
              <a:buNone/>
            </a:pPr>
            <a:r>
              <a:rPr lang="en-US" sz="2000" b="0" i="0" u="none" strike="noStrike" dirty="0">
                <a:effectLst/>
                <a:latin typeface="Roboto" panose="02000000000000000000" pitchFamily="2" charset="0"/>
              </a:rPr>
              <a:t>An astronomical body orbiting a star or stellar remnant that is massive enough to be rounded by its gravity.</a:t>
            </a:r>
            <a:endParaRPr lang="en-US" sz="2000" b="0" dirty="0">
              <a:effectLst/>
            </a:endParaRPr>
          </a:p>
          <a:p>
            <a:pPr marL="0" indent="0" rtl="0">
              <a:spcBef>
                <a:spcPts val="0"/>
              </a:spcBef>
              <a:spcAft>
                <a:spcPts val="1200"/>
              </a:spcAft>
              <a:buNone/>
            </a:pPr>
            <a:br>
              <a:rPr lang="en-US" sz="2000" b="0" dirty="0">
                <a:effectLst/>
              </a:rPr>
            </a:br>
            <a:r>
              <a:rPr lang="en-US" sz="2000" b="0" i="0" u="none" strike="noStrike" dirty="0">
                <a:effectLst/>
                <a:latin typeface="Arial" panose="020B0604020202020204" pitchFamily="34" charset="0"/>
              </a:rPr>
              <a:t>Ancient astronomers named them planets, which means ‘wandering stars’. </a:t>
            </a:r>
          </a:p>
          <a:p>
            <a:pPr marL="0" indent="0" rtl="0">
              <a:spcBef>
                <a:spcPts val="0"/>
              </a:spcBef>
              <a:spcAft>
                <a:spcPts val="1200"/>
              </a:spcAft>
              <a:buNone/>
            </a:pPr>
            <a:endParaRPr lang="en-US" sz="2000" b="0" dirty="0">
              <a:effectLst/>
            </a:endParaRPr>
          </a:p>
          <a:p>
            <a:pPr marL="0" indent="0" rtl="0">
              <a:spcBef>
                <a:spcPts val="0"/>
              </a:spcBef>
              <a:spcAft>
                <a:spcPts val="1200"/>
              </a:spcAft>
              <a:buNone/>
            </a:pPr>
            <a:r>
              <a:rPr lang="en-US" sz="2000" b="0" i="0" u="none" strike="noStrike" dirty="0">
                <a:effectLst/>
                <a:latin typeface="Arial" panose="020B0604020202020204" pitchFamily="34" charset="0"/>
              </a:rPr>
              <a:t>They are made of rock or gas and do not give out light.</a:t>
            </a:r>
          </a:p>
          <a:p>
            <a:pPr marL="0" indent="0" rtl="0">
              <a:spcBef>
                <a:spcPts val="0"/>
              </a:spcBef>
              <a:spcAft>
                <a:spcPts val="1200"/>
              </a:spcAft>
              <a:buNone/>
            </a:pPr>
            <a:endParaRPr lang="en-US" sz="2000" b="0" dirty="0">
              <a:effectLst/>
            </a:endParaRPr>
          </a:p>
          <a:p>
            <a:pPr marL="0" indent="0" rtl="0">
              <a:spcBef>
                <a:spcPts val="0"/>
              </a:spcBef>
              <a:spcAft>
                <a:spcPts val="1200"/>
              </a:spcAft>
              <a:buNone/>
            </a:pPr>
            <a:r>
              <a:rPr lang="en-US" sz="2000" b="0" i="0" u="none" strike="noStrike" dirty="0">
                <a:effectLst/>
                <a:latin typeface="Arial" panose="020B0604020202020204" pitchFamily="34" charset="0"/>
              </a:rPr>
              <a:t>There are five planets that you can see with the naked eye. These are Mercury, Venus, Mars, Jupiter, and Saturn. They orbit the Sun, our nearest star. </a:t>
            </a:r>
            <a:endParaRPr lang="en-US" sz="2000" b="0" dirty="0">
              <a:effectLst/>
            </a:endParaRPr>
          </a:p>
          <a:p>
            <a:pPr marL="0" indent="0">
              <a:buNone/>
            </a:pPr>
            <a:endParaRPr lang="en-JO" dirty="0"/>
          </a:p>
        </p:txBody>
      </p:sp>
    </p:spTree>
    <p:extLst>
      <p:ext uri="{BB962C8B-B14F-4D97-AF65-F5344CB8AC3E}">
        <p14:creationId xmlns:p14="http://schemas.microsoft.com/office/powerpoint/2010/main" val="9117508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644FD-8847-E078-3125-AA4AFE15EDB6}"/>
              </a:ext>
            </a:extLst>
          </p:cNvPr>
          <p:cNvSpPr>
            <a:spLocks noGrp="1"/>
          </p:cNvSpPr>
          <p:nvPr>
            <p:ph type="title"/>
          </p:nvPr>
        </p:nvSpPr>
        <p:spPr/>
        <p:txBody>
          <a:bodyPr>
            <a:normAutofit fontScale="90000"/>
          </a:bodyPr>
          <a:lstStyle/>
          <a:p>
            <a:pPr rtl="0">
              <a:spcBef>
                <a:spcPts val="0"/>
              </a:spcBef>
              <a:spcAft>
                <a:spcPts val="0"/>
              </a:spcAft>
            </a:pPr>
            <a:r>
              <a:rPr lang="en-US" sz="3600" b="1" i="0" u="none" strike="noStrike" dirty="0">
                <a:solidFill>
                  <a:srgbClr val="000000"/>
                </a:solidFill>
                <a:effectLst/>
                <a:latin typeface="Arial" panose="020B0604020202020204" pitchFamily="34" charset="0"/>
              </a:rPr>
              <a:t>             </a:t>
            </a:r>
            <a:br>
              <a:rPr lang="en-US" sz="3600" b="1" i="0" u="none" strike="noStrike" dirty="0">
                <a:solidFill>
                  <a:srgbClr val="000000"/>
                </a:solidFill>
                <a:effectLst/>
                <a:latin typeface="Arial" panose="020B0604020202020204" pitchFamily="34" charset="0"/>
              </a:rPr>
            </a:br>
            <a:br>
              <a:rPr lang="en-US" sz="3600" b="1" i="0" u="none" strike="noStrike" dirty="0">
                <a:solidFill>
                  <a:srgbClr val="000000"/>
                </a:solidFill>
                <a:effectLst/>
                <a:latin typeface="Arial" panose="020B0604020202020204" pitchFamily="34" charset="0"/>
              </a:rPr>
            </a:br>
            <a:r>
              <a:rPr lang="en-US" sz="3600" b="1" i="0" u="none" strike="noStrike" dirty="0">
                <a:solidFill>
                  <a:srgbClr val="000000"/>
                </a:solidFill>
                <a:effectLst/>
                <a:latin typeface="Arial" panose="020B0604020202020204" pitchFamily="34" charset="0"/>
              </a:rPr>
              <a:t>                            </a:t>
            </a:r>
            <a:r>
              <a:rPr lang="en-US" sz="3600" b="1" i="0" u="none" strike="noStrike" dirty="0">
                <a:effectLst/>
                <a:latin typeface="Arial" panose="020B0604020202020204" pitchFamily="34" charset="0"/>
              </a:rPr>
              <a:t>What are stars?</a:t>
            </a:r>
            <a:br>
              <a:rPr lang="en-US" b="0" dirty="0">
                <a:effectLst/>
              </a:rPr>
            </a:br>
            <a:br>
              <a:rPr lang="en-US" dirty="0"/>
            </a:br>
            <a:endParaRPr lang="en-JO" dirty="0"/>
          </a:p>
        </p:txBody>
      </p:sp>
      <p:sp>
        <p:nvSpPr>
          <p:cNvPr id="3" name="Content Placeholder 2">
            <a:extLst>
              <a:ext uri="{FF2B5EF4-FFF2-40B4-BE49-F238E27FC236}">
                <a16:creationId xmlns:a16="http://schemas.microsoft.com/office/drawing/2014/main" id="{FE1622BB-292A-1323-CA2E-EB8524DE0C21}"/>
              </a:ext>
            </a:extLst>
          </p:cNvPr>
          <p:cNvSpPr>
            <a:spLocks noGrp="1"/>
          </p:cNvSpPr>
          <p:nvPr>
            <p:ph idx="1"/>
          </p:nvPr>
        </p:nvSpPr>
        <p:spPr>
          <a:xfrm>
            <a:off x="685801" y="1527213"/>
            <a:ext cx="10131425" cy="3649133"/>
          </a:xfrm>
        </p:spPr>
        <p:txBody>
          <a:bodyPr/>
          <a:lstStyle/>
          <a:p>
            <a:pPr marL="0" indent="0" rtl="0">
              <a:spcBef>
                <a:spcPts val="0"/>
              </a:spcBef>
              <a:spcAft>
                <a:spcPts val="1200"/>
              </a:spcAft>
              <a:buNone/>
            </a:pPr>
            <a:r>
              <a:rPr lang="en-US" sz="2400" b="0" i="0" u="none" strike="noStrike" dirty="0">
                <a:effectLst/>
                <a:latin typeface="Arial" panose="020B0604020202020204" pitchFamily="34" charset="0"/>
              </a:rPr>
              <a:t>When you look at the night sky you see millions of dots of light. The dots are stars. Stars are huge balls of gas that give out light. </a:t>
            </a:r>
            <a:endParaRPr lang="en-US" sz="2400" b="0" dirty="0">
              <a:effectLst/>
            </a:endParaRPr>
          </a:p>
          <a:p>
            <a:pPr marL="0" indent="0" rtl="0">
              <a:spcBef>
                <a:spcPts val="0"/>
              </a:spcBef>
              <a:spcAft>
                <a:spcPts val="1200"/>
              </a:spcAft>
              <a:buNone/>
            </a:pPr>
            <a:r>
              <a:rPr lang="en-US" sz="2400" b="0" i="0" u="none" strike="noStrike" dirty="0">
                <a:effectLst/>
                <a:latin typeface="Arial" panose="020B0604020202020204" pitchFamily="34" charset="0"/>
              </a:rPr>
              <a:t>When you look at a star it might appear to twinkle – the light seems to flicker. This is not because the star’s light is not constant. It is because the light changes direction as it travels through the atmosphere.</a:t>
            </a:r>
            <a:endParaRPr lang="en-US" sz="2400" b="0" dirty="0">
              <a:effectLst/>
            </a:endParaRPr>
          </a:p>
          <a:p>
            <a:pPr marL="0" indent="0">
              <a:buNone/>
            </a:pPr>
            <a:endParaRPr lang="en-JO" dirty="0"/>
          </a:p>
        </p:txBody>
      </p:sp>
    </p:spTree>
    <p:extLst>
      <p:ext uri="{BB962C8B-B14F-4D97-AF65-F5344CB8AC3E}">
        <p14:creationId xmlns:p14="http://schemas.microsoft.com/office/powerpoint/2010/main" val="19835941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737EE-025A-BB01-5158-A68A4208DEDC}"/>
              </a:ext>
            </a:extLst>
          </p:cNvPr>
          <p:cNvSpPr>
            <a:spLocks noGrp="1"/>
          </p:cNvSpPr>
          <p:nvPr>
            <p:ph type="title"/>
          </p:nvPr>
        </p:nvSpPr>
        <p:spPr/>
        <p:txBody>
          <a:bodyPr/>
          <a:lstStyle/>
          <a:p>
            <a:r>
              <a:rPr lang="en-US" b="1" dirty="0"/>
              <a:t>Q</a:t>
            </a:r>
            <a:r>
              <a:rPr lang="en-JO" b="1" dirty="0"/>
              <a:t>uestions:</a:t>
            </a:r>
          </a:p>
        </p:txBody>
      </p:sp>
      <p:sp>
        <p:nvSpPr>
          <p:cNvPr id="3" name="Content Placeholder 2">
            <a:extLst>
              <a:ext uri="{FF2B5EF4-FFF2-40B4-BE49-F238E27FC236}">
                <a16:creationId xmlns:a16="http://schemas.microsoft.com/office/drawing/2014/main" id="{F2A8229E-2015-5EB8-BBD2-CE3B57706A49}"/>
              </a:ext>
            </a:extLst>
          </p:cNvPr>
          <p:cNvSpPr>
            <a:spLocks noGrp="1"/>
          </p:cNvSpPr>
          <p:nvPr>
            <p:ph idx="1"/>
          </p:nvPr>
        </p:nvSpPr>
        <p:spPr>
          <a:xfrm>
            <a:off x="656351" y="2065867"/>
            <a:ext cx="10131425" cy="3649133"/>
          </a:xfrm>
        </p:spPr>
        <p:txBody>
          <a:bodyPr>
            <a:normAutofit fontScale="40000" lnSpcReduction="20000"/>
          </a:bodyPr>
          <a:lstStyle/>
          <a:p>
            <a:pPr marL="0" indent="0">
              <a:buNone/>
            </a:pPr>
            <a:r>
              <a:rPr lang="en-JO" sz="3800" dirty="0"/>
              <a:t>1- What does the word “planet” mean</a:t>
            </a:r>
            <a:r>
              <a:rPr lang="en-US" sz="3800" b="0" i="0" u="none" strike="noStrike" dirty="0">
                <a:effectLst/>
                <a:latin typeface="Arial" panose="020B0604020202020204" pitchFamily="34" charset="0"/>
              </a:rPr>
              <a:t>? </a:t>
            </a:r>
          </a:p>
          <a:p>
            <a:pPr marL="0" indent="0">
              <a:buNone/>
            </a:pPr>
            <a:r>
              <a:rPr lang="en-US" sz="3800" dirty="0">
                <a:latin typeface="Arial" panose="020B0604020202020204" pitchFamily="34" charset="0"/>
              </a:rPr>
              <a:t>Planet</a:t>
            </a:r>
            <a:r>
              <a:rPr lang="en-US" sz="3800" b="0" i="0" u="none" strike="noStrike" dirty="0">
                <a:effectLst/>
                <a:latin typeface="Arial" panose="020B0604020202020204" pitchFamily="34" charset="0"/>
              </a:rPr>
              <a:t> </a:t>
            </a:r>
            <a:r>
              <a:rPr lang="en-US" sz="3800" dirty="0">
                <a:latin typeface="Arial" panose="020B0604020202020204" pitchFamily="34" charset="0"/>
              </a:rPr>
              <a:t>mean “wandering stars” </a:t>
            </a:r>
            <a:endParaRPr lang="en-US" sz="3800" b="0" i="0" u="none" strike="noStrike" dirty="0">
              <a:effectLst/>
              <a:latin typeface="Arial" panose="020B0604020202020204" pitchFamily="34" charset="0"/>
            </a:endParaRPr>
          </a:p>
          <a:p>
            <a:pPr marL="0" indent="0">
              <a:buNone/>
            </a:pPr>
            <a:endParaRPr lang="en-US" sz="3800" b="0" i="0" u="none" strike="noStrike" dirty="0">
              <a:effectLst/>
              <a:latin typeface="Arial" panose="020B0604020202020204" pitchFamily="34" charset="0"/>
            </a:endParaRPr>
          </a:p>
          <a:p>
            <a:pPr marL="0" indent="0">
              <a:buNone/>
            </a:pPr>
            <a:r>
              <a:rPr lang="en-US" sz="3800" dirty="0">
                <a:latin typeface="Arial" panose="020B0604020202020204" pitchFamily="34" charset="0"/>
              </a:rPr>
              <a:t>2- What are stars made of?</a:t>
            </a:r>
          </a:p>
          <a:p>
            <a:pPr marL="0" indent="0">
              <a:buNone/>
            </a:pPr>
            <a:r>
              <a:rPr lang="en-US" sz="3800" dirty="0">
                <a:latin typeface="Arial" panose="020B0604020202020204" pitchFamily="34" charset="0"/>
              </a:rPr>
              <a:t>Stars are made up of gas.</a:t>
            </a:r>
          </a:p>
          <a:p>
            <a:pPr marL="0" indent="0">
              <a:buNone/>
            </a:pPr>
            <a:endParaRPr lang="en-US" sz="3800" dirty="0">
              <a:latin typeface="Arial" panose="020B0604020202020204" pitchFamily="34" charset="0"/>
            </a:endParaRPr>
          </a:p>
          <a:p>
            <a:pPr marL="0" indent="0">
              <a:buNone/>
            </a:pPr>
            <a:r>
              <a:rPr lang="en-US" sz="3800" dirty="0">
                <a:latin typeface="Arial" panose="020B0604020202020204" pitchFamily="34" charset="0"/>
              </a:rPr>
              <a:t>3- What are galaxies held together by?</a:t>
            </a:r>
          </a:p>
          <a:p>
            <a:pPr marL="0" indent="0">
              <a:buNone/>
            </a:pPr>
            <a:r>
              <a:rPr lang="en-US" sz="3800" dirty="0">
                <a:latin typeface="Arial" panose="020B0604020202020204" pitchFamily="34" charset="0"/>
              </a:rPr>
              <a:t>Galaxies are held together by gravity.</a:t>
            </a:r>
          </a:p>
          <a:p>
            <a:pPr marL="0" indent="0">
              <a:buNone/>
            </a:pPr>
            <a:endParaRPr lang="en-US" sz="3800" dirty="0">
              <a:latin typeface="Arial" panose="020B0604020202020204" pitchFamily="34" charset="0"/>
            </a:endParaRPr>
          </a:p>
          <a:p>
            <a:pPr marL="0" indent="0">
              <a:buNone/>
            </a:pPr>
            <a:r>
              <a:rPr lang="en-US" sz="3800" dirty="0">
                <a:latin typeface="Arial" panose="020B0604020202020204" pitchFamily="34" charset="0"/>
              </a:rPr>
              <a:t>4- Why is there no sound in space? </a:t>
            </a:r>
          </a:p>
          <a:p>
            <a:pPr marL="0" indent="0">
              <a:buNone/>
            </a:pPr>
            <a:r>
              <a:rPr lang="en-US" sz="3800" dirty="0">
                <a:latin typeface="Arial" panose="020B0604020202020204" pitchFamily="34" charset="0"/>
              </a:rPr>
              <a:t>because there aren't molecules close enough together to transmit sound between them.</a:t>
            </a:r>
          </a:p>
          <a:p>
            <a:pPr marL="0" indent="0">
              <a:buNone/>
            </a:pPr>
            <a:endParaRPr lang="en-US" sz="2000" dirty="0">
              <a:latin typeface="Arial" panose="020B0604020202020204" pitchFamily="34" charset="0"/>
            </a:endParaRPr>
          </a:p>
          <a:p>
            <a:pPr marL="0" indent="0">
              <a:buNone/>
            </a:pPr>
            <a:endParaRPr lang="en-JO" sz="2000" dirty="0"/>
          </a:p>
        </p:txBody>
      </p:sp>
    </p:spTree>
    <p:extLst>
      <p:ext uri="{BB962C8B-B14F-4D97-AF65-F5344CB8AC3E}">
        <p14:creationId xmlns:p14="http://schemas.microsoft.com/office/powerpoint/2010/main" val="36061562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1386F-0B61-B0E5-BC9D-14F196EBF21C}"/>
              </a:ext>
            </a:extLst>
          </p:cNvPr>
          <p:cNvSpPr>
            <a:spLocks noGrp="1"/>
          </p:cNvSpPr>
          <p:nvPr>
            <p:ph type="title"/>
          </p:nvPr>
        </p:nvSpPr>
        <p:spPr/>
        <p:txBody>
          <a:bodyPr/>
          <a:lstStyle/>
          <a:p>
            <a:endParaRPr lang="en-JO"/>
          </a:p>
        </p:txBody>
      </p:sp>
      <p:sp>
        <p:nvSpPr>
          <p:cNvPr id="3" name="Content Placeholder 2">
            <a:extLst>
              <a:ext uri="{FF2B5EF4-FFF2-40B4-BE49-F238E27FC236}">
                <a16:creationId xmlns:a16="http://schemas.microsoft.com/office/drawing/2014/main" id="{6DE6B322-6CD8-5B6F-2461-DB9C9CBC34D0}"/>
              </a:ext>
            </a:extLst>
          </p:cNvPr>
          <p:cNvSpPr>
            <a:spLocks noGrp="1"/>
          </p:cNvSpPr>
          <p:nvPr>
            <p:ph idx="1"/>
          </p:nvPr>
        </p:nvSpPr>
        <p:spPr/>
        <p:txBody>
          <a:bodyPr>
            <a:normAutofit/>
          </a:bodyPr>
          <a:lstStyle/>
          <a:p>
            <a:pPr marL="0" indent="0" algn="ctr">
              <a:buNone/>
            </a:pPr>
            <a:r>
              <a:rPr lang="en-US" sz="3600" dirty="0"/>
              <a:t>T</a:t>
            </a:r>
            <a:r>
              <a:rPr lang="en-JO" sz="3600" dirty="0"/>
              <a:t>hank you for listening.</a:t>
            </a:r>
          </a:p>
        </p:txBody>
      </p:sp>
    </p:spTree>
    <p:extLst>
      <p:ext uri="{BB962C8B-B14F-4D97-AF65-F5344CB8AC3E}">
        <p14:creationId xmlns:p14="http://schemas.microsoft.com/office/powerpoint/2010/main" val="1294527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{E177C086-A80A-AA40-8B5D-29040059BDEC}tf10001058</Template>
  <TotalTime>42</TotalTime>
  <Words>474</Words>
  <Application>Microsoft Macintosh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vt:lpstr>
      <vt:lpstr>Celestial</vt:lpstr>
      <vt:lpstr>Space</vt:lpstr>
      <vt:lpstr>                              What is space?  </vt:lpstr>
      <vt:lpstr>                                      What are Galaxies? </vt:lpstr>
      <vt:lpstr>There are many galaxies such as: </vt:lpstr>
      <vt:lpstr>                                                       What are planets?</vt:lpstr>
      <vt:lpstr>                                           What are stars?  </vt:lpstr>
      <vt:lpstr>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Space</dc:title>
  <dc:creator>Microsoft Office User</dc:creator>
  <cp:lastModifiedBy>Microsoft Office User</cp:lastModifiedBy>
  <cp:revision>1</cp:revision>
  <dcterms:created xsi:type="dcterms:W3CDTF">2023-03-31T11:15:55Z</dcterms:created>
  <dcterms:modified xsi:type="dcterms:W3CDTF">2023-03-31T11:58:54Z</dcterms:modified>
</cp:coreProperties>
</file>