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4" r:id="rId6"/>
    <p:sldId id="260" r:id="rId7"/>
    <p:sldId id="261" r:id="rId8"/>
    <p:sldId id="262" r:id="rId9"/>
    <p:sldId id="265"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249" autoAdjust="0"/>
  </p:normalViewPr>
  <p:slideViewPr>
    <p:cSldViewPr snapToGrid="0">
      <p:cViewPr varScale="1">
        <p:scale>
          <a:sx n="68" d="100"/>
          <a:sy n="68" d="100"/>
        </p:scale>
        <p:origin x="8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DB8A47-FA39-4EBE-AAE1-DDDCB3EF5875}"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2064111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DB8A47-FA39-4EBE-AAE1-DDDCB3EF5875}"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3989491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DB8A47-FA39-4EBE-AAE1-DDDCB3EF5875}"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3131689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DB8A47-FA39-4EBE-AAE1-DDDCB3EF5875}"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EDFFF-C15A-4CEA-8B22-FC9C9A561215}"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46561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DB8A47-FA39-4EBE-AAE1-DDDCB3EF5875}"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3101885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5DB8A47-FA39-4EBE-AAE1-DDDCB3EF5875}" type="datetimeFigureOut">
              <a:rPr lang="en-US" smtClean="0"/>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3422646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5DB8A47-FA39-4EBE-AAE1-DDDCB3EF5875}" type="datetimeFigureOut">
              <a:rPr lang="en-US" smtClean="0"/>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3621746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B8A47-FA39-4EBE-AAE1-DDDCB3EF5875}"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2989831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B8A47-FA39-4EBE-AAE1-DDDCB3EF5875}"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2339577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B8A47-FA39-4EBE-AAE1-DDDCB3EF5875}"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1694893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DB8A47-FA39-4EBE-AAE1-DDDCB3EF5875}"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465768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DB8A47-FA39-4EBE-AAE1-DDDCB3EF5875}"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1670140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DB8A47-FA39-4EBE-AAE1-DDDCB3EF5875}"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3609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DB8A47-FA39-4EBE-AAE1-DDDCB3EF5875}" type="datetimeFigureOut">
              <a:rPr lang="en-US" smtClean="0"/>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91103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5DB8A47-FA39-4EBE-AAE1-DDDCB3EF5875}" type="datetimeFigureOut">
              <a:rPr lang="en-US" smtClean="0"/>
              <a:t>3/30/2023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2996170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DB8A47-FA39-4EBE-AAE1-DDDCB3EF5875}"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2711258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DB8A47-FA39-4EBE-AAE1-DDDCB3EF5875}"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EDFFF-C15A-4CEA-8B22-FC9C9A561215}" type="slidenum">
              <a:rPr lang="en-US" smtClean="0"/>
              <a:t>‹#›</a:t>
            </a:fld>
            <a:endParaRPr lang="en-US"/>
          </a:p>
        </p:txBody>
      </p:sp>
    </p:spTree>
    <p:extLst>
      <p:ext uri="{BB962C8B-B14F-4D97-AF65-F5344CB8AC3E}">
        <p14:creationId xmlns:p14="http://schemas.microsoft.com/office/powerpoint/2010/main" val="4101372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5DB8A47-FA39-4EBE-AAE1-DDDCB3EF5875}" type="datetimeFigureOut">
              <a:rPr lang="en-US" smtClean="0"/>
              <a:t>3/30/2023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95EDFFF-C15A-4CEA-8B22-FC9C9A561215}" type="slidenum">
              <a:rPr lang="en-US" smtClean="0"/>
              <a:t>‹#›</a:t>
            </a:fld>
            <a:endParaRPr lang="en-US"/>
          </a:p>
        </p:txBody>
      </p:sp>
    </p:spTree>
    <p:extLst>
      <p:ext uri="{BB962C8B-B14F-4D97-AF65-F5344CB8AC3E}">
        <p14:creationId xmlns:p14="http://schemas.microsoft.com/office/powerpoint/2010/main" val="157496242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xfuel.com/en/free-photo-ovqkk" TargetMode="External"/><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hyperlink" Target="https://www.pxfuel.com/en/free-photo-jylsx" TargetMode="Externa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www.deviantart.com/fbwash/art/Godzilla-vs-Muto-Prime-Art-802991486" TargetMode="External"/><Relationship Id="rId2" Type="http://schemas.openxmlformats.org/officeDocument/2006/relationships/image" Target="../media/image11.gif"/><Relationship Id="rId1" Type="http://schemas.openxmlformats.org/officeDocument/2006/relationships/slideLayout" Target="../slideLayouts/slideLayout7.xml"/><Relationship Id="rId5" Type="http://schemas.openxmlformats.org/officeDocument/2006/relationships/hyperlink" Target="https://creativecommons.org/licenses/by-nc-nd/3.0/"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workplace.stackexchange.com/questions/50322/how-normal-is-it-for-a-job-to-be-learn-from-google"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kipkis.com/Computer_science_and_math"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mathematica.stackexchange.com/questions/115444/mathematica-interpolation-or-approximation/115461"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makeuseof.com/9-best-free-code-editors/"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lidehunter.com/powerpoint-templates/3d-pros-cons-powerpoint-template/" TargetMode="External"/><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CIRGjwYgdT4"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www.dkfindout.com/us/quiz/computer-coding/quiz-yourself-on-coding/"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E573-F04D-116A-2874-7FD882DD4D65}"/>
              </a:ext>
            </a:extLst>
          </p:cNvPr>
          <p:cNvSpPr>
            <a:spLocks noGrp="1"/>
          </p:cNvSpPr>
          <p:nvPr>
            <p:ph type="ctrTitle"/>
          </p:nvPr>
        </p:nvSpPr>
        <p:spPr/>
        <p:txBody>
          <a:bodyPr/>
          <a:lstStyle/>
          <a:p>
            <a:r>
              <a:rPr lang="en-US" b="0" i="0" dirty="0">
                <a:effectLst/>
                <a:latin typeface="Söhne"/>
              </a:rPr>
              <a:t>Computer Science: Programming and Coding</a:t>
            </a:r>
            <a:br>
              <a:rPr lang="en-US" b="0" i="0" dirty="0">
                <a:effectLst/>
                <a:latin typeface="Söhne"/>
              </a:rPr>
            </a:br>
            <a:endParaRPr lang="en-US" dirty="0"/>
          </a:p>
        </p:txBody>
      </p:sp>
      <p:sp>
        <p:nvSpPr>
          <p:cNvPr id="3" name="Subtitle 2">
            <a:extLst>
              <a:ext uri="{FF2B5EF4-FFF2-40B4-BE49-F238E27FC236}">
                <a16:creationId xmlns:a16="http://schemas.microsoft.com/office/drawing/2014/main" id="{4CABDB6A-0637-E114-EB19-02A60C967A6A}"/>
              </a:ext>
            </a:extLst>
          </p:cNvPr>
          <p:cNvSpPr>
            <a:spLocks noGrp="1"/>
          </p:cNvSpPr>
          <p:nvPr>
            <p:ph type="subTitle" idx="1"/>
          </p:nvPr>
        </p:nvSpPr>
        <p:spPr/>
        <p:txBody>
          <a:bodyPr/>
          <a:lstStyle/>
          <a:p>
            <a:r>
              <a:rPr lang="en-US" dirty="0">
                <a:solidFill>
                  <a:schemeClr val="tx1"/>
                </a:solidFill>
              </a:rPr>
              <a:t>By: Karam Samara</a:t>
            </a:r>
          </a:p>
        </p:txBody>
      </p:sp>
      <p:pic>
        <p:nvPicPr>
          <p:cNvPr id="10" name="Picture 9" descr="A picture containing chart">
            <a:extLst>
              <a:ext uri="{FF2B5EF4-FFF2-40B4-BE49-F238E27FC236}">
                <a16:creationId xmlns:a16="http://schemas.microsoft.com/office/drawing/2014/main" id="{B876EB07-72D1-B047-CA9B-C974F2577A6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560490" y="4077801"/>
            <a:ext cx="3339962" cy="2359995"/>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3BBE2918-28E6-B4E8-FCF6-7A68DFB87E8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09180" y="4329740"/>
            <a:ext cx="3532838" cy="2108056"/>
          </a:xfrm>
          <a:prstGeom prst="rect">
            <a:avLst/>
          </a:prstGeom>
        </p:spPr>
      </p:pic>
    </p:spTree>
    <p:extLst>
      <p:ext uri="{BB962C8B-B14F-4D97-AF65-F5344CB8AC3E}">
        <p14:creationId xmlns:p14="http://schemas.microsoft.com/office/powerpoint/2010/main" val="445152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E607C4-A0A1-44FA-981D-EA3B81396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A1EC5E2F-FE82-FE52-EFE6-F3129589CB9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17700" y="643466"/>
            <a:ext cx="8356600" cy="5571067"/>
          </a:xfrm>
          <a:prstGeom prst="rect">
            <a:avLst/>
          </a:prstGeom>
        </p:spPr>
      </p:pic>
      <p:pic>
        <p:nvPicPr>
          <p:cNvPr id="11" name="Picture 10">
            <a:extLst>
              <a:ext uri="{FF2B5EF4-FFF2-40B4-BE49-F238E27FC236}">
                <a16:creationId xmlns:a16="http://schemas.microsoft.com/office/drawing/2014/main" id="{08D97526-B9D9-4257-B6A9-9D7988974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1BA049B-D3A5-5DE4-FDD0-15AD98CF2BD7}"/>
              </a:ext>
            </a:extLst>
          </p:cNvPr>
          <p:cNvSpPr txBox="1"/>
          <p:nvPr/>
        </p:nvSpPr>
        <p:spPr>
          <a:xfrm>
            <a:off x="7866270" y="6014478"/>
            <a:ext cx="240803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deviantart.com/fbwash/art/Godzilla-vs-Muto-Prime-Art-80299148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858124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7A7C7-F4F4-5957-E4BA-77A58C089EEF}"/>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A5E040D-DA1F-EA83-8734-4122803A0B3B}"/>
              </a:ext>
            </a:extLst>
          </p:cNvPr>
          <p:cNvSpPr>
            <a:spLocks noGrp="1"/>
          </p:cNvSpPr>
          <p:nvPr>
            <p:ph sz="quarter" idx="13"/>
          </p:nvPr>
        </p:nvSpPr>
        <p:spPr/>
        <p:txBody>
          <a:bodyPr/>
          <a:lstStyle/>
          <a:p>
            <a:pPr marL="0" indent="0">
              <a:buNone/>
            </a:pPr>
            <a:r>
              <a:rPr lang="en-US" dirty="0"/>
              <a:t>We will talk about:</a:t>
            </a:r>
          </a:p>
          <a:p>
            <a:pPr marL="0" indent="0">
              <a:buNone/>
            </a:pPr>
            <a:r>
              <a:rPr lang="en-US" dirty="0"/>
              <a:t>What is the computer science? </a:t>
            </a:r>
          </a:p>
          <a:p>
            <a:pPr marL="0" indent="0">
              <a:buNone/>
            </a:pPr>
            <a:r>
              <a:rPr lang="en-US" dirty="0"/>
              <a:t>How to program and </a:t>
            </a:r>
            <a:r>
              <a:rPr lang="en-US" dirty="0" err="1"/>
              <a:t>codE</a:t>
            </a:r>
            <a:r>
              <a:rPr lang="en-US" dirty="0"/>
              <a:t>?</a:t>
            </a:r>
          </a:p>
          <a:p>
            <a:pPr marL="0" indent="0">
              <a:buNone/>
            </a:pPr>
            <a:r>
              <a:rPr lang="en-US" dirty="0"/>
              <a:t>Advantages and disadvantages of Programing and coding</a:t>
            </a:r>
          </a:p>
          <a:p>
            <a:pPr marL="0" indent="0">
              <a:buNone/>
            </a:pPr>
            <a:r>
              <a:rPr lang="en-US" dirty="0"/>
              <a:t>And we will do a quiz at the end</a:t>
            </a:r>
          </a:p>
          <a:p>
            <a:pPr marL="0" indent="0">
              <a:buNone/>
            </a:pPr>
            <a:endParaRPr lang="en-US" dirty="0"/>
          </a:p>
        </p:txBody>
      </p:sp>
      <p:pic>
        <p:nvPicPr>
          <p:cNvPr id="5" name="Picture 4" descr="Graphical user interface, website&#10;&#10;Description automatically generated">
            <a:extLst>
              <a:ext uri="{FF2B5EF4-FFF2-40B4-BE49-F238E27FC236}">
                <a16:creationId xmlns:a16="http://schemas.microsoft.com/office/drawing/2014/main" id="{0BDBE412-4720-DE15-FAF5-7803C67306D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31746" y="2886684"/>
            <a:ext cx="3235358" cy="2384921"/>
          </a:xfrm>
          <a:prstGeom prst="rect">
            <a:avLst/>
          </a:prstGeom>
        </p:spPr>
      </p:pic>
      <p:sp>
        <p:nvSpPr>
          <p:cNvPr id="6" name="TextBox 5">
            <a:extLst>
              <a:ext uri="{FF2B5EF4-FFF2-40B4-BE49-F238E27FC236}">
                <a16:creationId xmlns:a16="http://schemas.microsoft.com/office/drawing/2014/main" id="{A5117C1C-9299-EE51-4AE9-1A9C85F01343}"/>
              </a:ext>
            </a:extLst>
          </p:cNvPr>
          <p:cNvSpPr txBox="1"/>
          <p:nvPr/>
        </p:nvSpPr>
        <p:spPr>
          <a:xfrm>
            <a:off x="7042702" y="8839199"/>
            <a:ext cx="2110945" cy="369332"/>
          </a:xfrm>
          <a:prstGeom prst="rect">
            <a:avLst/>
          </a:prstGeom>
          <a:noFill/>
        </p:spPr>
        <p:txBody>
          <a:bodyPr wrap="square" rtlCol="0">
            <a:spAutoFit/>
          </a:bodyPr>
          <a:lstStyle/>
          <a:p>
            <a:r>
              <a:rPr lang="en-US" sz="900">
                <a:hlinkClick r:id="rId3" tooltip="http://workplace.stackexchange.com/questions/50322/how-normal-is-it-for-a-job-to-be-learn-from-google"/>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644560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3D59-C999-14FC-6B32-A00EAD7FE8A7}"/>
              </a:ext>
            </a:extLst>
          </p:cNvPr>
          <p:cNvSpPr>
            <a:spLocks noGrp="1"/>
          </p:cNvSpPr>
          <p:nvPr>
            <p:ph type="title"/>
          </p:nvPr>
        </p:nvSpPr>
        <p:spPr/>
        <p:txBody>
          <a:bodyPr/>
          <a:lstStyle/>
          <a:p>
            <a:r>
              <a:rPr lang="en-US" dirty="0"/>
              <a:t>WHAT IS THE </a:t>
            </a:r>
            <a:r>
              <a:rPr lang="en-US" b="0" i="0" dirty="0">
                <a:effectLst/>
                <a:latin typeface="Söhne"/>
              </a:rPr>
              <a:t>Computer Science?</a:t>
            </a:r>
            <a:br>
              <a:rPr lang="en-US" b="0" i="0" dirty="0">
                <a:solidFill>
                  <a:srgbClr val="D1D5DB"/>
                </a:solidFill>
                <a:effectLst/>
                <a:latin typeface="Söhne"/>
              </a:rPr>
            </a:br>
            <a:endParaRPr lang="en-US" dirty="0"/>
          </a:p>
        </p:txBody>
      </p:sp>
      <p:sp>
        <p:nvSpPr>
          <p:cNvPr id="3" name="Content Placeholder 2">
            <a:extLst>
              <a:ext uri="{FF2B5EF4-FFF2-40B4-BE49-F238E27FC236}">
                <a16:creationId xmlns:a16="http://schemas.microsoft.com/office/drawing/2014/main" id="{4527DD95-53EC-ACD6-8A62-1086BFDBAEEF}"/>
              </a:ext>
            </a:extLst>
          </p:cNvPr>
          <p:cNvSpPr>
            <a:spLocks noGrp="1"/>
          </p:cNvSpPr>
          <p:nvPr>
            <p:ph sz="quarter" idx="13"/>
          </p:nvPr>
        </p:nvSpPr>
        <p:spPr>
          <a:xfrm>
            <a:off x="914400" y="1550504"/>
            <a:ext cx="10933044" cy="6242368"/>
          </a:xfrm>
        </p:spPr>
        <p:txBody>
          <a:bodyPr>
            <a:normAutofit/>
          </a:bodyPr>
          <a:lstStyle/>
          <a:p>
            <a:r>
              <a:rPr lang="en-US" b="0" i="0" dirty="0">
                <a:effectLst/>
                <a:latin typeface="Söhne"/>
              </a:rPr>
              <a:t>Computer science is a field of study that deals with the theoretical and practical aspects of computing and information technology. It involves the design, development, and analysis of computer software and hardware, as well as the use of computational processes to solve problems and create new solutions</a:t>
            </a:r>
            <a:r>
              <a:rPr lang="en-US" b="0" i="0" dirty="0">
                <a:solidFill>
                  <a:srgbClr val="D1D5DB"/>
                </a:solidFill>
                <a:effectLst/>
                <a:latin typeface="Söhne"/>
              </a:rPr>
              <a:t>.</a:t>
            </a:r>
          </a:p>
          <a:p>
            <a:r>
              <a:rPr lang="en-US" b="0" i="0" dirty="0">
                <a:effectLst/>
                <a:latin typeface="Söhne"/>
              </a:rPr>
              <a:t>Computer science includes various subfields such as algorithms, programming languages, artificial intelligence, computer graphics, databases, networking, computer architecture, and software engineering. Computer science also involves the study of the social and ethical implications of computing technology, as well as its impact on society and the world at large.</a:t>
            </a:r>
          </a:p>
          <a:p>
            <a:endParaRPr lang="en-US" dirty="0"/>
          </a:p>
        </p:txBody>
      </p:sp>
      <p:pic>
        <p:nvPicPr>
          <p:cNvPr id="11" name="Picture 10" descr="Graphical user interface, text&#10;&#10;Description automatically generated">
            <a:extLst>
              <a:ext uri="{FF2B5EF4-FFF2-40B4-BE49-F238E27FC236}">
                <a16:creationId xmlns:a16="http://schemas.microsoft.com/office/drawing/2014/main" id="{5B5EF534-55BF-D64E-A18D-E4A95E7A7D3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63602" y="4671688"/>
            <a:ext cx="3765581" cy="2118767"/>
          </a:xfrm>
          <a:prstGeom prst="rect">
            <a:avLst/>
          </a:prstGeom>
        </p:spPr>
      </p:pic>
      <p:sp>
        <p:nvSpPr>
          <p:cNvPr id="12" name="TextBox 11">
            <a:extLst>
              <a:ext uri="{FF2B5EF4-FFF2-40B4-BE49-F238E27FC236}">
                <a16:creationId xmlns:a16="http://schemas.microsoft.com/office/drawing/2014/main" id="{774A0A2F-8D3E-A1A7-1C48-5D6AFC4D2C73}"/>
              </a:ext>
            </a:extLst>
          </p:cNvPr>
          <p:cNvSpPr txBox="1"/>
          <p:nvPr/>
        </p:nvSpPr>
        <p:spPr>
          <a:xfrm>
            <a:off x="7056367" y="8513618"/>
            <a:ext cx="1230788" cy="507831"/>
          </a:xfrm>
          <a:prstGeom prst="rect">
            <a:avLst/>
          </a:prstGeom>
          <a:noFill/>
        </p:spPr>
        <p:txBody>
          <a:bodyPr wrap="square" rtlCol="0">
            <a:spAutoFit/>
          </a:bodyPr>
          <a:lstStyle/>
          <a:p>
            <a:r>
              <a:rPr lang="en-US" sz="900">
                <a:hlinkClick r:id="rId3" tooltip="https://kipkis.com/Computer_science_and_math"/>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1265861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ECD3C-9C0F-6C89-D79F-9B9548B9B4C4}"/>
              </a:ext>
            </a:extLst>
          </p:cNvPr>
          <p:cNvSpPr>
            <a:spLocks noGrp="1"/>
          </p:cNvSpPr>
          <p:nvPr>
            <p:ph type="title"/>
          </p:nvPr>
        </p:nvSpPr>
        <p:spPr/>
        <p:txBody>
          <a:bodyPr/>
          <a:lstStyle/>
          <a:p>
            <a:r>
              <a:rPr lang="en-US" dirty="0"/>
              <a:t>How to program and code?</a:t>
            </a:r>
          </a:p>
        </p:txBody>
      </p:sp>
      <p:sp>
        <p:nvSpPr>
          <p:cNvPr id="3" name="Content Placeholder 2">
            <a:extLst>
              <a:ext uri="{FF2B5EF4-FFF2-40B4-BE49-F238E27FC236}">
                <a16:creationId xmlns:a16="http://schemas.microsoft.com/office/drawing/2014/main" id="{94C19704-3CD3-7E4D-8DB4-837B92A5CF16}"/>
              </a:ext>
            </a:extLst>
          </p:cNvPr>
          <p:cNvSpPr>
            <a:spLocks noGrp="1"/>
          </p:cNvSpPr>
          <p:nvPr>
            <p:ph sz="quarter" idx="13"/>
          </p:nvPr>
        </p:nvSpPr>
        <p:spPr>
          <a:xfrm>
            <a:off x="913774" y="2367093"/>
            <a:ext cx="10363826" cy="1596178"/>
          </a:xfrm>
        </p:spPr>
        <p:txBody>
          <a:bodyPr>
            <a:normAutofit fontScale="25000" lnSpcReduction="20000"/>
          </a:bodyPr>
          <a:lstStyle/>
          <a:p>
            <a:pPr algn="l"/>
            <a:r>
              <a:rPr lang="en-US" sz="5600" b="0" i="0" dirty="0">
                <a:effectLst/>
                <a:latin typeface="Söhne"/>
              </a:rPr>
              <a:t>Programming and coding involve writing instructions that a computer can understand and execute. Here are the basic steps involved in programming and coding:</a:t>
            </a:r>
          </a:p>
          <a:p>
            <a:pPr algn="l">
              <a:buFont typeface="+mj-lt"/>
              <a:buAutoNum type="arabicPeriod"/>
            </a:pPr>
            <a:r>
              <a:rPr lang="en-US" sz="5600" b="0" i="0" dirty="0">
                <a:effectLst/>
                <a:latin typeface="Söhne"/>
              </a:rPr>
              <a:t>Choose a programming language: There are many programming languages to choose from, such as Python, Java, C++, and JavaScript. Each language has its own syntax and features, so it's important to choose one that suits your needs.</a:t>
            </a:r>
          </a:p>
          <a:p>
            <a:pPr algn="l">
              <a:buFont typeface="+mj-lt"/>
              <a:buAutoNum type="arabicPeriod"/>
            </a:pPr>
            <a:r>
              <a:rPr lang="en-US" sz="5600" b="0" i="0" dirty="0">
                <a:effectLst/>
                <a:latin typeface="Söhne"/>
              </a:rPr>
              <a:t>Plan your program: Before you start coding, it's important to have a clear plan of what you want your program to do. This involves breaking down the problem into smaller parts and determining the best way to solve each part.</a:t>
            </a:r>
          </a:p>
          <a:p>
            <a:pPr algn="l">
              <a:buFont typeface="+mj-lt"/>
              <a:buAutoNum type="arabicPeriod"/>
            </a:pPr>
            <a:r>
              <a:rPr lang="en-US" sz="5600" b="0" i="0" dirty="0">
                <a:effectLst/>
                <a:latin typeface="Söhne"/>
              </a:rPr>
              <a:t>Write your code: Once you have a plan, you can start writing your code. This involves using the syntax of your chosen programming language to write instructions that the computer can understand.</a:t>
            </a:r>
          </a:p>
          <a:p>
            <a:endParaRPr lang="en-US" dirty="0"/>
          </a:p>
        </p:txBody>
      </p:sp>
      <p:pic>
        <p:nvPicPr>
          <p:cNvPr id="5" name="Picture 4">
            <a:extLst>
              <a:ext uri="{FF2B5EF4-FFF2-40B4-BE49-F238E27FC236}">
                <a16:creationId xmlns:a16="http://schemas.microsoft.com/office/drawing/2014/main" id="{BE1BE2B9-8BFB-9561-05E1-92BC3F90C6F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85213" y="4697033"/>
            <a:ext cx="3238551" cy="1997765"/>
          </a:xfrm>
          <a:prstGeom prst="rect">
            <a:avLst/>
          </a:prstGeom>
        </p:spPr>
      </p:pic>
      <p:sp>
        <p:nvSpPr>
          <p:cNvPr id="6" name="TextBox 5">
            <a:extLst>
              <a:ext uri="{FF2B5EF4-FFF2-40B4-BE49-F238E27FC236}">
                <a16:creationId xmlns:a16="http://schemas.microsoft.com/office/drawing/2014/main" id="{1DEA6512-4F81-7031-5FF2-C13B631819F6}"/>
              </a:ext>
            </a:extLst>
          </p:cNvPr>
          <p:cNvSpPr txBox="1"/>
          <p:nvPr/>
        </p:nvSpPr>
        <p:spPr>
          <a:xfrm>
            <a:off x="7585213" y="10925714"/>
            <a:ext cx="1867286" cy="369332"/>
          </a:xfrm>
          <a:prstGeom prst="rect">
            <a:avLst/>
          </a:prstGeom>
          <a:noFill/>
        </p:spPr>
        <p:txBody>
          <a:bodyPr wrap="square" rtlCol="0">
            <a:spAutoFit/>
          </a:bodyPr>
          <a:lstStyle/>
          <a:p>
            <a:r>
              <a:rPr lang="en-US" sz="900">
                <a:hlinkClick r:id="rId3" tooltip="http://mathematica.stackexchange.com/questions/115444/mathematica-interpolation-or-approximation/115461"/>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50555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electronics, computer&#10;&#10;Description automatically generated">
            <a:extLst>
              <a:ext uri="{FF2B5EF4-FFF2-40B4-BE49-F238E27FC236}">
                <a16:creationId xmlns:a16="http://schemas.microsoft.com/office/drawing/2014/main" id="{F56B72D2-4F38-580B-1444-313DB571FE1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960" r="152"/>
          <a:stretch/>
        </p:blipFill>
        <p:spPr>
          <a:xfrm>
            <a:off x="20" y="10"/>
            <a:ext cx="12191980" cy="6857990"/>
          </a:xfrm>
          <a:prstGeom prst="rect">
            <a:avLst/>
          </a:prstGeom>
        </p:spPr>
      </p:pic>
      <p:pic>
        <p:nvPicPr>
          <p:cNvPr id="10" name="Picture 9">
            <a:extLst>
              <a:ext uri="{FF2B5EF4-FFF2-40B4-BE49-F238E27FC236}">
                <a16:creationId xmlns:a16="http://schemas.microsoft.com/office/drawing/2014/main" id="{CC5A98D3-A8B5-41F7-A61B-F6238BF50A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ounded Rectangle 8">
            <a:extLst>
              <a:ext uri="{FF2B5EF4-FFF2-40B4-BE49-F238E27FC236}">
                <a16:creationId xmlns:a16="http://schemas.microsoft.com/office/drawing/2014/main" id="{6329262A-BBAC-4ED5-BACF-96B3DD024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038226" y="819150"/>
            <a:ext cx="10037605" cy="4972049"/>
          </a:xfrm>
          <a:prstGeom prst="roundRect">
            <a:avLst>
              <a:gd name="adj" fmla="val 4333"/>
            </a:avLst>
          </a:prstGeom>
          <a:solidFill>
            <a:schemeClr val="bg1">
              <a:alpha val="75000"/>
            </a:schemeClr>
          </a:solidFill>
          <a:ln w="82550">
            <a:solidFill>
              <a:srgbClr val="EAEAEA"/>
            </a:solidFill>
          </a:ln>
          <a:scene3d>
            <a:camera prst="orthographicFront"/>
            <a:lightRig rig="threePt" dir="t"/>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B82C70-5F72-06EC-0213-965C666B0E29}"/>
              </a:ext>
            </a:extLst>
          </p:cNvPr>
          <p:cNvSpPr>
            <a:spLocks noGrp="1"/>
          </p:cNvSpPr>
          <p:nvPr>
            <p:ph type="title"/>
          </p:nvPr>
        </p:nvSpPr>
        <p:spPr>
          <a:xfrm>
            <a:off x="1307482" y="950976"/>
            <a:ext cx="9499092" cy="1263718"/>
          </a:xfrm>
        </p:spPr>
        <p:txBody>
          <a:bodyPr>
            <a:normAutofit/>
          </a:bodyPr>
          <a:lstStyle/>
          <a:p>
            <a:r>
              <a:rPr lang="en-US">
                <a:solidFill>
                  <a:srgbClr val="FFFFFF"/>
                </a:solidFill>
              </a:rPr>
              <a:t>How to do program and code? </a:t>
            </a:r>
          </a:p>
        </p:txBody>
      </p:sp>
      <p:sp>
        <p:nvSpPr>
          <p:cNvPr id="3" name="Content Placeholder 2">
            <a:extLst>
              <a:ext uri="{FF2B5EF4-FFF2-40B4-BE49-F238E27FC236}">
                <a16:creationId xmlns:a16="http://schemas.microsoft.com/office/drawing/2014/main" id="{FBEBD9F9-6A43-D379-4925-C27FE8C981EA}"/>
              </a:ext>
            </a:extLst>
          </p:cNvPr>
          <p:cNvSpPr>
            <a:spLocks noGrp="1"/>
          </p:cNvSpPr>
          <p:nvPr>
            <p:ph sz="quarter" idx="13"/>
          </p:nvPr>
        </p:nvSpPr>
        <p:spPr>
          <a:xfrm>
            <a:off x="1383682" y="2367093"/>
            <a:ext cx="9346692" cy="3090732"/>
          </a:xfrm>
        </p:spPr>
        <p:txBody>
          <a:bodyPr>
            <a:normAutofit/>
          </a:bodyPr>
          <a:lstStyle/>
          <a:p>
            <a:pPr marL="0" indent="0">
              <a:lnSpc>
                <a:spcPct val="110000"/>
              </a:lnSpc>
              <a:buNone/>
            </a:pPr>
            <a:r>
              <a:rPr lang="en-US" sz="1400" b="0" i="0">
                <a:solidFill>
                  <a:srgbClr val="FFFFFF"/>
                </a:solidFill>
                <a:effectLst/>
                <a:latin typeface="Söhne"/>
              </a:rPr>
              <a:t>4.Test your program: After writing your code, it's important to test it to make sure it works as expected. This involves running your program and checking the output to see if it matches what you were expecting.</a:t>
            </a:r>
          </a:p>
          <a:p>
            <a:pPr marL="0" indent="0">
              <a:lnSpc>
                <a:spcPct val="110000"/>
              </a:lnSpc>
              <a:buNone/>
            </a:pPr>
            <a:r>
              <a:rPr lang="en-US" sz="1400">
                <a:solidFill>
                  <a:srgbClr val="FFFFFF"/>
                </a:solidFill>
                <a:latin typeface="Söhne"/>
              </a:rPr>
              <a:t>5.</a:t>
            </a:r>
            <a:r>
              <a:rPr lang="en-US" sz="1400" b="0" i="0">
                <a:solidFill>
                  <a:srgbClr val="FFFFFF"/>
                </a:solidFill>
                <a:effectLst/>
                <a:latin typeface="Söhne"/>
              </a:rPr>
              <a:t>Debug your program: If your program isn't working as expected, you'll need to debug it by identifying and fixing any errors in your code.</a:t>
            </a:r>
          </a:p>
          <a:p>
            <a:pPr marL="0" indent="0">
              <a:lnSpc>
                <a:spcPct val="110000"/>
              </a:lnSpc>
              <a:buNone/>
            </a:pPr>
            <a:r>
              <a:rPr lang="en-US" sz="1400" b="0" i="0">
                <a:solidFill>
                  <a:srgbClr val="FFFFFF"/>
                </a:solidFill>
                <a:effectLst/>
                <a:latin typeface="Söhne"/>
              </a:rPr>
              <a:t>6.Refine your program: Once your program is working correctly, you can refine it by improving its efficiency, adding new features, or making it more user-friendly.</a:t>
            </a:r>
          </a:p>
          <a:p>
            <a:pPr marL="0" indent="0">
              <a:lnSpc>
                <a:spcPct val="110000"/>
              </a:lnSpc>
              <a:buNone/>
            </a:pPr>
            <a:r>
              <a:rPr lang="en-US" sz="1400" b="0" i="0">
                <a:solidFill>
                  <a:srgbClr val="FFFFFF"/>
                </a:solidFill>
                <a:effectLst/>
                <a:latin typeface="Söhne"/>
              </a:rPr>
              <a:t>7.Deploy your program: Finally, you can deploy your program by making it available for others to use, either by distributing it as a standalone application or by hosting it on a website or server.</a:t>
            </a:r>
          </a:p>
          <a:p>
            <a:pPr>
              <a:lnSpc>
                <a:spcPct val="110000"/>
              </a:lnSpc>
            </a:pPr>
            <a:endParaRPr lang="en-US" sz="1400">
              <a:solidFill>
                <a:srgbClr val="FFFFFF"/>
              </a:solidFill>
            </a:endParaRPr>
          </a:p>
        </p:txBody>
      </p:sp>
    </p:spTree>
    <p:extLst>
      <p:ext uri="{BB962C8B-B14F-4D97-AF65-F5344CB8AC3E}">
        <p14:creationId xmlns:p14="http://schemas.microsoft.com/office/powerpoint/2010/main" val="271406172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77CB2-7636-4B39-EB84-7BD54FE75698}"/>
              </a:ext>
            </a:extLst>
          </p:cNvPr>
          <p:cNvSpPr>
            <a:spLocks noGrp="1"/>
          </p:cNvSpPr>
          <p:nvPr>
            <p:ph type="title"/>
          </p:nvPr>
        </p:nvSpPr>
        <p:spPr/>
        <p:txBody>
          <a:bodyPr/>
          <a:lstStyle/>
          <a:p>
            <a:r>
              <a:rPr lang="en-US" dirty="0"/>
              <a:t>Advantages and disadvantages of programing and coding</a:t>
            </a:r>
          </a:p>
        </p:txBody>
      </p:sp>
      <p:sp>
        <p:nvSpPr>
          <p:cNvPr id="3" name="Content Placeholder 2">
            <a:extLst>
              <a:ext uri="{FF2B5EF4-FFF2-40B4-BE49-F238E27FC236}">
                <a16:creationId xmlns:a16="http://schemas.microsoft.com/office/drawing/2014/main" id="{F6753831-7F6F-6C5C-E66E-3041E34C9A9D}"/>
              </a:ext>
            </a:extLst>
          </p:cNvPr>
          <p:cNvSpPr>
            <a:spLocks noGrp="1"/>
          </p:cNvSpPr>
          <p:nvPr>
            <p:ph sz="quarter" idx="13"/>
          </p:nvPr>
        </p:nvSpPr>
        <p:spPr/>
        <p:txBody>
          <a:bodyPr>
            <a:normAutofit fontScale="70000" lnSpcReduction="20000"/>
          </a:bodyPr>
          <a:lstStyle/>
          <a:p>
            <a:r>
              <a:rPr lang="en-US" dirty="0"/>
              <a:t>Advantages</a:t>
            </a:r>
          </a:p>
          <a:p>
            <a:pPr algn="l">
              <a:buFont typeface="+mj-lt"/>
              <a:buAutoNum type="arabicPeriod"/>
            </a:pPr>
            <a:r>
              <a:rPr lang="en-US" b="0" i="0" dirty="0">
                <a:effectLst/>
                <a:latin typeface="Söhne"/>
              </a:rPr>
              <a:t>Ability to create customized solutions: Programming and coding give individuals and businesses the ability to create customized software and applications that meet their specific needs.</a:t>
            </a:r>
          </a:p>
          <a:p>
            <a:pPr algn="l">
              <a:buFont typeface="+mj-lt"/>
              <a:buAutoNum type="arabicPeriod"/>
            </a:pPr>
            <a:r>
              <a:rPr lang="en-US" b="0" i="0" dirty="0">
                <a:effectLst/>
                <a:latin typeface="Söhne"/>
              </a:rPr>
              <a:t>Automation of tasks: Programming and coding can automate tasks, making processes more efficient and saving time and resources.</a:t>
            </a:r>
          </a:p>
          <a:p>
            <a:pPr algn="l">
              <a:buFont typeface="+mj-lt"/>
              <a:buAutoNum type="arabicPeriod"/>
            </a:pPr>
            <a:r>
              <a:rPr lang="en-US" b="0" i="0" dirty="0">
                <a:effectLst/>
                <a:latin typeface="Söhne"/>
              </a:rPr>
              <a:t>High demand for programmers: There is a high demand for skilled programmers and coders in the job market, with many career opportunities and good salaries available.</a:t>
            </a:r>
          </a:p>
          <a:p>
            <a:endParaRPr lang="en-US" dirty="0"/>
          </a:p>
        </p:txBody>
      </p:sp>
      <p:sp>
        <p:nvSpPr>
          <p:cNvPr id="4" name="Content Placeholder 3">
            <a:extLst>
              <a:ext uri="{FF2B5EF4-FFF2-40B4-BE49-F238E27FC236}">
                <a16:creationId xmlns:a16="http://schemas.microsoft.com/office/drawing/2014/main" id="{DBEADA2B-AAA7-FF07-0E2A-49E8FAB301C3}"/>
              </a:ext>
            </a:extLst>
          </p:cNvPr>
          <p:cNvSpPr>
            <a:spLocks noGrp="1"/>
          </p:cNvSpPr>
          <p:nvPr>
            <p:ph sz="quarter" idx="14"/>
          </p:nvPr>
        </p:nvSpPr>
        <p:spPr/>
        <p:txBody>
          <a:bodyPr>
            <a:normAutofit fontScale="85000" lnSpcReduction="10000"/>
          </a:bodyPr>
          <a:lstStyle/>
          <a:p>
            <a:r>
              <a:rPr lang="en-US" sz="1800" dirty="0"/>
              <a:t>Disadvantages</a:t>
            </a:r>
          </a:p>
          <a:p>
            <a:pPr algn="l">
              <a:buFont typeface="+mj-lt"/>
              <a:buAutoNum type="arabicPeriod"/>
            </a:pPr>
            <a:r>
              <a:rPr lang="en-US" sz="1800" b="0" i="0" dirty="0">
                <a:effectLst/>
                <a:latin typeface="Söhne"/>
              </a:rPr>
              <a:t>Steep learning curve: Programming and coding can be difficult to learn, with a steep learning curve that may discourage some individuals from pursuing it.</a:t>
            </a:r>
          </a:p>
          <a:p>
            <a:pPr algn="l">
              <a:buFont typeface="+mj-lt"/>
              <a:buAutoNum type="arabicPeriod"/>
            </a:pPr>
            <a:r>
              <a:rPr lang="en-US" sz="1800" b="0" i="0" dirty="0">
                <a:effectLst/>
                <a:latin typeface="Söhne"/>
              </a:rPr>
              <a:t>Time-consuming: Programming and coding can be time-consuming, requiring many hours of work to create even basic applications.</a:t>
            </a:r>
          </a:p>
          <a:p>
            <a:pPr algn="l">
              <a:buFont typeface="+mj-lt"/>
              <a:buAutoNum type="arabicPeriod"/>
            </a:pPr>
            <a:r>
              <a:rPr lang="en-US" sz="1800" b="0" i="0" dirty="0">
                <a:effectLst/>
                <a:latin typeface="Söhne"/>
              </a:rPr>
              <a:t>Errors and bugs: Even experienced programmers and coders can make mistakes, and errors and bugs can be difficult to identify and fix.</a:t>
            </a:r>
          </a:p>
          <a:p>
            <a:endParaRPr lang="en-US" dirty="0"/>
          </a:p>
        </p:txBody>
      </p:sp>
      <p:pic>
        <p:nvPicPr>
          <p:cNvPr id="6" name="Picture 5" descr="Text&#10;&#10;Description automatically generated">
            <a:extLst>
              <a:ext uri="{FF2B5EF4-FFF2-40B4-BE49-F238E27FC236}">
                <a16:creationId xmlns:a16="http://schemas.microsoft.com/office/drawing/2014/main" id="{BFD86C81-2F12-E5A8-30FB-986AC2698F2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13676" y="5130114"/>
            <a:ext cx="1984251" cy="1587401"/>
          </a:xfrm>
          <a:prstGeom prst="rect">
            <a:avLst/>
          </a:prstGeom>
        </p:spPr>
      </p:pic>
      <p:sp>
        <p:nvSpPr>
          <p:cNvPr id="7" name="TextBox 6">
            <a:extLst>
              <a:ext uri="{FF2B5EF4-FFF2-40B4-BE49-F238E27FC236}">
                <a16:creationId xmlns:a16="http://schemas.microsoft.com/office/drawing/2014/main" id="{CE8F4733-4F96-B73A-8963-9A46B4E32981}"/>
              </a:ext>
            </a:extLst>
          </p:cNvPr>
          <p:cNvSpPr txBox="1"/>
          <p:nvPr/>
        </p:nvSpPr>
        <p:spPr>
          <a:xfrm>
            <a:off x="8547018" y="3198168"/>
            <a:ext cx="2090909" cy="369332"/>
          </a:xfrm>
          <a:prstGeom prst="rect">
            <a:avLst/>
          </a:prstGeom>
          <a:noFill/>
        </p:spPr>
        <p:txBody>
          <a:bodyPr wrap="square" rtlCol="0">
            <a:spAutoFit/>
          </a:bodyPr>
          <a:lstStyle/>
          <a:p>
            <a:r>
              <a:rPr lang="en-US" sz="900">
                <a:hlinkClick r:id="rId3" tooltip="http://slidehunter.com/powerpoint-templates/3d-pros-cons-powerpoint-template/"/>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4018789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68DAE-457E-F3F0-9454-366505E57890}"/>
              </a:ext>
            </a:extLst>
          </p:cNvPr>
          <p:cNvSpPr>
            <a:spLocks noGrp="1"/>
          </p:cNvSpPr>
          <p:nvPr>
            <p:ph type="title"/>
          </p:nvPr>
        </p:nvSpPr>
        <p:spPr/>
        <p:txBody>
          <a:bodyPr/>
          <a:lstStyle/>
          <a:p>
            <a:r>
              <a:rPr lang="en-US"/>
              <a:t>Before we start the quiz I have a video to present</a:t>
            </a:r>
            <a:br>
              <a:rPr lang="en-US"/>
            </a:br>
            <a:endParaRPr lang="en-US" dirty="0"/>
          </a:p>
        </p:txBody>
      </p:sp>
      <p:sp>
        <p:nvSpPr>
          <p:cNvPr id="3" name="Text Placeholder 2">
            <a:extLst>
              <a:ext uri="{FF2B5EF4-FFF2-40B4-BE49-F238E27FC236}">
                <a16:creationId xmlns:a16="http://schemas.microsoft.com/office/drawing/2014/main" id="{877F01E1-C056-EBF9-F452-D3879A1F7278}"/>
              </a:ext>
            </a:extLst>
          </p:cNvPr>
          <p:cNvSpPr>
            <a:spLocks noGrp="1"/>
          </p:cNvSpPr>
          <p:nvPr>
            <p:ph type="body" sz="half" idx="2"/>
          </p:nvPr>
        </p:nvSpPr>
        <p:spPr/>
        <p:txBody>
          <a:bodyPr/>
          <a:lstStyle/>
          <a:p>
            <a:r>
              <a:rPr lang="en-US" dirty="0">
                <a:hlinkClick r:id="rId2"/>
              </a:rPr>
              <a:t>https://www.youtube.com/watch?v=CIRGjwYgdT4</a:t>
            </a:r>
            <a:endParaRPr lang="en-US" dirty="0"/>
          </a:p>
          <a:p>
            <a:endParaRPr lang="en-US" dirty="0"/>
          </a:p>
        </p:txBody>
      </p:sp>
    </p:spTree>
    <p:extLst>
      <p:ext uri="{BB962C8B-B14F-4D97-AF65-F5344CB8AC3E}">
        <p14:creationId xmlns:p14="http://schemas.microsoft.com/office/powerpoint/2010/main" val="2699036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4F81-C796-A4D3-20DA-36B1C133EDB0}"/>
              </a:ext>
            </a:extLst>
          </p:cNvPr>
          <p:cNvSpPr>
            <a:spLocks noGrp="1"/>
          </p:cNvSpPr>
          <p:nvPr>
            <p:ph type="title"/>
          </p:nvPr>
        </p:nvSpPr>
        <p:spPr/>
        <p:txBody>
          <a:bodyPr/>
          <a:lstStyle/>
          <a:p>
            <a:r>
              <a:rPr lang="en-US" dirty="0"/>
              <a:t>Quiz  game link</a:t>
            </a:r>
          </a:p>
        </p:txBody>
      </p:sp>
      <p:sp>
        <p:nvSpPr>
          <p:cNvPr id="3" name="Text Placeholder 2">
            <a:extLst>
              <a:ext uri="{FF2B5EF4-FFF2-40B4-BE49-F238E27FC236}">
                <a16:creationId xmlns:a16="http://schemas.microsoft.com/office/drawing/2014/main" id="{330DC695-8CB8-AB2C-B5B1-07524C74808A}"/>
              </a:ext>
            </a:extLst>
          </p:cNvPr>
          <p:cNvSpPr>
            <a:spLocks noGrp="1"/>
          </p:cNvSpPr>
          <p:nvPr>
            <p:ph type="body" sz="half" idx="2"/>
          </p:nvPr>
        </p:nvSpPr>
        <p:spPr>
          <a:xfrm>
            <a:off x="1305661" y="4880050"/>
            <a:ext cx="10364452" cy="1140644"/>
          </a:xfrm>
        </p:spPr>
        <p:txBody>
          <a:bodyPr/>
          <a:lstStyle/>
          <a:p>
            <a:r>
              <a:rPr lang="en-US" dirty="0">
                <a:hlinkClick r:id="rId2"/>
              </a:rPr>
              <a:t>Https://www.dkfindout.com/us/quiz/computer-coding/quiz-yourself-on-coding/</a:t>
            </a:r>
            <a:endParaRPr lang="en-US" dirty="0"/>
          </a:p>
          <a:p>
            <a:endParaRPr lang="en-US" dirty="0"/>
          </a:p>
        </p:txBody>
      </p:sp>
    </p:spTree>
    <p:extLst>
      <p:ext uri="{BB962C8B-B14F-4D97-AF65-F5344CB8AC3E}">
        <p14:creationId xmlns:p14="http://schemas.microsoft.com/office/powerpoint/2010/main" val="2144753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E303B-E860-559A-05B9-DB57AD6A8147}"/>
              </a:ext>
            </a:extLst>
          </p:cNvPr>
          <p:cNvSpPr>
            <a:spLocks noGrp="1"/>
          </p:cNvSpPr>
          <p:nvPr>
            <p:ph type="title"/>
          </p:nvPr>
        </p:nvSpPr>
        <p:spPr/>
        <p:txBody>
          <a:bodyPr/>
          <a:lstStyle/>
          <a:p>
            <a:r>
              <a:rPr lang="en-US" dirty="0"/>
              <a:t>Bonus thing: what is the difference between programing and coding</a:t>
            </a:r>
          </a:p>
        </p:txBody>
      </p:sp>
      <p:sp>
        <p:nvSpPr>
          <p:cNvPr id="3" name="Content Placeholder 2">
            <a:extLst>
              <a:ext uri="{FF2B5EF4-FFF2-40B4-BE49-F238E27FC236}">
                <a16:creationId xmlns:a16="http://schemas.microsoft.com/office/drawing/2014/main" id="{336CF846-8E15-566C-9BEB-0D5B5BB592AB}"/>
              </a:ext>
            </a:extLst>
          </p:cNvPr>
          <p:cNvSpPr>
            <a:spLocks noGrp="1"/>
          </p:cNvSpPr>
          <p:nvPr>
            <p:ph sz="quarter" idx="13"/>
          </p:nvPr>
        </p:nvSpPr>
        <p:spPr/>
        <p:txBody>
          <a:bodyPr>
            <a:normAutofit fontScale="85000" lnSpcReduction="10000"/>
          </a:bodyPr>
          <a:lstStyle/>
          <a:p>
            <a:pPr algn="l"/>
            <a:r>
              <a:rPr lang="en-US" b="0" i="0" dirty="0">
                <a:effectLst/>
                <a:latin typeface="Söhne"/>
              </a:rPr>
              <a:t>Programming and coding are often used interchangeably, but they actually refer to different aspects of software development.</a:t>
            </a:r>
          </a:p>
          <a:p>
            <a:pPr algn="l"/>
            <a:r>
              <a:rPr lang="en-US" b="0" i="0" dirty="0">
                <a:effectLst/>
                <a:latin typeface="Söhne"/>
              </a:rPr>
              <a:t>Coding refers to the process of writing code using a programming language. It involves translating ideas and algorithms into a language that a computer can understand and execute. Coding typically involves writing instructions, functions, and scripts in a text editor or integrated development environment (IDE) that can be compiled into executable code.</a:t>
            </a:r>
          </a:p>
          <a:p>
            <a:pPr algn="l"/>
            <a:r>
              <a:rPr lang="en-US" b="0" i="0" dirty="0">
                <a:effectLst/>
                <a:latin typeface="Söhne"/>
              </a:rPr>
              <a:t>Programming, on the other hand, encompasses a broader set of activities that include coding but also involves the design, analysis, and implementation of software solutions. Programming involves understanding the requirements of a problem and developing a solution using a variety of tools and techniques, which may include coding.</a:t>
            </a:r>
          </a:p>
          <a:p>
            <a:endParaRPr lang="en-US" dirty="0"/>
          </a:p>
        </p:txBody>
      </p:sp>
    </p:spTree>
    <p:extLst>
      <p:ext uri="{BB962C8B-B14F-4D97-AF65-F5344CB8AC3E}">
        <p14:creationId xmlns:p14="http://schemas.microsoft.com/office/powerpoint/2010/main" val="2209789020"/>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5495</TotalTime>
  <Words>865</Words>
  <Application>Microsoft Office PowerPoint</Application>
  <PresentationFormat>Widescreen</PresentationFormat>
  <Paragraphs>43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Söhne</vt:lpstr>
      <vt:lpstr>Tw Cen MT</vt:lpstr>
      <vt:lpstr>Droplet</vt:lpstr>
      <vt:lpstr>Computer Science: Programming and Coding </vt:lpstr>
      <vt:lpstr>Introduction</vt:lpstr>
      <vt:lpstr>WHAT IS THE Computer Science? </vt:lpstr>
      <vt:lpstr>How to program and code?</vt:lpstr>
      <vt:lpstr>How to do program and code? </vt:lpstr>
      <vt:lpstr>Advantages and disadvantages of programing and coding</vt:lpstr>
      <vt:lpstr>Before we start the quiz I have a video to present </vt:lpstr>
      <vt:lpstr>Quiz  game link</vt:lpstr>
      <vt:lpstr>Bonus thing: what is the difference between programing and coding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Science: Programming and Coding </dc:title>
  <dc:creator>Karam Samara</dc:creator>
  <cp:lastModifiedBy>Karam Samara</cp:lastModifiedBy>
  <cp:revision>3</cp:revision>
  <dcterms:created xsi:type="dcterms:W3CDTF">2023-03-26T09:25:31Z</dcterms:created>
  <dcterms:modified xsi:type="dcterms:W3CDTF">2023-03-30T15:35:38Z</dcterms:modified>
</cp:coreProperties>
</file>