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5" r:id="rId8"/>
    <p:sldId id="257"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37" autoAdjust="0"/>
    <p:restoredTop sz="94660"/>
  </p:normalViewPr>
  <p:slideViewPr>
    <p:cSldViewPr snapToGrid="0">
      <p:cViewPr varScale="1">
        <p:scale>
          <a:sx n="66" d="100"/>
          <a:sy n="66" d="100"/>
        </p:scale>
        <p:origin x="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49A2-BC0C-4BD0-8EA0-6F8F25BFD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20CA2F-AF66-4D8C-8188-38D8568EB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CA7746-E90E-493A-8E24-353B7D9018CB}"/>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EAA7747E-17CE-44FC-B352-24B9F0E3A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F7666-3EEB-4A79-9F37-6EDFBA125BA1}"/>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817956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2810D-146F-4957-A987-055B82A901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FD8A19-8030-4239-A17A-117D92293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C25D4-96C6-4552-95FB-31696EDA8A87}"/>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A0071225-A539-4FE6-B697-96F746745B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5E5C4-5CD9-4249-93BA-6AD3B7070F71}"/>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358923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17466-3AB0-44C9-9A50-798936E8F2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3CEB14-A96C-44E1-A111-9EDBE896FF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FD8FF-F38A-408D-ACAE-8021E4B5A006}"/>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8C9A5B0A-184E-4BFA-9DB6-1F21166D33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C55D8-53D8-4759-8C5B-97207512D885}"/>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99093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F100-D541-43E2-9731-E7E0D4BC0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797EE-E12D-4BEF-8A29-BAEBA8352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878F0-B598-40AA-91CA-5E834F691E2A}"/>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62E6F7F0-C7FC-4403-9EFA-3F728174C7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BCF26-3193-428D-93BB-09C0D80FDA0F}"/>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356439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B36F-3E6D-4F3B-86BC-DAF8FEC26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583F99-177A-4A40-A457-74CEE4559A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42B93F-C9F5-4C5B-8CBB-0F448B6151B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FAAF88AF-15CA-4C32-8E16-EEC7CC7BF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0C20F-F277-4F92-9F64-BD49663FC18F}"/>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80553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31AB-3614-400D-8EB8-E45BB8FAF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5068D-BE97-4AC6-9C9B-B3B13A0B5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077A0B-3214-4319-80AD-BF51B16A62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4469B-EFE8-477F-A578-5B17C1CF05E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345F1C94-37E5-49C0-A61F-788AE89FA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DBE064-1BAD-42FB-8146-7C6946D78CD4}"/>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00019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E3CFA-2B8D-4296-850B-D2B7840A71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56D597-4A8B-429D-B87D-669F61A58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7AB94-7A06-4736-ADC2-8CBED415E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DFA673-A4B6-45A5-8D4C-FD22C43D9C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13E74-DEBD-4620-8BF4-A8973501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ADA7E-54B2-4FCA-99D6-5A18C084F46E}"/>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8" name="Footer Placeholder 7">
            <a:extLst>
              <a:ext uri="{FF2B5EF4-FFF2-40B4-BE49-F238E27FC236}">
                <a16:creationId xmlns:a16="http://schemas.microsoft.com/office/drawing/2014/main" id="{223F98C0-D9A1-4CD1-88C4-3A61406076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58AF2-BD3D-47A4-B276-3688D32EBAB7}"/>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390211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BB4B-E800-44F4-8D81-03D76C5E63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54386C-648B-4B56-93DA-CAFDF6F50208}"/>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4" name="Footer Placeholder 3">
            <a:extLst>
              <a:ext uri="{FF2B5EF4-FFF2-40B4-BE49-F238E27FC236}">
                <a16:creationId xmlns:a16="http://schemas.microsoft.com/office/drawing/2014/main" id="{01C44276-9E1A-465A-BC7E-EB6B215D17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A4133-6EE1-467C-BD71-BB5E7E460D50}"/>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2018267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F33760-C271-4381-BB2B-CC75B9B2AC95}"/>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3" name="Footer Placeholder 2">
            <a:extLst>
              <a:ext uri="{FF2B5EF4-FFF2-40B4-BE49-F238E27FC236}">
                <a16:creationId xmlns:a16="http://schemas.microsoft.com/office/drawing/2014/main" id="{D5B0AFBE-8F3F-4F02-AD1C-CF2A639801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C61A8A-F151-4183-AC55-8E7BA47A0CE9}"/>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082378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F280-AE5C-4147-BAE8-CE665DD825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B8F3D-2688-4F6B-9EC9-E7E6FBB06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5963A-040D-4342-9329-EB04B3447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CF0AC4-BD76-42D5-8563-948E8CA88A64}"/>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A8D1347A-EEF5-4652-AB7F-F502EF3686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8D9C0-6B1F-4671-B6E3-CF439154D1F3}"/>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6930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82EB-1BE5-48BB-8D44-BF5AD82E3F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90F49-739F-4398-AC37-2236FB4DA0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BB056-526D-4629-B836-BAB0A1D84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B1377-47E3-4403-987C-3ED3EBC79890}"/>
              </a:ext>
            </a:extLst>
          </p:cNvPr>
          <p:cNvSpPr>
            <a:spLocks noGrp="1"/>
          </p:cNvSpPr>
          <p:nvPr>
            <p:ph type="dt" sz="half" idx="10"/>
          </p:nvPr>
        </p:nvSpPr>
        <p:spPr/>
        <p:txBody>
          <a:bodyPr/>
          <a:lstStyle/>
          <a:p>
            <a:fld id="{95865CF0-DBC1-4430-A3F4-BFC56A8C7A20}" type="datetimeFigureOut">
              <a:rPr lang="en-US" smtClean="0"/>
              <a:t>1/2/2021</a:t>
            </a:fld>
            <a:endParaRPr lang="en-US"/>
          </a:p>
        </p:txBody>
      </p:sp>
      <p:sp>
        <p:nvSpPr>
          <p:cNvPr id="6" name="Footer Placeholder 5">
            <a:extLst>
              <a:ext uri="{FF2B5EF4-FFF2-40B4-BE49-F238E27FC236}">
                <a16:creationId xmlns:a16="http://schemas.microsoft.com/office/drawing/2014/main" id="{7982B96B-CB00-4E59-B3A3-1111C68CC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B948AD-AFA8-4684-94E5-BD2D51E24095}"/>
              </a:ext>
            </a:extLst>
          </p:cNvPr>
          <p:cNvSpPr>
            <a:spLocks noGrp="1"/>
          </p:cNvSpPr>
          <p:nvPr>
            <p:ph type="sldNum" sz="quarter" idx="12"/>
          </p:nvPr>
        </p:nvSpPr>
        <p:spPr/>
        <p:txBody>
          <a:bodyPr/>
          <a:lstStyle/>
          <a:p>
            <a:fld id="{F33EF0FB-FF03-48E2-8131-A0AFEFDAB6CB}" type="slidenum">
              <a:rPr lang="en-US" smtClean="0"/>
              <a:t>‹#›</a:t>
            </a:fld>
            <a:endParaRPr lang="en-US"/>
          </a:p>
        </p:txBody>
      </p:sp>
    </p:spTree>
    <p:extLst>
      <p:ext uri="{BB962C8B-B14F-4D97-AF65-F5344CB8AC3E}">
        <p14:creationId xmlns:p14="http://schemas.microsoft.com/office/powerpoint/2010/main" val="199505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A449EB-E500-47E8-94B4-F3BFC890E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A19775-9E7F-46A4-9572-3E8EBAE766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D12CA-6527-423E-828B-32F040DB8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65CF0-DBC1-4430-A3F4-BFC56A8C7A20}" type="datetimeFigureOut">
              <a:rPr lang="en-US" smtClean="0"/>
              <a:t>1/2/2021</a:t>
            </a:fld>
            <a:endParaRPr lang="en-US"/>
          </a:p>
        </p:txBody>
      </p:sp>
      <p:sp>
        <p:nvSpPr>
          <p:cNvPr id="5" name="Footer Placeholder 4">
            <a:extLst>
              <a:ext uri="{FF2B5EF4-FFF2-40B4-BE49-F238E27FC236}">
                <a16:creationId xmlns:a16="http://schemas.microsoft.com/office/drawing/2014/main" id="{CD434967-A09E-4777-BBB5-170C61F2F8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8F8776-9969-48E6-AA0F-0117847BEE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EF0FB-FF03-48E2-8131-A0AFEFDAB6CB}" type="slidenum">
              <a:rPr lang="en-US" smtClean="0"/>
              <a:t>‹#›</a:t>
            </a:fld>
            <a:endParaRPr lang="en-US"/>
          </a:p>
        </p:txBody>
      </p:sp>
    </p:spTree>
    <p:extLst>
      <p:ext uri="{BB962C8B-B14F-4D97-AF65-F5344CB8AC3E}">
        <p14:creationId xmlns:p14="http://schemas.microsoft.com/office/powerpoint/2010/main" val="4258775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oonylabs.org/2015/02/03/immune-system-3/" TargetMode="External"/><Relationship Id="rId7" Type="http://schemas.openxmlformats.org/officeDocument/2006/relationships/hyperlink" Target="https://creativecommons.org/licenses/by/3.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frontiersin.org/articles/10.3389/fimmu.2014.00516/full"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www.thinkingnutrition.com.au/gut-bacteria-weight/" TargetMode="External"/><Relationship Id="rId7" Type="http://schemas.openxmlformats.org/officeDocument/2006/relationships/hyperlink" Target="https://creativecommons.org/licenses/by/3.0/"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itn.hms.harvard.edu/flash/2017/bacteria-killing-viruses-army-disease-fighters-within-us/"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hyperlink" Target="https://www.lucisphilippines.press/2018/08/unleash-natural-beauty-of-your-skin.html" TargetMode="External"/><Relationship Id="rId7" Type="http://schemas.openxmlformats.org/officeDocument/2006/relationships/hyperlink" Target="https://humannhealth.com/top-10-health-benefits-of-dark-chocolate/345/"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pxhere.com/en/photo/1411757" TargetMode="External"/><Relationship Id="rId4" Type="http://schemas.openxmlformats.org/officeDocument/2006/relationships/image" Target="../media/image7.jpeg"/><Relationship Id="rId9" Type="http://schemas.openxmlformats.org/officeDocument/2006/relationships/hyperlink" Target="https://creativecommons.org/licenses/by/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search?q=%E2%80%A2+Which+food+can+boost+our+immune+system%3F&amp;cvid=4de1d2647a0c4bf7aa244b7e6173c7ec&amp;pglt=43&amp;FORM=ANNTA1&amp;DAF1=1&amp;PC=HCTS" TargetMode="External"/><Relationship Id="rId2" Type="http://schemas.openxmlformats.org/officeDocument/2006/relationships/hyperlink" Target="https://www.bing.com/search?q=immunity+system+&amp;go=Search&amp;qs=ds&amp;form=QBRE" TargetMode="External"/><Relationship Id="rId1" Type="http://schemas.openxmlformats.org/officeDocument/2006/relationships/slideLayout" Target="../slideLayouts/slideLayout1.xml"/><Relationship Id="rId5" Type="http://schemas.openxmlformats.org/officeDocument/2006/relationships/hyperlink" Target="https://www.bing.com/search?q=what+is+the+immunity+system&amp;cvid=2aa9a261e36e48a88c53d76e7b9ec061&amp;pglt=43&amp;FORM=ANNTA1&amp;DAF1=1&amp;PC=HCTS" TargetMode="External"/><Relationship Id="rId4" Type="http://schemas.openxmlformats.org/officeDocument/2006/relationships/hyperlink" Target="https://www.bing.com/search?q=how+does+the+immunity+system+work&amp;cvid=f3a70bf7fbad42a7930787b66899503c&amp;pglt=43&amp;FORM=ANNTA1&amp;DAF1=1&amp;PC=H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308B4819-EC4E-4728-A770-BA8BCBD0474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85"/>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59134E-E6C3-44CA-BB62-F7B2F69B1690}"/>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Food choices and their impact on  your immunity system </a:t>
            </a:r>
          </a:p>
        </p:txBody>
      </p:sp>
      <p:sp>
        <p:nvSpPr>
          <p:cNvPr id="3" name="Subtitle 2">
            <a:extLst>
              <a:ext uri="{FF2B5EF4-FFF2-40B4-BE49-F238E27FC236}">
                <a16:creationId xmlns:a16="http://schemas.microsoft.com/office/drawing/2014/main" id="{5B14B203-9E6C-4AB6-9C1F-758731FF3EE0}"/>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by : Naya al Shami </a:t>
            </a:r>
          </a:p>
        </p:txBody>
      </p:sp>
    </p:spTree>
    <p:extLst>
      <p:ext uri="{BB962C8B-B14F-4D97-AF65-F5344CB8AC3E}">
        <p14:creationId xmlns:p14="http://schemas.microsoft.com/office/powerpoint/2010/main" val="2980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invertebrate, arthropod&#10;&#10;Description automatically generated">
            <a:extLst>
              <a:ext uri="{FF2B5EF4-FFF2-40B4-BE49-F238E27FC236}">
                <a16:creationId xmlns:a16="http://schemas.microsoft.com/office/drawing/2014/main" id="{147470C1-A8FA-4D04-81D3-E990CF7F2F4E}"/>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658" r="-1" b="5566"/>
          <a:stretch/>
        </p:blipFill>
        <p:spPr>
          <a:xfrm>
            <a:off x="4547937" y="-5"/>
            <a:ext cx="7644062" cy="3681406"/>
          </a:xfrm>
          <a:prstGeom prst="rect">
            <a:avLst/>
          </a:prstGeom>
        </p:spPr>
      </p:pic>
      <p:pic>
        <p:nvPicPr>
          <p:cNvPr id="8" name="Picture 7" descr="Diagram&#10;&#10;Description automatically generated">
            <a:extLst>
              <a:ext uri="{FF2B5EF4-FFF2-40B4-BE49-F238E27FC236}">
                <a16:creationId xmlns:a16="http://schemas.microsoft.com/office/drawing/2014/main" id="{7754316D-6C0B-4ECE-93A4-0E450A4E3EA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30851" r="-1" b="15354"/>
          <a:stretch/>
        </p:blipFill>
        <p:spPr>
          <a:xfrm>
            <a:off x="4547938" y="3681409"/>
            <a:ext cx="7644062" cy="3176595"/>
          </a:xfrm>
          <a:prstGeom prst="rect">
            <a:avLst/>
          </a:prstGeom>
        </p:spPr>
      </p:pic>
      <p:sp>
        <p:nvSpPr>
          <p:cNvPr id="16" name="Rectangle 15">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3D3A9-3B75-4FDD-A577-0C9BA9C75588}"/>
              </a:ext>
            </a:extLst>
          </p:cNvPr>
          <p:cNvSpPr>
            <a:spLocks noGrp="1"/>
          </p:cNvSpPr>
          <p:nvPr>
            <p:ph type="ctrTitle"/>
          </p:nvPr>
        </p:nvSpPr>
        <p:spPr>
          <a:xfrm>
            <a:off x="838200" y="1115219"/>
            <a:ext cx="5395912" cy="2387600"/>
          </a:xfrm>
        </p:spPr>
        <p:txBody>
          <a:bodyPr>
            <a:normAutofit/>
          </a:bodyPr>
          <a:lstStyle/>
          <a:p>
            <a:pPr algn="l"/>
            <a:r>
              <a:rPr lang="en-US" sz="5000" dirty="0">
                <a:solidFill>
                  <a:srgbClr val="FF0000"/>
                </a:solidFill>
              </a:rPr>
              <a:t>What is the immunity system? </a:t>
            </a:r>
          </a:p>
        </p:txBody>
      </p:sp>
      <p:sp>
        <p:nvSpPr>
          <p:cNvPr id="3" name="Subtitle 2">
            <a:extLst>
              <a:ext uri="{FF2B5EF4-FFF2-40B4-BE49-F238E27FC236}">
                <a16:creationId xmlns:a16="http://schemas.microsoft.com/office/drawing/2014/main" id="{9D29E86F-80D7-4E01-A19E-BA939CC63290}"/>
              </a:ext>
            </a:extLst>
          </p:cNvPr>
          <p:cNvSpPr>
            <a:spLocks noGrp="1"/>
          </p:cNvSpPr>
          <p:nvPr>
            <p:ph type="subTitle" idx="1"/>
          </p:nvPr>
        </p:nvSpPr>
        <p:spPr>
          <a:xfrm>
            <a:off x="838200" y="3902075"/>
            <a:ext cx="5395912" cy="1655762"/>
          </a:xfrm>
        </p:spPr>
        <p:txBody>
          <a:bodyPr>
            <a:normAutofit/>
          </a:bodyPr>
          <a:lstStyle/>
          <a:p>
            <a:pPr algn="l"/>
            <a:r>
              <a:rPr lang="en-US" sz="1900">
                <a:solidFill>
                  <a:schemeClr val="bg1"/>
                </a:solidFill>
              </a:rPr>
              <a:t>The immunity system is a complex network of cells and proteins that defends the body against infections . The immunity system keeps record of every germ (microbic)it has ever defeated so I can recognize   and destroy the microbe quickly if it enters the body again</a:t>
            </a:r>
          </a:p>
        </p:txBody>
      </p:sp>
      <p:cxnSp>
        <p:nvCxnSpPr>
          <p:cNvPr id="18" name="Straight Connector 17">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6F4AAD6-01DA-48F9-8CC1-E579D4882F3E}"/>
              </a:ext>
            </a:extLst>
          </p:cNvPr>
          <p:cNvSpPr txBox="1"/>
          <p:nvPr/>
        </p:nvSpPr>
        <p:spPr>
          <a:xfrm>
            <a:off x="9732672" y="348134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loonylabs.org/2015/02/03/immune-system-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9" name="TextBox 8">
            <a:extLst>
              <a:ext uri="{FF2B5EF4-FFF2-40B4-BE49-F238E27FC236}">
                <a16:creationId xmlns:a16="http://schemas.microsoft.com/office/drawing/2014/main" id="{86FD09EE-E180-4641-9EAE-A8097B9E30CD}"/>
              </a:ext>
            </a:extLst>
          </p:cNvPr>
          <p:cNvSpPr txBox="1"/>
          <p:nvPr/>
        </p:nvSpPr>
        <p:spPr>
          <a:xfrm>
            <a:off x="10005184" y="665794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rontiersin.org/articles/10.3389/fimmu.2014.00516/ful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26034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invertebrate, coelenterate&#10;&#10;Description automatically generated">
            <a:extLst>
              <a:ext uri="{FF2B5EF4-FFF2-40B4-BE49-F238E27FC236}">
                <a16:creationId xmlns:a16="http://schemas.microsoft.com/office/drawing/2014/main" id="{4B54EBF2-1DBD-43D7-99F6-0FE1D486F7A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398" r="-1" b="10398"/>
          <a:stretch/>
        </p:blipFill>
        <p:spPr>
          <a:xfrm>
            <a:off x="20" y="3579"/>
            <a:ext cx="12188932" cy="6854421"/>
          </a:xfrm>
          <a:prstGeom prst="rect">
            <a:avLst/>
          </a:prstGeom>
        </p:spPr>
      </p:pic>
      <p:sp>
        <p:nvSpPr>
          <p:cNvPr id="48" name="Rectangle 20">
            <a:extLst>
              <a:ext uri="{FF2B5EF4-FFF2-40B4-BE49-F238E27FC236}">
                <a16:creationId xmlns:a16="http://schemas.microsoft.com/office/drawing/2014/main" id="{681CD866-52B5-4280-A92B-56BDFD1E9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48" y="0"/>
            <a:ext cx="6102351" cy="6858000"/>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22">
            <a:extLst>
              <a:ext uri="{FF2B5EF4-FFF2-40B4-BE49-F238E27FC236}">
                <a16:creationId xmlns:a16="http://schemas.microsoft.com/office/drawing/2014/main" id="{96EEF187-8434-4B76-BE40-006EEBB26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2351" cy="6858000"/>
          </a:xfrm>
          <a:prstGeom prst="rect">
            <a:avLst/>
          </a:prstGeom>
          <a:solidFill>
            <a:schemeClr val="bg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07A700-E327-4795-820C-EC447CCEACE3}"/>
              </a:ext>
            </a:extLst>
          </p:cNvPr>
          <p:cNvSpPr>
            <a:spLocks noGrp="1"/>
          </p:cNvSpPr>
          <p:nvPr>
            <p:ph type="ctrTitle"/>
          </p:nvPr>
        </p:nvSpPr>
        <p:spPr>
          <a:xfrm>
            <a:off x="1282620" y="1748771"/>
            <a:ext cx="3498979" cy="3360458"/>
          </a:xfrm>
        </p:spPr>
        <p:txBody>
          <a:bodyPr vert="horz" lIns="91440" tIns="45720" rIns="91440" bIns="45720" rtlCol="0" anchor="ctr">
            <a:normAutofit/>
          </a:bodyPr>
          <a:lstStyle/>
          <a:p>
            <a:r>
              <a:rPr lang="en-US" sz="3700" kern="1200">
                <a:solidFill>
                  <a:schemeClr val="tx1"/>
                </a:solidFill>
                <a:latin typeface="+mj-lt"/>
                <a:ea typeface="+mj-ea"/>
                <a:cs typeface="+mj-cs"/>
              </a:rPr>
              <a:t>	What role does the immune system play in keeping us alive and well?</a:t>
            </a:r>
          </a:p>
        </p:txBody>
      </p:sp>
      <p:pic>
        <p:nvPicPr>
          <p:cNvPr id="5" name="Picture 4" descr="A picture containing worm, plant&#10;&#10;Description automatically generated">
            <a:extLst>
              <a:ext uri="{FF2B5EF4-FFF2-40B4-BE49-F238E27FC236}">
                <a16:creationId xmlns:a16="http://schemas.microsoft.com/office/drawing/2014/main" id="{C86AA4DE-6209-4BA4-845E-0E0F5D7B2AA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2276" r="11998"/>
          <a:stretch/>
        </p:blipFill>
        <p:spPr>
          <a:xfrm>
            <a:off x="6883401" y="803191"/>
            <a:ext cx="4516920" cy="2385915"/>
          </a:xfrm>
          <a:prstGeom prst="rect">
            <a:avLst/>
          </a:prstGeom>
        </p:spPr>
      </p:pic>
      <p:sp>
        <p:nvSpPr>
          <p:cNvPr id="3" name="Subtitle 2">
            <a:extLst>
              <a:ext uri="{FF2B5EF4-FFF2-40B4-BE49-F238E27FC236}">
                <a16:creationId xmlns:a16="http://schemas.microsoft.com/office/drawing/2014/main" id="{F486590E-3EC6-4598-8148-6EDAD9E0C81C}"/>
              </a:ext>
            </a:extLst>
          </p:cNvPr>
          <p:cNvSpPr>
            <a:spLocks noGrp="1"/>
          </p:cNvSpPr>
          <p:nvPr>
            <p:ph type="subTitle" idx="1"/>
          </p:nvPr>
        </p:nvSpPr>
        <p:spPr>
          <a:xfrm>
            <a:off x="6883401" y="3676052"/>
            <a:ext cx="4516920" cy="2375756"/>
          </a:xfrm>
        </p:spPr>
        <p:txBody>
          <a:bodyPr vert="horz" lIns="91440" tIns="45720" rIns="91440" bIns="45720" rtlCol="0" anchor="ctr">
            <a:normAutofit/>
          </a:bodyPr>
          <a:lstStyle/>
          <a:p>
            <a:pPr marL="457200" indent="-228600" algn="l">
              <a:buFont typeface="Arial" panose="020B0604020202020204" pitchFamily="34" charset="0"/>
              <a:buChar char="•"/>
            </a:pPr>
            <a:r>
              <a:rPr lang="en-US" sz="1800"/>
              <a:t>fights off infections (bacterial, viral)</a:t>
            </a:r>
          </a:p>
          <a:p>
            <a:pPr marL="457200" indent="-228600" algn="l">
              <a:buFont typeface="Arial" panose="020B0604020202020204" pitchFamily="34" charset="0"/>
              <a:buChar char="•"/>
            </a:pPr>
            <a:r>
              <a:rPr lang="en-US" sz="1800"/>
              <a:t>Fights diseases like cancer</a:t>
            </a:r>
          </a:p>
          <a:p>
            <a:pPr marL="457200" indent="-228600" algn="l">
              <a:buFont typeface="Arial" panose="020B0604020202020204" pitchFamily="34" charset="0"/>
              <a:buChar char="•"/>
            </a:pPr>
            <a:r>
              <a:rPr lang="en-US" sz="1800"/>
              <a:t>Produce antibodies </a:t>
            </a:r>
          </a:p>
          <a:p>
            <a:pPr marL="457200" indent="-228600" algn="l">
              <a:buFont typeface="Arial" panose="020B0604020202020204" pitchFamily="34" charset="0"/>
              <a:buChar char="•"/>
            </a:pPr>
            <a:r>
              <a:rPr lang="en-US" sz="1800"/>
              <a:t>produce memory cells that keep a record of pathogens and how to kill them</a:t>
            </a:r>
          </a:p>
        </p:txBody>
      </p:sp>
      <p:sp>
        <p:nvSpPr>
          <p:cNvPr id="6" name="TextBox 5">
            <a:extLst>
              <a:ext uri="{FF2B5EF4-FFF2-40B4-BE49-F238E27FC236}">
                <a16:creationId xmlns:a16="http://schemas.microsoft.com/office/drawing/2014/main" id="{7DFD2DDE-56F8-4DD8-B45F-12A947832DEF}"/>
              </a:ext>
            </a:extLst>
          </p:cNvPr>
          <p:cNvSpPr txBox="1"/>
          <p:nvPr/>
        </p:nvSpPr>
        <p:spPr>
          <a:xfrm>
            <a:off x="8960230" y="2989051"/>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itn.hms.harvard.edu/flash/2017/bacteria-killing-viruses-army-disease-fighters-within-u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9" name="TextBox 8">
            <a:extLst>
              <a:ext uri="{FF2B5EF4-FFF2-40B4-BE49-F238E27FC236}">
                <a16:creationId xmlns:a16="http://schemas.microsoft.com/office/drawing/2014/main" id="{BFD06715-748B-40C9-81BB-D2575FF2C2D0}"/>
              </a:ext>
            </a:extLst>
          </p:cNvPr>
          <p:cNvSpPr txBox="1"/>
          <p:nvPr/>
        </p:nvSpPr>
        <p:spPr>
          <a:xfrm>
            <a:off x="10002135"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thinkingnutrition.com.au/gut-bacteria-weigh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71113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wooden, turmeric, wood, sliced&#10;&#10;Description automatically generated">
            <a:extLst>
              <a:ext uri="{FF2B5EF4-FFF2-40B4-BE49-F238E27FC236}">
                <a16:creationId xmlns:a16="http://schemas.microsoft.com/office/drawing/2014/main" id="{5AC0E0FB-50EE-4246-9A78-B7B75BF85F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0175" r="-3" b="-3"/>
          <a:stretch/>
        </p:blipFill>
        <p:spPr>
          <a:xfrm>
            <a:off x="5926240" y="10"/>
            <a:ext cx="6265758" cy="2285990"/>
          </a:xfrm>
          <a:custGeom>
            <a:avLst/>
            <a:gdLst/>
            <a:ahLst/>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5" name="Picture 4" descr="A bowl of blueberries&#10;&#10;Description automatically generated">
            <a:extLst>
              <a:ext uri="{FF2B5EF4-FFF2-40B4-BE49-F238E27FC236}">
                <a16:creationId xmlns:a16="http://schemas.microsoft.com/office/drawing/2014/main" id="{F2FFEFB3-AED2-494C-9614-E734D611B23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8354" r="-2" b="15882"/>
          <a:stretch/>
        </p:blipFill>
        <p:spPr>
          <a:xfrm>
            <a:off x="6984273" y="2286000"/>
            <a:ext cx="5207727" cy="2286000"/>
          </a:xfrm>
          <a:custGeom>
            <a:avLst/>
            <a:gdLst/>
            <a:ahLst/>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7" name="Picture 6" descr="A picture containing sweet&#10;&#10;Description automatically generated">
            <a:extLst>
              <a:ext uri="{FF2B5EF4-FFF2-40B4-BE49-F238E27FC236}">
                <a16:creationId xmlns:a16="http://schemas.microsoft.com/office/drawing/2014/main" id="{DCE88943-D5ED-4DEC-BAAA-E5556F4726DF}"/>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5307"/>
          <a:stretch/>
        </p:blipFill>
        <p:spPr>
          <a:xfrm>
            <a:off x="8047618" y="4572000"/>
            <a:ext cx="4144382" cy="2286000"/>
          </a:xfrm>
          <a:custGeom>
            <a:avLst/>
            <a:gdLst/>
            <a:ahLst/>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6" name="Freeform 16">
            <a:extLst>
              <a:ext uri="{FF2B5EF4-FFF2-40B4-BE49-F238E27FC236}">
                <a16:creationId xmlns:a16="http://schemas.microsoft.com/office/drawing/2014/main" id="{98BA90CC-0056-473E-80AE-8CB0EE6AC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17">
            <a:extLst>
              <a:ext uri="{FF2B5EF4-FFF2-40B4-BE49-F238E27FC236}">
                <a16:creationId xmlns:a16="http://schemas.microsoft.com/office/drawing/2014/main" id="{2396E232-7219-4009-893A-28527CADC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02664" cy="6858000"/>
          </a:xfrm>
          <a:custGeom>
            <a:avLst/>
            <a:gdLst>
              <a:gd name="connsiteX0" fmla="*/ 0 w 9102664"/>
              <a:gd name="connsiteY0" fmla="*/ 0 h 6858000"/>
              <a:gd name="connsiteX1" fmla="*/ 5926510 w 9102664"/>
              <a:gd name="connsiteY1" fmla="*/ 0 h 6858000"/>
              <a:gd name="connsiteX2" fmla="*/ 9102664 w 9102664"/>
              <a:gd name="connsiteY2" fmla="*/ 6858000 h 6858000"/>
              <a:gd name="connsiteX3" fmla="*/ 0 w 910266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02664" h="6858000">
                <a:moveTo>
                  <a:pt x="0" y="0"/>
                </a:moveTo>
                <a:lnTo>
                  <a:pt x="5926510" y="0"/>
                </a:lnTo>
                <a:lnTo>
                  <a:pt x="9102664"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9790378-55BC-473F-8E08-7DEB03AF8346}"/>
              </a:ext>
            </a:extLst>
          </p:cNvPr>
          <p:cNvSpPr>
            <a:spLocks noGrp="1"/>
          </p:cNvSpPr>
          <p:nvPr>
            <p:ph type="ctrTitle"/>
          </p:nvPr>
        </p:nvSpPr>
        <p:spPr>
          <a:xfrm>
            <a:off x="838200" y="365125"/>
            <a:ext cx="5191125" cy="1325563"/>
          </a:xfrm>
        </p:spPr>
        <p:txBody>
          <a:bodyPr vert="horz" lIns="91440" tIns="45720" rIns="91440" bIns="45720" rtlCol="0" anchor="ctr">
            <a:normAutofit/>
          </a:bodyPr>
          <a:lstStyle/>
          <a:p>
            <a:pPr algn="l"/>
            <a:r>
              <a:rPr lang="en-US" sz="4400" kern="1200" dirty="0">
                <a:solidFill>
                  <a:srgbClr val="FF0000"/>
                </a:solidFill>
                <a:latin typeface="+mj-lt"/>
                <a:ea typeface="+mj-ea"/>
                <a:cs typeface="+mj-cs"/>
              </a:rPr>
              <a:t>Which foods boost the immune system? </a:t>
            </a:r>
          </a:p>
        </p:txBody>
      </p:sp>
      <p:sp>
        <p:nvSpPr>
          <p:cNvPr id="3" name="Subtitle 2">
            <a:extLst>
              <a:ext uri="{FF2B5EF4-FFF2-40B4-BE49-F238E27FC236}">
                <a16:creationId xmlns:a16="http://schemas.microsoft.com/office/drawing/2014/main" id="{1830F5D4-3E38-4BDC-A74A-BD71DB7C14BD}"/>
              </a:ext>
            </a:extLst>
          </p:cNvPr>
          <p:cNvSpPr>
            <a:spLocks noGrp="1"/>
          </p:cNvSpPr>
          <p:nvPr>
            <p:ph type="subTitle" idx="1"/>
          </p:nvPr>
        </p:nvSpPr>
        <p:spPr>
          <a:xfrm>
            <a:off x="838200" y="2021249"/>
            <a:ext cx="5707565" cy="4155713"/>
          </a:xfrm>
        </p:spPr>
        <p:txBody>
          <a:bodyPr vert="horz" lIns="91440" tIns="45720" rIns="91440" bIns="45720" rtlCol="0">
            <a:normAutofit/>
          </a:bodyPr>
          <a:lstStyle/>
          <a:p>
            <a:pPr indent="-228600" algn="l">
              <a:buFont typeface="Arial" panose="020B0604020202020204" pitchFamily="34" charset="0"/>
              <a:buChar char="•"/>
            </a:pPr>
            <a:r>
              <a:rPr lang="en-US" sz="1900"/>
              <a:t>1)Dark chocolate contains an antioxidant called theobromine, which may help to boost the immune system by protecting the body’s cells from free radicals.</a:t>
            </a:r>
          </a:p>
          <a:p>
            <a:pPr indent="-228600" algn="l">
              <a:buFont typeface="Arial" panose="020B0604020202020204" pitchFamily="34" charset="0"/>
              <a:buChar char="•"/>
            </a:pPr>
            <a:r>
              <a:rPr lang="en-US" sz="1900"/>
              <a:t>2) Blueberries contain a type of flavonoid called anthocyanin, which has antioxidant properties that can help boost a person’s immune system. A 2016 study noted that flavonoids play an essential role in the respiratory tract’s immune defense system.</a:t>
            </a:r>
          </a:p>
          <a:p>
            <a:pPr indent="-228600" algn="l">
              <a:buFont typeface="Arial" panose="020B0604020202020204" pitchFamily="34" charset="0"/>
              <a:buChar char="•"/>
            </a:pPr>
            <a:r>
              <a:rPr lang="en-US" sz="1900"/>
              <a:t>3) Turmeric is a yellow spice that many people use in cooking. It is also present in some alternative medicines. Consuming turmeric may improve a person’s immune response. This is due to the qualities of curcumin, a compound in turmeric.</a:t>
            </a:r>
          </a:p>
          <a:p>
            <a:pPr indent="-228600" algn="l">
              <a:buFont typeface="Arial" panose="020B0604020202020204" pitchFamily="34" charset="0"/>
              <a:buChar char="•"/>
            </a:pPr>
            <a:endParaRPr lang="en-US" sz="1900"/>
          </a:p>
          <a:p>
            <a:pPr indent="-228600" algn="l">
              <a:buFont typeface="Arial" panose="020B0604020202020204" pitchFamily="34" charset="0"/>
              <a:buChar char="•"/>
            </a:pPr>
            <a:endParaRPr lang="en-US" sz="1900"/>
          </a:p>
          <a:p>
            <a:pPr indent="-228600" algn="l">
              <a:buFont typeface="Arial" panose="020B0604020202020204" pitchFamily="34" charset="0"/>
              <a:buChar char="•"/>
            </a:pPr>
            <a:endParaRPr lang="en-US" sz="1900"/>
          </a:p>
        </p:txBody>
      </p:sp>
      <p:sp>
        <p:nvSpPr>
          <p:cNvPr id="8" name="TextBox 7">
            <a:extLst>
              <a:ext uri="{FF2B5EF4-FFF2-40B4-BE49-F238E27FC236}">
                <a16:creationId xmlns:a16="http://schemas.microsoft.com/office/drawing/2014/main" id="{9C8336A0-1E67-433E-B76D-03AFDBFD5127}"/>
              </a:ext>
            </a:extLst>
          </p:cNvPr>
          <p:cNvSpPr txBox="1"/>
          <p:nvPr/>
        </p:nvSpPr>
        <p:spPr>
          <a:xfrm>
            <a:off x="9751909" y="6870700"/>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humannhealth.com/top-10-health-benefits-of-dark-chocolate/34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
        <p:nvSpPr>
          <p:cNvPr id="11" name="TextBox 10">
            <a:extLst>
              <a:ext uri="{FF2B5EF4-FFF2-40B4-BE49-F238E27FC236}">
                <a16:creationId xmlns:a16="http://schemas.microsoft.com/office/drawing/2014/main" id="{AFD998AE-FD09-469F-B56F-D04F610527C6}"/>
              </a:ext>
            </a:extLst>
          </p:cNvPr>
          <p:cNvSpPr txBox="1"/>
          <p:nvPr/>
        </p:nvSpPr>
        <p:spPr>
          <a:xfrm>
            <a:off x="7552393"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lucisphilippines.press/2018/08/unleash-natural-beauty-of-your-ski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639978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0B7813D-B76D-400E-BFDE-AA4BA0BFA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E603DD-F103-4E6A-A547-5C9980C449FC}"/>
              </a:ext>
            </a:extLst>
          </p:cNvPr>
          <p:cNvSpPr>
            <a:spLocks noGrp="1"/>
          </p:cNvSpPr>
          <p:nvPr>
            <p:ph type="ctrTitle"/>
          </p:nvPr>
        </p:nvSpPr>
        <p:spPr>
          <a:xfrm>
            <a:off x="841248" y="600426"/>
            <a:ext cx="10512552" cy="3360625"/>
          </a:xfrm>
        </p:spPr>
        <p:txBody>
          <a:bodyPr>
            <a:normAutofit/>
          </a:bodyPr>
          <a:lstStyle/>
          <a:p>
            <a:pPr algn="l"/>
            <a:r>
              <a:rPr lang="en-US" sz="8200">
                <a:solidFill>
                  <a:schemeClr val="bg1"/>
                </a:solidFill>
              </a:rPr>
              <a:t>How does the immunity system work?</a:t>
            </a:r>
          </a:p>
        </p:txBody>
      </p:sp>
      <p:sp>
        <p:nvSpPr>
          <p:cNvPr id="3" name="Subtitle 2">
            <a:extLst>
              <a:ext uri="{FF2B5EF4-FFF2-40B4-BE49-F238E27FC236}">
                <a16:creationId xmlns:a16="http://schemas.microsoft.com/office/drawing/2014/main" id="{E4F0A257-2C45-4438-BB94-A1A924EA65D6}"/>
              </a:ext>
            </a:extLst>
          </p:cNvPr>
          <p:cNvSpPr>
            <a:spLocks noGrp="1"/>
          </p:cNvSpPr>
          <p:nvPr>
            <p:ph type="subTitle" idx="1"/>
          </p:nvPr>
        </p:nvSpPr>
        <p:spPr>
          <a:xfrm>
            <a:off x="859536" y="4119928"/>
            <a:ext cx="10494264" cy="1366472"/>
          </a:xfrm>
        </p:spPr>
        <p:txBody>
          <a:bodyPr>
            <a:normAutofit/>
          </a:bodyPr>
          <a:lstStyle/>
          <a:p>
            <a:pPr algn="l"/>
            <a:r>
              <a:rPr lang="en-US" sz="1800">
                <a:solidFill>
                  <a:schemeClr val="bg1"/>
                </a:solidFill>
              </a:rPr>
              <a:t>Your immune system protects your body from infectious germs. Through highly complex and adaptive processes, a healthy immune system is always at work, protecting you from infections by identifying and destroying harmful microorganisms. Your immune system also helps you build immunity so that when you encounter certain invading germs again, you can fight them faster the next time around, often without even getting sick at all.</a:t>
            </a:r>
          </a:p>
          <a:p>
            <a:pPr algn="l"/>
            <a:endParaRPr lang="en-US" sz="1800" dirty="0">
              <a:solidFill>
                <a:schemeClr val="bg1"/>
              </a:solidFill>
            </a:endParaRPr>
          </a:p>
          <a:p>
            <a:pPr algn="l"/>
            <a:endParaRPr lang="en-US" sz="1800" dirty="0">
              <a:solidFill>
                <a:schemeClr val="bg1"/>
              </a:solidFill>
            </a:endParaRPr>
          </a:p>
        </p:txBody>
      </p:sp>
    </p:spTree>
    <p:extLst>
      <p:ext uri="{BB962C8B-B14F-4D97-AF65-F5344CB8AC3E}">
        <p14:creationId xmlns:p14="http://schemas.microsoft.com/office/powerpoint/2010/main" val="265257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C1F59B6-CA43-4052-A216-6E7DEBE379BA}"/>
              </a:ext>
            </a:extLst>
          </p:cNvPr>
          <p:cNvSpPr>
            <a:spLocks noGrp="1"/>
          </p:cNvSpPr>
          <p:nvPr>
            <p:ph type="ctrTitle"/>
          </p:nvPr>
        </p:nvSpPr>
        <p:spPr>
          <a:xfrm>
            <a:off x="841248" y="704850"/>
            <a:ext cx="3785616" cy="2978150"/>
          </a:xfrm>
        </p:spPr>
        <p:txBody>
          <a:bodyPr vert="horz" lIns="91440" tIns="45720" rIns="91440" bIns="45720" rtlCol="0" anchor="b">
            <a:normAutofit/>
          </a:bodyPr>
          <a:lstStyle/>
          <a:p>
            <a:pPr algn="l"/>
            <a:r>
              <a:rPr lang="en-US" sz="4400" kern="1200">
                <a:solidFill>
                  <a:schemeClr val="tx1"/>
                </a:solidFill>
                <a:latin typeface="+mj-lt"/>
                <a:ea typeface="+mj-ea"/>
                <a:cs typeface="+mj-cs"/>
              </a:rPr>
              <a:t>What is the function of the immunity system ?</a:t>
            </a:r>
          </a:p>
        </p:txBody>
      </p:sp>
      <p:sp>
        <p:nvSpPr>
          <p:cNvPr id="3" name="Subtitle 2">
            <a:extLst>
              <a:ext uri="{FF2B5EF4-FFF2-40B4-BE49-F238E27FC236}">
                <a16:creationId xmlns:a16="http://schemas.microsoft.com/office/drawing/2014/main" id="{A0ABC454-B3DC-4A71-A853-2ADBC07212F2}"/>
              </a:ext>
            </a:extLst>
          </p:cNvPr>
          <p:cNvSpPr>
            <a:spLocks noGrp="1"/>
          </p:cNvSpPr>
          <p:nvPr>
            <p:ph type="subTitle" idx="1"/>
          </p:nvPr>
        </p:nvSpPr>
        <p:spPr>
          <a:xfrm>
            <a:off x="6038850" y="704850"/>
            <a:ext cx="5314950" cy="5251450"/>
          </a:xfrm>
        </p:spPr>
        <p:txBody>
          <a:bodyPr vert="horz" lIns="91440" tIns="45720" rIns="91440" bIns="45720" rtlCol="0" anchor="ctr">
            <a:normAutofit/>
          </a:bodyPr>
          <a:lstStyle/>
          <a:p>
            <a:pPr indent="-228600" algn="l">
              <a:buFont typeface="Arial" panose="020B0604020202020204" pitchFamily="34" charset="0"/>
              <a:buChar char="•"/>
            </a:pPr>
            <a:r>
              <a:rPr lang="en-US" sz="2100">
                <a:solidFill>
                  <a:schemeClr val="bg1"/>
                </a:solidFill>
              </a:rPr>
              <a:t>There's a mantra in organized sports that says, defense is king! In today's world, with germs lurking around every corner, it pays to have a strong defense. The immune system is the body's natural defense mechanism. The function of this system is to prevent or reduce the occurrence of infection. This is accomplished through the coordinated function of the body's immune cells.</a:t>
            </a:r>
          </a:p>
          <a:p>
            <a:pPr indent="-228600" algn="l">
              <a:buFont typeface="Arial" panose="020B0604020202020204" pitchFamily="34" charset="0"/>
              <a:buChar char="•"/>
            </a:pPr>
            <a:r>
              <a:rPr lang="en-US" sz="2100">
                <a:solidFill>
                  <a:schemeClr val="bg1"/>
                </a:solidFill>
              </a:rPr>
              <a:t>Cells of the immune system, known as white blood cells, are found in our bone marrow, lymph nodes, spleen, thymus, tonsils, and in the liver of embryos. When microorganisms, such as bacteria or viruses invade the body, non-specific defense mechanisms provide the first line of defense.</a:t>
            </a:r>
          </a:p>
          <a:p>
            <a:pPr indent="-228600" algn="l">
              <a:buFont typeface="Arial" panose="020B0604020202020204" pitchFamily="34" charset="0"/>
              <a:buChar char="•"/>
            </a:pPr>
            <a:endParaRPr lang="en-US" sz="2100">
              <a:solidFill>
                <a:schemeClr val="bg1"/>
              </a:solidFill>
            </a:endParaRPr>
          </a:p>
          <a:p>
            <a:pPr indent="-228600" algn="l">
              <a:buFont typeface="Arial" panose="020B0604020202020204" pitchFamily="34" charset="0"/>
              <a:buChar char="•"/>
            </a:pPr>
            <a:endParaRPr lang="en-US" sz="2100">
              <a:solidFill>
                <a:schemeClr val="bg1"/>
              </a:solidFill>
            </a:endParaRPr>
          </a:p>
          <a:p>
            <a:pPr indent="-228600" algn="l">
              <a:buFont typeface="Arial" panose="020B0604020202020204" pitchFamily="34" charset="0"/>
              <a:buChar char="•"/>
            </a:pPr>
            <a:endParaRPr lang="en-US" sz="2100">
              <a:solidFill>
                <a:schemeClr val="bg1"/>
              </a:solidFill>
            </a:endParaRPr>
          </a:p>
        </p:txBody>
      </p:sp>
    </p:spTree>
    <p:extLst>
      <p:ext uri="{BB962C8B-B14F-4D97-AF65-F5344CB8AC3E}">
        <p14:creationId xmlns:p14="http://schemas.microsoft.com/office/powerpoint/2010/main" val="21813723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36A231-786B-4B44-A1ED-A8314EA441FB}"/>
              </a:ext>
            </a:extLst>
          </p:cNvPr>
          <p:cNvSpPr>
            <a:spLocks noGrp="1"/>
          </p:cNvSpPr>
          <p:nvPr>
            <p:ph type="title"/>
          </p:nvPr>
        </p:nvSpPr>
        <p:spPr>
          <a:xfrm>
            <a:off x="804671" y="640263"/>
            <a:ext cx="3284331" cy="5254510"/>
          </a:xfrm>
        </p:spPr>
        <p:txBody>
          <a:bodyPr>
            <a:normAutofit/>
          </a:bodyPr>
          <a:lstStyle/>
          <a:p>
            <a:r>
              <a:rPr lang="en-US"/>
              <a:t>Are immune systems good at any age?</a:t>
            </a:r>
          </a:p>
        </p:txBody>
      </p:sp>
      <p:sp>
        <p:nvSpPr>
          <p:cNvPr id="3" name="Content Placeholder 2">
            <a:extLst>
              <a:ext uri="{FF2B5EF4-FFF2-40B4-BE49-F238E27FC236}">
                <a16:creationId xmlns:a16="http://schemas.microsoft.com/office/drawing/2014/main" id="{4D3D4D5C-3C29-46C9-98E4-F4E0FE298CC0}"/>
              </a:ext>
            </a:extLst>
          </p:cNvPr>
          <p:cNvSpPr>
            <a:spLocks noGrp="1"/>
          </p:cNvSpPr>
          <p:nvPr>
            <p:ph idx="1"/>
          </p:nvPr>
        </p:nvSpPr>
        <p:spPr>
          <a:xfrm>
            <a:off x="5358384" y="640263"/>
            <a:ext cx="6028944" cy="5254510"/>
          </a:xfrm>
        </p:spPr>
        <p:txBody>
          <a:bodyPr anchor="ctr">
            <a:normAutofit/>
          </a:bodyPr>
          <a:lstStyle/>
          <a:p>
            <a:r>
              <a:rPr lang="en-US" sz="2200">
                <a:solidFill>
                  <a:schemeClr val="bg1"/>
                </a:solidFill>
              </a:rPr>
              <a:t>But fear not -- at least not much. “Compared to many other bodily functions, most people’s immune systems actually do really great at any age,” Glatt says. Most of our immune systems work well enough that our risk for infection and illness isn’t much higher than normal. Even better?</a:t>
            </a:r>
          </a:p>
          <a:p>
            <a:pPr marL="0" indent="0">
              <a:buNone/>
            </a:pPr>
            <a:r>
              <a:rPr lang="en-US" sz="2200">
                <a:solidFill>
                  <a:schemeClr val="bg1"/>
                </a:solidFill>
              </a:rPr>
              <a:t>   What happens to your immune system as you get older?</a:t>
            </a:r>
          </a:p>
          <a:p>
            <a:r>
              <a:rPr lang="en-US" sz="2200">
                <a:solidFill>
                  <a:schemeClr val="bg1"/>
                </a:solidFill>
              </a:rPr>
              <a:t>As you get older, your immune system ages with you. There's even a medical term for it – immunosenescence – the gradual decrease in immune function that comes with age. Similar to your walking or running speed, your body's ability to fight off infection inevitably slows.</a:t>
            </a:r>
          </a:p>
          <a:p>
            <a:endParaRPr lang="en-US" sz="2200">
              <a:solidFill>
                <a:schemeClr val="bg1"/>
              </a:solidFill>
            </a:endParaRPr>
          </a:p>
        </p:txBody>
      </p:sp>
    </p:spTree>
    <p:extLst>
      <p:ext uri="{BB962C8B-B14F-4D97-AF65-F5344CB8AC3E}">
        <p14:creationId xmlns:p14="http://schemas.microsoft.com/office/powerpoint/2010/main" val="252855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51C1BF-5042-4858-9923-5A5326279347}"/>
              </a:ext>
            </a:extLst>
          </p:cNvPr>
          <p:cNvSpPr txBox="1"/>
          <p:nvPr/>
        </p:nvSpPr>
        <p:spPr>
          <a:xfrm>
            <a:off x="6565900" y="4279900"/>
            <a:ext cx="5156200" cy="1714500"/>
          </a:xfrm>
          <a:prstGeom prst="rect">
            <a:avLst/>
          </a:prstGeom>
          <a:noFill/>
        </p:spPr>
        <p:txBody>
          <a:bodyPr wrap="square" anchor="t">
            <a:normAutofit/>
          </a:bodyPr>
          <a:lstStyle/>
          <a:p>
            <a:pPr>
              <a:spcAft>
                <a:spcPts val="600"/>
              </a:spcAft>
            </a:pPr>
            <a:r>
              <a:rPr lang="en-US" sz="2800">
                <a:hlinkClick r:id="rId2"/>
              </a:rPr>
              <a:t>https://www.bing.com/search?q=immunity+system+&amp;go=Search&amp;qs=ds&amp;form=QBRE</a:t>
            </a:r>
            <a:endParaRPr lang="en-US" sz="2800"/>
          </a:p>
        </p:txBody>
      </p:sp>
      <p:sp>
        <p:nvSpPr>
          <p:cNvPr id="5" name="TextBox 4">
            <a:extLst>
              <a:ext uri="{FF2B5EF4-FFF2-40B4-BE49-F238E27FC236}">
                <a16:creationId xmlns:a16="http://schemas.microsoft.com/office/drawing/2014/main" id="{DD9DB80A-48ED-4C6D-9024-AFADE8B48FB8}"/>
              </a:ext>
            </a:extLst>
          </p:cNvPr>
          <p:cNvSpPr txBox="1"/>
          <p:nvPr/>
        </p:nvSpPr>
        <p:spPr>
          <a:xfrm>
            <a:off x="6565900" y="457200"/>
            <a:ext cx="5156200" cy="3759200"/>
          </a:xfrm>
          <a:prstGeom prst="rect">
            <a:avLst/>
          </a:prstGeom>
          <a:noFill/>
        </p:spPr>
        <p:txBody>
          <a:bodyPr wrap="square" anchor="t">
            <a:normAutofit/>
          </a:bodyPr>
          <a:lstStyle/>
          <a:p>
            <a:pPr>
              <a:spcAft>
                <a:spcPts val="600"/>
              </a:spcAft>
            </a:pPr>
            <a:r>
              <a:rPr lang="en-US" sz="2800">
                <a:hlinkClick r:id="rId3"/>
              </a:rPr>
              <a:t>https://www.bing.com/search?q=%E2%80%A2+Which+food+can+boost+our+immune+system%3F&amp;cvid=4de1d2647a0c4bf7aa244b7e6173c7ec&amp;pglt=43&amp;FORM=ANNTA1&amp;DAF1=1&amp;PC=HCTS</a:t>
            </a:r>
            <a:r>
              <a:rPr lang="en-US" sz="2800"/>
              <a:t> </a:t>
            </a:r>
          </a:p>
        </p:txBody>
      </p:sp>
      <p:sp>
        <p:nvSpPr>
          <p:cNvPr id="2" name="Title 1">
            <a:extLst>
              <a:ext uri="{FF2B5EF4-FFF2-40B4-BE49-F238E27FC236}">
                <a16:creationId xmlns:a16="http://schemas.microsoft.com/office/drawing/2014/main" id="{8560C1CC-DE15-4F68-AB50-0B7BE32BD237}"/>
              </a:ext>
            </a:extLst>
          </p:cNvPr>
          <p:cNvSpPr>
            <a:spLocks noGrp="1"/>
          </p:cNvSpPr>
          <p:nvPr>
            <p:ph type="ctrTitle"/>
          </p:nvPr>
        </p:nvSpPr>
        <p:spPr>
          <a:xfrm>
            <a:off x="823442" y="921715"/>
            <a:ext cx="5163022" cy="2635993"/>
          </a:xfrm>
        </p:spPr>
        <p:txBody>
          <a:bodyPr anchor="b">
            <a:normAutofit/>
          </a:bodyPr>
          <a:lstStyle/>
          <a:p>
            <a:pPr algn="l"/>
            <a:r>
              <a:rPr lang="en-US" sz="1900">
                <a:hlinkClick r:id="rId4"/>
              </a:rPr>
              <a:t>                                  https://www.bing.com/search?q=does+the+immunity+system+effect+age&amp;cvid=afcbf50b3cb8450cb697b6308e88b84f&amp;pglt=427&amp;FORM=ANNTA1&amp;DAF1=1&amp;PC=HCTS https://www.bing.com/search?q=how+does+the+immunity+system+work&amp;cvid=f3a70bf7fbad42a7930787b66899503c&amp;pglt=43&amp;FORM=ANNTA1&amp;DAF1=1&amp;PC=HCTS                                                                                                              </a:t>
            </a:r>
            <a:endParaRPr lang="en-US" sz="1900"/>
          </a:p>
        </p:txBody>
      </p:sp>
      <p:sp>
        <p:nvSpPr>
          <p:cNvPr id="3" name="Subtitle 2">
            <a:extLst>
              <a:ext uri="{FF2B5EF4-FFF2-40B4-BE49-F238E27FC236}">
                <a16:creationId xmlns:a16="http://schemas.microsoft.com/office/drawing/2014/main" id="{40FAB2CE-7094-4070-9FA0-EAA293F15C67}"/>
              </a:ext>
            </a:extLst>
          </p:cNvPr>
          <p:cNvSpPr>
            <a:spLocks noGrp="1"/>
          </p:cNvSpPr>
          <p:nvPr>
            <p:ph type="subTitle" idx="1"/>
          </p:nvPr>
        </p:nvSpPr>
        <p:spPr>
          <a:xfrm>
            <a:off x="823442" y="4541263"/>
            <a:ext cx="4662957" cy="1395022"/>
          </a:xfrm>
        </p:spPr>
        <p:txBody>
          <a:bodyPr anchor="t">
            <a:normAutofit/>
          </a:bodyPr>
          <a:lstStyle/>
          <a:p>
            <a:pPr algn="l"/>
            <a:r>
              <a:rPr lang="en-US" sz="1900">
                <a:solidFill>
                  <a:srgbClr val="FFFFFF"/>
                </a:solidFill>
                <a:hlinkClick r:id="rId5"/>
              </a:rPr>
              <a:t>   https://www.bing.com/search?q=what+is+the+immunity+system&amp;cvid=2aa9a261e36e48a88c53d76e7b9ec061&amp;pglt=43&amp;F                  ORM=ANNTA1&amp;DAF1=1&amp;PC=HCTS</a:t>
            </a:r>
            <a:r>
              <a:rPr lang="en-US" sz="1900">
                <a:solidFill>
                  <a:srgbClr val="FFFFFF"/>
                </a:solidFill>
              </a:rPr>
              <a:t>                                                                                                           </a:t>
            </a:r>
          </a:p>
        </p:txBody>
      </p:sp>
    </p:spTree>
    <p:extLst>
      <p:ext uri="{BB962C8B-B14F-4D97-AF65-F5344CB8AC3E}">
        <p14:creationId xmlns:p14="http://schemas.microsoft.com/office/powerpoint/2010/main" val="311779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6" name="Rectangle 20">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13FBC8-7856-4BD4-8384-C70563DA317B}"/>
              </a:ext>
            </a:extLst>
          </p:cNvPr>
          <p:cNvSpPr>
            <a:spLocks noGrp="1"/>
          </p:cNvSpPr>
          <p:nvPr>
            <p:ph type="ctrTitle"/>
          </p:nvPr>
        </p:nvSpPr>
        <p:spPr>
          <a:xfrm>
            <a:off x="804672" y="962246"/>
            <a:ext cx="6437700" cy="2611967"/>
          </a:xfrm>
        </p:spPr>
        <p:txBody>
          <a:bodyPr anchor="b">
            <a:normAutofit/>
          </a:bodyPr>
          <a:lstStyle/>
          <a:p>
            <a:pPr algn="l"/>
            <a:r>
              <a:rPr lang="en-US" sz="5400"/>
              <a:t>Thank you for watching my presentation </a:t>
            </a:r>
          </a:p>
        </p:txBody>
      </p:sp>
      <p:sp>
        <p:nvSpPr>
          <p:cNvPr id="3" name="Subtitle 2">
            <a:extLst>
              <a:ext uri="{FF2B5EF4-FFF2-40B4-BE49-F238E27FC236}">
                <a16:creationId xmlns:a16="http://schemas.microsoft.com/office/drawing/2014/main" id="{C8A19B43-626E-4CCC-B311-F7CC7978023B}"/>
              </a:ext>
            </a:extLst>
          </p:cNvPr>
          <p:cNvSpPr>
            <a:spLocks noGrp="1"/>
          </p:cNvSpPr>
          <p:nvPr>
            <p:ph type="subTitle" idx="1"/>
          </p:nvPr>
        </p:nvSpPr>
        <p:spPr>
          <a:xfrm>
            <a:off x="804672" y="3719618"/>
            <a:ext cx="4167376" cy="1155525"/>
          </a:xfrm>
        </p:spPr>
        <p:txBody>
          <a:bodyPr anchor="t">
            <a:normAutofit/>
          </a:bodyPr>
          <a:lstStyle/>
          <a:p>
            <a:pPr algn="l"/>
            <a:r>
              <a:rPr lang="en-US" sz="2000"/>
              <a:t>By Naya al shami</a:t>
            </a:r>
          </a:p>
        </p:txBody>
      </p:sp>
    </p:spTree>
    <p:extLst>
      <p:ext uri="{BB962C8B-B14F-4D97-AF65-F5344CB8AC3E}">
        <p14:creationId xmlns:p14="http://schemas.microsoft.com/office/powerpoint/2010/main" val="102527490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846</Words>
  <Application>Microsoft Office PowerPoint</Application>
  <PresentationFormat>Widescreen</PresentationFormat>
  <Paragraphs>36</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Food choices and their impact on  your immunity system </vt:lpstr>
      <vt:lpstr>What is the immunity system? </vt:lpstr>
      <vt:lpstr> What role does the immune system play in keeping us alive and well?</vt:lpstr>
      <vt:lpstr>Which foods boost the immune system? </vt:lpstr>
      <vt:lpstr>How does the immunity system work?</vt:lpstr>
      <vt:lpstr>What is the function of the immunity system ?</vt:lpstr>
      <vt:lpstr>Are immune systems good at any age?</vt:lpstr>
      <vt:lpstr>                                  https://www.bing.com/search?q=does+the+immunity+system+effect+age&amp;cvid=afcbf50b3cb8450cb697b6308e88b84f&amp;pglt=427&amp;FORM=ANNTA1&amp;DAF1=1&amp;PC=HCTS https://www.bing.com/search?q=how+does+the+immunity+system+work&amp;cvid=f3a70bf7fbad42a7930787b66899503c&amp;pglt=43&amp;FORM=ANNTA1&amp;DAF1=1&amp;PC=HCTS                                                                                                              </vt:lpstr>
      <vt:lpstr>Thank you for watching my presentation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choices and their impact on  your immunity system</dc:title>
  <dc:creator>962790380612</dc:creator>
  <cp:lastModifiedBy>962790380612</cp:lastModifiedBy>
  <cp:revision>7</cp:revision>
  <dcterms:created xsi:type="dcterms:W3CDTF">2020-12-19T08:33:26Z</dcterms:created>
  <dcterms:modified xsi:type="dcterms:W3CDTF">2021-01-02T13:43:22Z</dcterms:modified>
</cp:coreProperties>
</file>