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61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9" d="100"/>
          <a:sy n="109" d="100"/>
        </p:scale>
        <p:origin x="61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9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s.oup.com/google-dictionary-en/" TargetMode="External"/><Relationship Id="rId2" Type="http://schemas.openxmlformats.org/officeDocument/2006/relationships/hyperlink" Target="https://www.vedantu.com/question-answer/a-what-is-a-universal-indicator-for-what-purpose-class-11-chemistry-cbse-5fec0d67952f7054f8824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libretexts.org/Bookshelves/Introductory_Chemistry/Introductory_Chemistry_(CK-12)/21%3A_Acids_and_Bases/21.01%3A_Properties_of_Aci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90FA7-3E77-44FE-96FF-B119C393D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Acids &amp; Alkalis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A261F-F25E-4E6D-BEED-BA40FC9C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022" y="2085103"/>
            <a:ext cx="2852257" cy="1000996"/>
          </a:xfrm>
        </p:spPr>
        <p:txBody>
          <a:bodyPr anchor="ctr">
            <a:noAutofit/>
          </a:bodyPr>
          <a:lstStyle/>
          <a:p>
            <a:pPr marL="180000">
              <a:spcBef>
                <a:spcPts val="50"/>
              </a:spcBef>
              <a:spcAft>
                <a:spcPts val="5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By: Laya Nowwara,</a:t>
            </a:r>
          </a:p>
          <a:p>
            <a:pPr marL="180000">
              <a:spcBef>
                <a:spcPts val="50"/>
              </a:spcBef>
              <a:spcAft>
                <a:spcPts val="5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 Dareen Al-Farah,</a:t>
            </a:r>
          </a:p>
          <a:p>
            <a:pPr marL="180000">
              <a:spcBef>
                <a:spcPts val="50"/>
              </a:spcBef>
              <a:spcAft>
                <a:spcPts val="5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 Sama Kaawach 8G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8D9F57-D19F-4D6A-95B0-527258B0EE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9361"/>
            <a:ext cx="8953500" cy="68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5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0325-81E3-4102-8ACD-CD9F8F32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19444-109B-49F6-9859-63CAC230C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ACIDS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37D71-81E0-472A-8479-4BC27B3248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Contains Hydrogen ions</a:t>
            </a:r>
          </a:p>
          <a:p>
            <a:r>
              <a:rPr lang="en-US" dirty="0">
                <a:latin typeface="+mj-lt"/>
              </a:rPr>
              <a:t>Extremely Corrosive</a:t>
            </a:r>
          </a:p>
          <a:p>
            <a:r>
              <a:rPr lang="en-US" dirty="0">
                <a:latin typeface="+mj-lt"/>
              </a:rPr>
              <a:t>Sour</a:t>
            </a:r>
          </a:p>
          <a:p>
            <a:r>
              <a:rPr lang="en-US" dirty="0">
                <a:latin typeface="+mj-lt"/>
              </a:rPr>
              <a:t>Changes litmus paper to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red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Conducts electricity</a:t>
            </a:r>
          </a:p>
          <a:p>
            <a:r>
              <a:rPr lang="en-US" dirty="0">
                <a:latin typeface="+mj-lt"/>
              </a:rPr>
              <a:t>0-6 Ph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95355-27B3-44D4-85EE-7C00C8101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28218" y="1698943"/>
            <a:ext cx="5183188" cy="6572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ALKALIS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C9880-E8E2-4BD1-90B3-EFB96F210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28218" y="2517618"/>
            <a:ext cx="4339206" cy="3486149"/>
          </a:xfrm>
        </p:spPr>
        <p:txBody>
          <a:bodyPr/>
          <a:lstStyle/>
          <a:p>
            <a:r>
              <a:rPr lang="en-US" dirty="0">
                <a:latin typeface="+mj-lt"/>
              </a:rPr>
              <a:t>Contains Hydroxide/ Oxide</a:t>
            </a:r>
          </a:p>
          <a:p>
            <a:r>
              <a:rPr lang="en-US" dirty="0">
                <a:latin typeface="+mj-lt"/>
              </a:rPr>
              <a:t>Corrosive</a:t>
            </a:r>
          </a:p>
          <a:p>
            <a:r>
              <a:rPr lang="en-US" dirty="0">
                <a:latin typeface="+mj-lt"/>
              </a:rPr>
              <a:t>Bitter</a:t>
            </a:r>
          </a:p>
          <a:p>
            <a:r>
              <a:rPr lang="en-US" dirty="0">
                <a:latin typeface="+mj-lt"/>
              </a:rPr>
              <a:t>Changes litmus paper to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blue</a:t>
            </a:r>
          </a:p>
          <a:p>
            <a:r>
              <a:rPr lang="en-US" dirty="0">
                <a:latin typeface="+mj-lt"/>
              </a:rPr>
              <a:t>Soapy/Slimy</a:t>
            </a:r>
          </a:p>
          <a:p>
            <a:r>
              <a:rPr lang="en-US" dirty="0">
                <a:latin typeface="+mj-lt"/>
              </a:rPr>
              <a:t>8-14 Ph</a:t>
            </a:r>
          </a:p>
        </p:txBody>
      </p:sp>
      <p:pic>
        <p:nvPicPr>
          <p:cNvPr id="3076" name="Picture 4" descr="Know Your Hazard Symbols (Pictograms) | Office of Environmental Health and  Safety">
            <a:extLst>
              <a:ext uri="{FF2B5EF4-FFF2-40B4-BE49-F238E27FC236}">
                <a16:creationId xmlns:a16="http://schemas.microsoft.com/office/drawing/2014/main" id="{7D735885-B747-4EFD-89BA-5D3BBFF6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B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926" y1="45481" x2="47926" y2="45481"/>
                        <a14:foregroundMark x1="47926" y1="45481" x2="47926" y2="45481"/>
                        <a14:foregroundMark x1="47926" y1="45481" x2="47926" y2="45481"/>
                        <a14:foregroundMark x1="58593" y1="37704" x2="58593" y2="37704"/>
                        <a14:foregroundMark x1="58593" y1="37704" x2="58593" y2="37704"/>
                        <a14:foregroundMark x1="42815" y1="37926" x2="42815" y2="37926"/>
                        <a14:backgroundMark x1="44444" y1="38074" x2="44444" y2="38074"/>
                        <a14:backgroundMark x1="55926" y1="37556" x2="55926" y2="37556"/>
                        <a14:backgroundMark x1="61556" y1="38519" x2="61556" y2="3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06" y="2758912"/>
            <a:ext cx="3741694" cy="37416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8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54F70-77EF-400F-BDFA-2551250B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550D0-FBDB-486B-8073-789017BA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080470"/>
            <a:ext cx="6723621" cy="384874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>
                <a:latin typeface="+mj-lt"/>
              </a:rPr>
              <a:t>Litmus Indicator (paper): </a:t>
            </a:r>
            <a:r>
              <a:rPr lang="en-US" b="0" i="0" dirty="0">
                <a:effectLst/>
                <a:latin typeface="+mj-lt"/>
              </a:rPr>
              <a:t>Blue litmus paper turns red under 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acid</a:t>
            </a:r>
            <a:r>
              <a:rPr lang="en-US" b="0" i="0" dirty="0">
                <a:effectLst/>
                <a:latin typeface="+mj-lt"/>
              </a:rPr>
              <a:t> conditions, and red litmus paper turns blue under </a:t>
            </a:r>
            <a:r>
              <a:rPr lang="en-US" b="0" i="0" dirty="0">
                <a:solidFill>
                  <a:srgbClr val="0070C0"/>
                </a:solidFill>
                <a:effectLst/>
                <a:latin typeface="+mj-lt"/>
              </a:rPr>
              <a:t>alkaline</a:t>
            </a:r>
            <a:r>
              <a:rPr lang="en-US" b="0" i="0" dirty="0">
                <a:effectLst/>
                <a:latin typeface="+mj-lt"/>
              </a:rPr>
              <a:t> conditions.</a:t>
            </a:r>
          </a:p>
          <a:p>
            <a:pPr marL="457200" indent="-457200">
              <a:buAutoNum type="arabicPeriod"/>
            </a:pPr>
            <a:r>
              <a:rPr lang="en-US" dirty="0">
                <a:latin typeface="+mj-lt"/>
              </a:rPr>
              <a:t>Universal Indicator: </a:t>
            </a:r>
            <a:r>
              <a:rPr lang="en-US" b="0" i="0" dirty="0">
                <a:effectLst/>
                <a:latin typeface="+mj-lt"/>
              </a:rPr>
              <a:t>An indicator is a substance that changes its color when it comes in contact with an 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acid</a:t>
            </a:r>
            <a:r>
              <a:rPr lang="en-US" b="0" i="0" dirty="0">
                <a:effectLst/>
                <a:latin typeface="+mj-lt"/>
              </a:rPr>
              <a:t> or a </a:t>
            </a:r>
            <a:r>
              <a:rPr lang="en-US" b="0" i="0" dirty="0">
                <a:solidFill>
                  <a:srgbClr val="0070C0"/>
                </a:solidFill>
                <a:effectLst/>
                <a:latin typeface="+mj-lt"/>
              </a:rPr>
              <a:t>base</a:t>
            </a:r>
            <a:r>
              <a:rPr lang="en-US" b="0" i="0" dirty="0">
                <a:effectLst/>
                <a:latin typeface="+mj-lt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dirty="0">
                <a:latin typeface="+mj-lt"/>
              </a:rPr>
              <a:t>Phenolphthalein (</a:t>
            </a:r>
            <a:r>
              <a:rPr lang="en-US" dirty="0" err="1">
                <a:latin typeface="+mj-lt"/>
              </a:rPr>
              <a:t>Phph</a:t>
            </a:r>
            <a:r>
              <a:rPr lang="en-US" dirty="0">
                <a:latin typeface="+mj-lt"/>
              </a:rPr>
              <a:t>): An indicator that stays colorless when in contact with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acids</a:t>
            </a:r>
            <a:r>
              <a:rPr lang="en-US" dirty="0">
                <a:latin typeface="+mj-lt"/>
              </a:rPr>
              <a:t>, and turns into a pink solution when in contact with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alkalis</a:t>
            </a:r>
            <a:r>
              <a:rPr lang="en-US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9CD0BA-13E2-4321-B419-3665A0DD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3" b="98333" l="6641" r="95078">
                        <a14:foregroundMark x1="28125" y1="30556" x2="28125" y2="30556"/>
                        <a14:foregroundMark x1="26563" y1="55694" x2="26563" y2="55694"/>
                        <a14:foregroundMark x1="31953" y1="56528" x2="31953" y2="56528"/>
                        <a14:foregroundMark x1="32734" y1="60139" x2="32734" y2="60139"/>
                        <a14:foregroundMark x1="35313" y1="53194" x2="35313" y2="53194"/>
                        <a14:foregroundMark x1="35156" y1="76250" x2="35156" y2="76250"/>
                        <a14:foregroundMark x1="24297" y1="76250" x2="24297" y2="76250"/>
                        <a14:foregroundMark x1="19688" y1="54861" x2="19688" y2="54861"/>
                        <a14:foregroundMark x1="19688" y1="66944" x2="19688" y2="66944"/>
                        <a14:foregroundMark x1="23672" y1="65833" x2="23672" y2="65833"/>
                        <a14:foregroundMark x1="23672" y1="65833" x2="23672" y2="65833"/>
                        <a14:foregroundMark x1="25156" y1="65833" x2="25156" y2="65833"/>
                        <a14:foregroundMark x1="25156" y1="65833" x2="25156" y2="65833"/>
                        <a14:foregroundMark x1="25313" y1="65833" x2="25313" y2="65833"/>
                        <a14:foregroundMark x1="25313" y1="65833" x2="25313" y2="65833"/>
                        <a14:foregroundMark x1="26406" y1="65833" x2="26406" y2="65833"/>
                        <a14:foregroundMark x1="26406" y1="65833" x2="26406" y2="65833"/>
                        <a14:foregroundMark x1="26406" y1="65833" x2="26406" y2="65833"/>
                        <a14:foregroundMark x1="26406" y1="65833" x2="26406" y2="65833"/>
                        <a14:foregroundMark x1="26406" y1="65833" x2="26406" y2="65833"/>
                        <a14:foregroundMark x1="26406" y1="65833" x2="26406" y2="65833"/>
                        <a14:foregroundMark x1="27500" y1="50278" x2="27500" y2="50278"/>
                        <a14:foregroundMark x1="27344" y1="50000" x2="2734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84" y="2701255"/>
            <a:ext cx="5596148" cy="31478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4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14E5-3E7B-4843-8F9C-C5EED172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</a:t>
            </a:r>
            <a:r>
              <a:rPr lang="en-US" dirty="0">
                <a:solidFill>
                  <a:srgbClr val="FF0000"/>
                </a:solidFill>
              </a:rPr>
              <a:t>acids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</a:rPr>
              <a:t>alkalis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Neutralization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A763-1C26-4337-96C7-7DBF820A5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Strong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</a:t>
            </a:r>
            <a:r>
              <a:rPr lang="en-US" dirty="0">
                <a:latin typeface="+mj-lt"/>
              </a:rPr>
              <a:t> + Strong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</a:t>
            </a:r>
            <a:r>
              <a:rPr lang="en-US" dirty="0">
                <a:latin typeface="+mj-lt"/>
              </a:rPr>
              <a:t>                       Salt + Water (Neutralization)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Strong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</a:t>
            </a:r>
            <a:r>
              <a:rPr lang="en-US" dirty="0">
                <a:latin typeface="+mj-lt"/>
              </a:rPr>
              <a:t> + Weak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</a:t>
            </a:r>
            <a:r>
              <a:rPr lang="en-US" dirty="0">
                <a:latin typeface="+mj-lt"/>
              </a:rPr>
              <a:t>                       Weak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Weak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</a:t>
            </a:r>
            <a:r>
              <a:rPr lang="en-US" dirty="0">
                <a:latin typeface="+mj-lt"/>
              </a:rPr>
              <a:t> + Strong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</a:t>
            </a:r>
            <a:r>
              <a:rPr lang="en-US" dirty="0">
                <a:latin typeface="+mj-lt"/>
              </a:rPr>
              <a:t>                   Weak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Weak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</a:t>
            </a:r>
            <a:r>
              <a:rPr lang="en-US" dirty="0">
                <a:latin typeface="+mj-lt"/>
              </a:rPr>
              <a:t> + Weak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</a:t>
            </a:r>
            <a:r>
              <a:rPr lang="en-US" dirty="0">
                <a:latin typeface="+mj-lt"/>
              </a:rPr>
              <a:t>                    Salt + Water (Neutralization)</a:t>
            </a:r>
          </a:p>
          <a:p>
            <a:r>
              <a:rPr lang="en-US" dirty="0">
                <a:latin typeface="+mj-lt"/>
              </a:rPr>
              <a:t>To neutralize an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</a:t>
            </a:r>
            <a:r>
              <a:rPr lang="en-US" dirty="0">
                <a:latin typeface="+mj-lt"/>
              </a:rPr>
              <a:t>, you need to add the correct volume of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</a:t>
            </a:r>
            <a:r>
              <a:rPr lang="en-US" dirty="0">
                <a:latin typeface="+mj-lt"/>
              </a:rPr>
              <a:t>. </a:t>
            </a:r>
          </a:p>
          <a:p>
            <a:r>
              <a:rPr lang="en-US" dirty="0">
                <a:latin typeface="+mj-lt"/>
              </a:rPr>
              <a:t>The volume depends on how dilute or concentrated the solutions are.</a:t>
            </a:r>
          </a:p>
          <a:p>
            <a:r>
              <a:rPr lang="en-US" dirty="0">
                <a:latin typeface="+mj-lt"/>
              </a:rPr>
              <a:t>The pH of a neutral solution is 7.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2C8E34-746D-4352-9BBA-38445B9AF29B}"/>
              </a:ext>
            </a:extLst>
          </p:cNvPr>
          <p:cNvCxnSpPr>
            <a:cxnSpLocks/>
          </p:cNvCxnSpPr>
          <p:nvPr/>
        </p:nvCxnSpPr>
        <p:spPr>
          <a:xfrm>
            <a:off x="3695350" y="2525086"/>
            <a:ext cx="1048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98E086-8AA9-4E34-9383-6196BAFBD25F}"/>
              </a:ext>
            </a:extLst>
          </p:cNvPr>
          <p:cNvCxnSpPr>
            <a:cxnSpLocks/>
          </p:cNvCxnSpPr>
          <p:nvPr/>
        </p:nvCxnSpPr>
        <p:spPr>
          <a:xfrm>
            <a:off x="3575109" y="3089945"/>
            <a:ext cx="1048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F51C12-B635-465B-BBF1-9B63B1FD3969}"/>
              </a:ext>
            </a:extLst>
          </p:cNvPr>
          <p:cNvCxnSpPr>
            <a:cxnSpLocks/>
          </p:cNvCxnSpPr>
          <p:nvPr/>
        </p:nvCxnSpPr>
        <p:spPr>
          <a:xfrm>
            <a:off x="3471643" y="3551339"/>
            <a:ext cx="1048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7F87C0-7BF9-4514-A1BE-FA67439EB32E}"/>
              </a:ext>
            </a:extLst>
          </p:cNvPr>
          <p:cNvCxnSpPr>
            <a:cxnSpLocks/>
          </p:cNvCxnSpPr>
          <p:nvPr/>
        </p:nvCxnSpPr>
        <p:spPr>
          <a:xfrm>
            <a:off x="3422707" y="4022521"/>
            <a:ext cx="1048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ED163368-0080-497F-BB9F-9A8034A6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6500" r="90000">
                        <a14:foregroundMark x1="65000" y1="32750" x2="65000" y2="32750"/>
                        <a14:foregroundMark x1="63000" y1="20250" x2="63000" y2="20250"/>
                        <a14:foregroundMark x1="63000" y1="20250" x2="63000" y2="20250"/>
                        <a14:foregroundMark x1="61667" y1="22250" x2="61667" y2="22250"/>
                        <a14:foregroundMark x1="63500" y1="17750" x2="63500" y2="17750"/>
                        <a14:foregroundMark x1="65000" y1="15750" x2="65000" y2="15750"/>
                        <a14:foregroundMark x1="62500" y1="39750" x2="62500" y2="39750"/>
                        <a14:foregroundMark x1="58833" y1="40000" x2="58833" y2="40000"/>
                        <a14:foregroundMark x1="63833" y1="88250" x2="63833" y2="88250"/>
                        <a14:foregroundMark x1="63833" y1="85000" x2="63833" y2="85000"/>
                        <a14:foregroundMark x1="63500" y1="82000" x2="63500" y2="82000"/>
                        <a14:foregroundMark x1="63500" y1="82000" x2="63500" y2="82000"/>
                        <a14:foregroundMark x1="61833" y1="86000" x2="61833" y2="86000"/>
                        <a14:foregroundMark x1="61833" y1="86000" x2="61833" y2="86000"/>
                        <a14:foregroundMark x1="61833" y1="86000" x2="61833" y2="86000"/>
                        <a14:foregroundMark x1="60833" y1="86500" x2="60833" y2="86500"/>
                        <a14:foregroundMark x1="60833" y1="86500" x2="60833" y2="86500"/>
                        <a14:foregroundMark x1="60833" y1="86500" x2="60833" y2="86500"/>
                        <a14:foregroundMark x1="78333" y1="82750" x2="78333" y2="82750"/>
                        <a14:foregroundMark x1="78333" y1="82750" x2="78333" y2="82750"/>
                        <a14:foregroundMark x1="67667" y1="47750" x2="67667" y2="47750"/>
                        <a14:foregroundMark x1="67667" y1="47750" x2="67667" y2="47750"/>
                        <a14:foregroundMark x1="38500" y1="39250" x2="38500" y2="39250"/>
                        <a14:foregroundMark x1="33500" y1="38000" x2="335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13" y="3046602"/>
            <a:ext cx="4754553" cy="31697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7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53D4-6F9A-40C5-BAF1-391BAA5B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E691-5056-4D43-8E2B-BD29D5C8A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48509"/>
            <a:ext cx="7210183" cy="363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</a:rPr>
              <a:t>Lab visits that contain:</a:t>
            </a:r>
          </a:p>
          <a:p>
            <a:r>
              <a:rPr lang="en-US" dirty="0">
                <a:latin typeface="+mj-lt"/>
              </a:rPr>
              <a:t>Litmus Paper experiments.</a:t>
            </a:r>
          </a:p>
          <a:p>
            <a:r>
              <a:rPr lang="en-US" dirty="0">
                <a:latin typeface="+mj-lt"/>
              </a:rPr>
              <a:t>Neutralization experiments.</a:t>
            </a:r>
          </a:p>
          <a:p>
            <a:r>
              <a:rPr lang="en-US" dirty="0">
                <a:latin typeface="+mj-lt"/>
              </a:rPr>
              <a:t>Full visual and theoretical comparison between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acids</a:t>
            </a:r>
            <a:r>
              <a:rPr lang="en-US" dirty="0">
                <a:latin typeface="+mj-lt"/>
              </a:rPr>
              <a:t> and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alkalis</a:t>
            </a:r>
            <a:r>
              <a:rPr lang="en-US" dirty="0">
                <a:latin typeface="+mj-lt"/>
              </a:rPr>
              <a:t>; using indicators.</a:t>
            </a:r>
          </a:p>
        </p:txBody>
      </p:sp>
      <p:pic>
        <p:nvPicPr>
          <p:cNvPr id="5122" name="Picture 2" descr="Chemistry flask cartoon smiley Royalty Free Vector Image">
            <a:extLst>
              <a:ext uri="{FF2B5EF4-FFF2-40B4-BE49-F238E27FC236}">
                <a16:creationId xmlns:a16="http://schemas.microsoft.com/office/drawing/2014/main" id="{A36D5273-8E32-45E4-ADB4-C0BB22AA8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7" b="89630" l="18714" r="81143">
                        <a14:foregroundMark x1="55286" y1="11111" x2="55286" y2="11111"/>
                        <a14:foregroundMark x1="54714" y1="9259" x2="54714" y2="9259"/>
                        <a14:foregroundMark x1="46714" y1="11852" x2="46714" y2="11852"/>
                        <a14:foregroundMark x1="51286" y1="15741" x2="51286" y2="15741"/>
                        <a14:foregroundMark x1="52143" y1="59352" x2="32286" y2="63056"/>
                        <a14:foregroundMark x1="32286" y1="63056" x2="22429" y2="74815"/>
                        <a14:foregroundMark x1="22429" y1="74815" x2="41571" y2="88056"/>
                        <a14:foregroundMark x1="41571" y1="88056" x2="64143" y2="84352"/>
                        <a14:foregroundMark x1="64143" y1="84352" x2="65000" y2="79537"/>
                        <a14:foregroundMark x1="54143" y1="89722" x2="39286" y2="88611"/>
                        <a14:foregroundMark x1="25571" y1="76574" x2="18714" y2="73981"/>
                        <a14:foregroundMark x1="53857" y1="69907" x2="49000" y2="60648"/>
                        <a14:foregroundMark x1="45857" y1="77500" x2="47000" y2="64722"/>
                        <a14:foregroundMark x1="47000" y1="64722" x2="47000" y2="64722"/>
                        <a14:foregroundMark x1="56143" y1="10185" x2="56143" y2="1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7" t="7667" r="11348" b="8131"/>
          <a:stretch/>
        </p:blipFill>
        <p:spPr bwMode="auto">
          <a:xfrm>
            <a:off x="9999677" y="977927"/>
            <a:ext cx="1963024" cy="34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emistry flask cartoon smiley Royalty Free Vector Image">
            <a:extLst>
              <a:ext uri="{FF2B5EF4-FFF2-40B4-BE49-F238E27FC236}">
                <a16:creationId xmlns:a16="http://schemas.microsoft.com/office/drawing/2014/main" id="{A23FDE90-2E33-450F-8F6F-FDBF7D183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41" b="91019" l="8429" r="91429">
                        <a14:foregroundMark x1="26429" y1="82685" x2="59286" y2="81389"/>
                        <a14:foregroundMark x1="59286" y1="81389" x2="68286" y2="81667"/>
                        <a14:foregroundMark x1="12429" y1="87778" x2="67857" y2="91019"/>
                        <a14:foregroundMark x1="67857" y1="91019" x2="77429" y2="81019"/>
                        <a14:foregroundMark x1="44143" y1="62593" x2="44143" y2="62593"/>
                        <a14:foregroundMark x1="41571" y1="62407" x2="41571" y2="62407"/>
                        <a14:foregroundMark x1="58000" y1="62130" x2="58000" y2="62130"/>
                        <a14:foregroundMark x1="8857" y1="89537" x2="8857" y2="89537"/>
                        <a14:foregroundMark x1="8857" y1="89537" x2="12429" y2="86574"/>
                        <a14:foregroundMark x1="26714" y1="77130" x2="44571" y2="60000"/>
                        <a14:foregroundMark x1="84286" y1="85185" x2="91571" y2="89074"/>
                        <a14:foregroundMark x1="81571" y1="87130" x2="42429" y2="90093"/>
                        <a14:foregroundMark x1="55857" y1="10926" x2="55857" y2="10926"/>
                        <a14:foregroundMark x1="57857" y1="10741" x2="57857" y2="10741"/>
                        <a14:foregroundMark x1="52143" y1="17222" x2="52143" y2="17222"/>
                        <a14:foregroundMark x1="47571" y1="12963" x2="47571" y2="12963"/>
                        <a14:foregroundMark x1="61857" y1="77130" x2="57000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8" t="7951" r="2943" b="8134"/>
          <a:stretch/>
        </p:blipFill>
        <p:spPr bwMode="auto">
          <a:xfrm>
            <a:off x="7734650" y="2649702"/>
            <a:ext cx="2265027" cy="32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763F-EB8F-4B46-9ABE-5AD46036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DC68-7BE9-4EB9-8262-3CFF4ABB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41456"/>
            <a:ext cx="10691265" cy="4149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Q1: A solution turns red using litmus paper, is it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</a:t>
            </a:r>
            <a:r>
              <a:rPr lang="en-US" dirty="0">
                <a:latin typeface="+mj-lt"/>
              </a:rPr>
              <a:t> or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alkaline</a:t>
            </a:r>
            <a:r>
              <a:rPr lang="en-US" dirty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Acid</a:t>
            </a:r>
            <a:endParaRPr lang="en-US" b="1" u="sng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Q2: True or False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a) The more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acidic</a:t>
            </a:r>
            <a:r>
              <a:rPr lang="en-US" dirty="0">
                <a:latin typeface="+mj-lt"/>
              </a:rPr>
              <a:t> a solution the higher its ph.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  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False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b) There is only one type of indicator.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False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c)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Alkalis</a:t>
            </a:r>
            <a:r>
              <a:rPr lang="en-US" dirty="0">
                <a:latin typeface="+mj-lt"/>
              </a:rPr>
              <a:t> contain hydroxide.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+mj-lt"/>
              </a:rPr>
              <a:t>       </a:t>
            </a:r>
            <a:r>
              <a:rPr lang="en-US" b="1" u="sng" dirty="0">
                <a:solidFill>
                  <a:srgbClr val="00B050"/>
                </a:solidFill>
                <a:latin typeface="+mj-lt"/>
              </a:rPr>
              <a:t>True</a:t>
            </a:r>
          </a:p>
        </p:txBody>
      </p:sp>
      <p:pic>
        <p:nvPicPr>
          <p:cNvPr id="6146" name="Picture 2" descr="Chemistry question mark. Chemistry symbols inside the question mark on the  black background . vector available.. | CanStock">
            <a:extLst>
              <a:ext uri="{FF2B5EF4-FFF2-40B4-BE49-F238E27FC236}">
                <a16:creationId xmlns:a16="http://schemas.microsoft.com/office/drawing/2014/main" id="{080E4C77-C8F3-43A5-80D9-2D4D3C3A5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FFB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/>
          <a:stretch/>
        </p:blipFill>
        <p:spPr bwMode="auto">
          <a:xfrm>
            <a:off x="8475117" y="1728389"/>
            <a:ext cx="2656726" cy="41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8EB6-9543-45E9-88A5-BF5C33FF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951D9-4478-4FB7-BE0F-AFBB2BA9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https://www.vedantu.com/question-answer/a-what-is-a-universal-indicator-for-what-purpose-class-11-chemistry-cbse-5fec0d67952f7054f8824142</a:t>
            </a:r>
            <a:endParaRPr lang="en-US" dirty="0"/>
          </a:p>
          <a:p>
            <a:r>
              <a:rPr lang="en-US" dirty="0">
                <a:hlinkClick r:id="rId3"/>
              </a:rPr>
              <a:t>https://languages.oup.com/google-dictionary-en/</a:t>
            </a:r>
            <a:endParaRPr lang="en-US" dirty="0"/>
          </a:p>
          <a:p>
            <a:r>
              <a:rPr lang="en-US" dirty="0">
                <a:hlinkClick r:id="rId4"/>
              </a:rPr>
              <a:t>https://chem.libretexts.org/Bookshelves/Introductory_Chemistry/Introductory_Chemistry_(CK-12)/21%3A_Acids_and_Bases/21.01%3A_Properties_of_Acids</a:t>
            </a:r>
            <a:endParaRPr lang="en-US" dirty="0"/>
          </a:p>
          <a:p>
            <a:r>
              <a:rPr lang="en-US" dirty="0"/>
              <a:t>Complete Chemistry for Cambridge Secondary 1</a:t>
            </a:r>
          </a:p>
        </p:txBody>
      </p:sp>
    </p:spTree>
    <p:extLst>
      <p:ext uri="{BB962C8B-B14F-4D97-AF65-F5344CB8AC3E}">
        <p14:creationId xmlns:p14="http://schemas.microsoft.com/office/powerpoint/2010/main" val="336344763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Univers Condensed</vt:lpstr>
      <vt:lpstr>ChronicleVTI</vt:lpstr>
      <vt:lpstr>Acids &amp; Alkalis</vt:lpstr>
      <vt:lpstr>Comparisons</vt:lpstr>
      <vt:lpstr>Indicators</vt:lpstr>
      <vt:lpstr>Mixing acids &amp; alkalis: Neutralization</vt:lpstr>
      <vt:lpstr>Activities</vt:lpstr>
      <vt:lpstr>questions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&amp; Alkalis</dc:title>
  <dc:creator>Seema Nowwara</dc:creator>
  <cp:lastModifiedBy>zaid alfarah</cp:lastModifiedBy>
  <cp:revision>8</cp:revision>
  <dcterms:created xsi:type="dcterms:W3CDTF">2023-03-30T14:11:54Z</dcterms:created>
  <dcterms:modified xsi:type="dcterms:W3CDTF">2023-03-30T15:56:01Z</dcterms:modified>
</cp:coreProperties>
</file>