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872978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747878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967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553134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525998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48567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27125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9331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91683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800826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3/30/2023</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94049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3/30/2023</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2568963049"/>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6" name="Color Fill">
            <a:extLst>
              <a:ext uri="{FF2B5EF4-FFF2-40B4-BE49-F238E27FC236}">
                <a16:creationId xmlns:a16="http://schemas.microsoft.com/office/drawing/2014/main" id="{96AE4BD0-E2D6-4FE1-9295-59E338A453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sp>
        <p:nvSpPr>
          <p:cNvPr id="17"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7" y="-1"/>
            <a:ext cx="12195048"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3CBE06DE-8B5E-4BCA-B5BD-0ABF32DC254C}"/>
              </a:ext>
            </a:extLst>
          </p:cNvPr>
          <p:cNvSpPr>
            <a:spLocks noGrp="1"/>
          </p:cNvSpPr>
          <p:nvPr>
            <p:ph type="ctrTitle"/>
          </p:nvPr>
        </p:nvSpPr>
        <p:spPr>
          <a:xfrm>
            <a:off x="457200" y="676656"/>
            <a:ext cx="3277432" cy="3063240"/>
          </a:xfrm>
        </p:spPr>
        <p:txBody>
          <a:bodyPr>
            <a:normAutofit/>
          </a:bodyPr>
          <a:lstStyle/>
          <a:p>
            <a:r>
              <a:rPr lang="en-US" b="1" u="sng" dirty="0"/>
              <a:t>Staying safe on the internet</a:t>
            </a:r>
          </a:p>
        </p:txBody>
      </p:sp>
      <p:sp>
        <p:nvSpPr>
          <p:cNvPr id="3" name="Subtitle 2">
            <a:extLst>
              <a:ext uri="{FF2B5EF4-FFF2-40B4-BE49-F238E27FC236}">
                <a16:creationId xmlns:a16="http://schemas.microsoft.com/office/drawing/2014/main" id="{6029C779-136B-4F2F-A92D-93C42E360610}"/>
              </a:ext>
            </a:extLst>
          </p:cNvPr>
          <p:cNvSpPr>
            <a:spLocks noGrp="1"/>
          </p:cNvSpPr>
          <p:nvPr>
            <p:ph type="subTitle" idx="1"/>
          </p:nvPr>
        </p:nvSpPr>
        <p:spPr>
          <a:xfrm>
            <a:off x="457200" y="3840481"/>
            <a:ext cx="3277432" cy="2347272"/>
          </a:xfrm>
        </p:spPr>
        <p:txBody>
          <a:bodyPr>
            <a:normAutofit/>
          </a:bodyPr>
          <a:lstStyle/>
          <a:p>
            <a:r>
              <a:rPr lang="en-US" dirty="0"/>
              <a:t>by;: </a:t>
            </a:r>
            <a:r>
              <a:rPr lang="en-US" dirty="0" err="1"/>
              <a:t>Jad</a:t>
            </a:r>
            <a:r>
              <a:rPr lang="en-US" dirty="0"/>
              <a:t> </a:t>
            </a:r>
            <a:r>
              <a:rPr lang="en-US" dirty="0" err="1"/>
              <a:t>Alkurdi</a:t>
            </a:r>
            <a:r>
              <a:rPr lang="en-US" dirty="0"/>
              <a:t> 8C</a:t>
            </a:r>
          </a:p>
        </p:txBody>
      </p:sp>
      <p:pic>
        <p:nvPicPr>
          <p:cNvPr id="18" name="Picture 3" descr="Network Technology Background">
            <a:extLst>
              <a:ext uri="{FF2B5EF4-FFF2-40B4-BE49-F238E27FC236}">
                <a16:creationId xmlns:a16="http://schemas.microsoft.com/office/drawing/2014/main" id="{08B81A8E-3656-EA79-CB5D-934F278C6977}"/>
              </a:ext>
            </a:extLst>
          </p:cNvPr>
          <p:cNvPicPr>
            <a:picLocks noChangeAspect="1"/>
          </p:cNvPicPr>
          <p:nvPr/>
        </p:nvPicPr>
        <p:blipFill rotWithShape="1">
          <a:blip r:embed="rId3"/>
          <a:srcRect l="30056" r="-1" b="-1"/>
          <a:stretch/>
        </p:blipFill>
        <p:spPr>
          <a:xfrm>
            <a:off x="3957208" y="10"/>
            <a:ext cx="8234792" cy="6857990"/>
          </a:xfrm>
          <a:custGeom>
            <a:avLst/>
            <a:gdLst/>
            <a:ahLst/>
            <a:cxnLst/>
            <a:rect l="l" t="t" r="r" b="b"/>
            <a:pathLst>
              <a:path w="8234792" h="6821666">
                <a:moveTo>
                  <a:pt x="2322410" y="0"/>
                </a:moveTo>
                <a:lnTo>
                  <a:pt x="8234792" y="0"/>
                </a:lnTo>
                <a:lnTo>
                  <a:pt x="8234792" y="4503719"/>
                </a:lnTo>
                <a:lnTo>
                  <a:pt x="8215888" y="4629599"/>
                </a:lnTo>
                <a:cubicBezTo>
                  <a:pt x="8049795" y="5454493"/>
                  <a:pt x="7647096" y="6191792"/>
                  <a:pt x="7082996" y="6765066"/>
                </a:cubicBezTo>
                <a:lnTo>
                  <a:pt x="7021717" y="6821666"/>
                </a:lnTo>
                <a:lnTo>
                  <a:pt x="0" y="6821666"/>
                </a:lnTo>
                <a:lnTo>
                  <a:pt x="0" y="3790727"/>
                </a:lnTo>
                <a:cubicBezTo>
                  <a:pt x="0" y="2186928"/>
                  <a:pt x="879517" y="791919"/>
                  <a:pt x="2175128" y="76659"/>
                </a:cubicBezTo>
                <a:close/>
              </a:path>
            </a:pathLst>
          </a:custGeom>
        </p:spPr>
      </p:pic>
    </p:spTree>
    <p:extLst>
      <p:ext uri="{BB962C8B-B14F-4D97-AF65-F5344CB8AC3E}">
        <p14:creationId xmlns:p14="http://schemas.microsoft.com/office/powerpoint/2010/main" val="4274076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85BBF-A0C9-42EC-ABCA-060E714DCD49}"/>
              </a:ext>
            </a:extLst>
          </p:cNvPr>
          <p:cNvSpPr>
            <a:spLocks noGrp="1"/>
          </p:cNvSpPr>
          <p:nvPr>
            <p:ph type="title"/>
          </p:nvPr>
        </p:nvSpPr>
        <p:spPr>
          <a:xfrm>
            <a:off x="430306" y="748730"/>
            <a:ext cx="7685037" cy="5087293"/>
          </a:xfrm>
        </p:spPr>
        <p:txBody>
          <a:bodyPr>
            <a:normAutofit/>
          </a:bodyPr>
          <a:lstStyle/>
          <a:p>
            <a:br>
              <a:rPr lang="en-US" dirty="0"/>
            </a:br>
            <a:br>
              <a:rPr lang="en-US" dirty="0"/>
            </a:br>
            <a:br>
              <a:rPr lang="en-US" dirty="0"/>
            </a:br>
            <a:br>
              <a:rPr lang="en-US" dirty="0"/>
            </a:br>
            <a:br>
              <a:rPr lang="en-US" dirty="0"/>
            </a:br>
            <a:br>
              <a:rPr lang="en-US" dirty="0"/>
            </a:br>
            <a:br>
              <a:rPr lang="en-US" dirty="0"/>
            </a:br>
            <a:r>
              <a:rPr lang="en-US" dirty="0"/>
              <a:t>                                      </a:t>
            </a:r>
            <a:r>
              <a:rPr lang="en-US" sz="1800" dirty="0">
                <a:hlinkClick r:id="rId2" action="ppaction://hlinksldjump"/>
              </a:rPr>
              <a:t>GO BACK </a:t>
            </a:r>
            <a:endParaRPr lang="en-US" sz="1800" dirty="0"/>
          </a:p>
        </p:txBody>
      </p:sp>
      <p:pic>
        <p:nvPicPr>
          <p:cNvPr id="8194" name="Picture 2" descr="Incorrect Images – Browse 36,819 Stock Photos, Vectors, and Video | Adobe  Stock">
            <a:extLst>
              <a:ext uri="{FF2B5EF4-FFF2-40B4-BE49-F238E27FC236}">
                <a16:creationId xmlns:a16="http://schemas.microsoft.com/office/drawing/2014/main" id="{132994F4-F1C5-4C56-B708-0D473B6430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3378" y="1190064"/>
            <a:ext cx="554355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673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6EE36-F841-4FF4-83AB-1A3EA8A65315}"/>
              </a:ext>
            </a:extLst>
          </p:cNvPr>
          <p:cNvSpPr>
            <a:spLocks noGrp="1"/>
          </p:cNvSpPr>
          <p:nvPr>
            <p:ph type="title"/>
          </p:nvPr>
        </p:nvSpPr>
        <p:spPr/>
        <p:txBody>
          <a:bodyPr/>
          <a:lstStyle/>
          <a:p>
            <a:pPr algn="ctr"/>
            <a:r>
              <a:rPr lang="en-US" dirty="0"/>
              <a:t>Thank you for your time</a:t>
            </a:r>
          </a:p>
        </p:txBody>
      </p:sp>
      <p:pic>
        <p:nvPicPr>
          <p:cNvPr id="9218" name="Picture 2" descr="27+ Thanks Pictures | Download Free Images on Unsplash">
            <a:extLst>
              <a:ext uri="{FF2B5EF4-FFF2-40B4-BE49-F238E27FC236}">
                <a16:creationId xmlns:a16="http://schemas.microsoft.com/office/drawing/2014/main" id="{9C0E2AA8-C2FD-4BFC-9325-02BC3CD90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5926" y="2566428"/>
            <a:ext cx="5267325" cy="296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9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1C3B-55B9-4210-8C31-A80D8BDA333E}"/>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320703D5-525C-4F3E-965A-D884A0090008}"/>
              </a:ext>
            </a:extLst>
          </p:cNvPr>
          <p:cNvSpPr>
            <a:spLocks noGrp="1"/>
          </p:cNvSpPr>
          <p:nvPr>
            <p:ph idx="1"/>
          </p:nvPr>
        </p:nvSpPr>
        <p:spPr/>
        <p:txBody>
          <a:bodyPr/>
          <a:lstStyle/>
          <a:p>
            <a:pPr marL="0" indent="0">
              <a:buNone/>
            </a:pPr>
            <a:r>
              <a:rPr lang="en-US" dirty="0"/>
              <a:t>Lately most people In the world are using the internet and having accounts in the social media, some people might have public accounts and private accounts.</a:t>
            </a:r>
          </a:p>
          <a:p>
            <a:pPr>
              <a:buFont typeface="Wingdings" panose="05000000000000000000" pitchFamily="2" charset="2"/>
              <a:buChar char="Ø"/>
            </a:pPr>
            <a:r>
              <a:rPr lang="en-US" dirty="0"/>
              <a:t>Public accounts increase the percentage of getting texted by a random strangers which might ask you for your password where do you live and for your personal info and they might threaten you with death threats. </a:t>
            </a:r>
          </a:p>
          <a:p>
            <a:pPr>
              <a:buFont typeface="Wingdings" panose="05000000000000000000" pitchFamily="2" charset="2"/>
              <a:buChar char="Ø"/>
            </a:pPr>
            <a:r>
              <a:rPr lang="en-US" dirty="0"/>
              <a:t>Private accounts reduce the risk of being texted by random strangers and your photos and videos will be only visible for your followers (the people you know).</a:t>
            </a:r>
          </a:p>
        </p:txBody>
      </p:sp>
    </p:spTree>
    <p:extLst>
      <p:ext uri="{BB962C8B-B14F-4D97-AF65-F5344CB8AC3E}">
        <p14:creationId xmlns:p14="http://schemas.microsoft.com/office/powerpoint/2010/main" val="324844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544E6-E7CC-4D9B-8FA3-CE965F3201AC}"/>
              </a:ext>
            </a:extLst>
          </p:cNvPr>
          <p:cNvSpPr>
            <a:spLocks noGrp="1"/>
          </p:cNvSpPr>
          <p:nvPr>
            <p:ph type="title"/>
          </p:nvPr>
        </p:nvSpPr>
        <p:spPr/>
        <p:txBody>
          <a:bodyPr/>
          <a:lstStyle/>
          <a:p>
            <a:pPr algn="ctr"/>
            <a:r>
              <a:rPr lang="en-US" dirty="0"/>
              <a:t>Staying safe from the internet</a:t>
            </a:r>
          </a:p>
        </p:txBody>
      </p:sp>
      <p:sp>
        <p:nvSpPr>
          <p:cNvPr id="3" name="Subtitle 2">
            <a:extLst>
              <a:ext uri="{FF2B5EF4-FFF2-40B4-BE49-F238E27FC236}">
                <a16:creationId xmlns:a16="http://schemas.microsoft.com/office/drawing/2014/main" id="{F2113D69-092B-40C1-B85C-0C2560105A0D}"/>
              </a:ext>
            </a:extLst>
          </p:cNvPr>
          <p:cNvSpPr>
            <a:spLocks noGrp="1"/>
          </p:cNvSpPr>
          <p:nvPr>
            <p:ph idx="1"/>
          </p:nvPr>
        </p:nvSpPr>
        <p:spPr/>
        <p:txBody>
          <a:bodyPr/>
          <a:lstStyle/>
          <a:p>
            <a:r>
              <a:rPr lang="en-US" dirty="0"/>
              <a:t>Staying safe from the internet doesn't mean that we aren’t allowed to use the internet it is meant by hiding your personal info and create a private account that is only visible to you and your friends.</a:t>
            </a:r>
          </a:p>
          <a:p>
            <a:endParaRPr lang="en-US" dirty="0"/>
          </a:p>
        </p:txBody>
      </p:sp>
      <p:pic>
        <p:nvPicPr>
          <p:cNvPr id="1028" name="Picture 4" descr="Digital Safety - 10 Ways for Women to Stay Safe Online">
            <a:extLst>
              <a:ext uri="{FF2B5EF4-FFF2-40B4-BE49-F238E27FC236}">
                <a16:creationId xmlns:a16="http://schemas.microsoft.com/office/drawing/2014/main" id="{EA6BDE2B-B36A-4E1F-8552-67507E2D39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8686" y="3669566"/>
            <a:ext cx="3792350" cy="2368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25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958EB-2002-48E4-8FD2-8AB92826DAA3}"/>
              </a:ext>
            </a:extLst>
          </p:cNvPr>
          <p:cNvSpPr>
            <a:spLocks noGrp="1"/>
          </p:cNvSpPr>
          <p:nvPr>
            <p:ph type="title"/>
          </p:nvPr>
        </p:nvSpPr>
        <p:spPr/>
        <p:txBody>
          <a:bodyPr/>
          <a:lstStyle/>
          <a:p>
            <a:r>
              <a:rPr lang="en-US" dirty="0"/>
              <a:t>How to stay safe?</a:t>
            </a:r>
          </a:p>
        </p:txBody>
      </p:sp>
      <p:sp>
        <p:nvSpPr>
          <p:cNvPr id="4" name="Text Placeholder 3">
            <a:extLst>
              <a:ext uri="{FF2B5EF4-FFF2-40B4-BE49-F238E27FC236}">
                <a16:creationId xmlns:a16="http://schemas.microsoft.com/office/drawing/2014/main" id="{3D453C32-F201-4680-86F2-552653E9CC2E}"/>
              </a:ext>
            </a:extLst>
          </p:cNvPr>
          <p:cNvSpPr>
            <a:spLocks noGrp="1"/>
          </p:cNvSpPr>
          <p:nvPr>
            <p:ph type="body" idx="1"/>
          </p:nvPr>
        </p:nvSpPr>
        <p:spPr/>
        <p:txBody>
          <a:bodyPr/>
          <a:lstStyle/>
          <a:p>
            <a:r>
              <a:rPr lang="en-US" dirty="0"/>
              <a:t>How to stay safe</a:t>
            </a:r>
          </a:p>
        </p:txBody>
      </p:sp>
      <p:sp>
        <p:nvSpPr>
          <p:cNvPr id="3" name="Content Placeholder 2">
            <a:extLst>
              <a:ext uri="{FF2B5EF4-FFF2-40B4-BE49-F238E27FC236}">
                <a16:creationId xmlns:a16="http://schemas.microsoft.com/office/drawing/2014/main" id="{84187A62-22F4-4AA3-B7AF-09859F9A79CC}"/>
              </a:ext>
            </a:extLst>
          </p:cNvPr>
          <p:cNvSpPr>
            <a:spLocks noGrp="1"/>
          </p:cNvSpPr>
          <p:nvPr>
            <p:ph sz="half" idx="2"/>
          </p:nvPr>
        </p:nvSpPr>
        <p:spPr/>
        <p:txBody>
          <a:bodyPr/>
          <a:lstStyle/>
          <a:p>
            <a:pPr>
              <a:buFont typeface="Wingdings" panose="05000000000000000000" pitchFamily="2" charset="2"/>
              <a:buChar char="Ø"/>
            </a:pPr>
            <a:r>
              <a:rPr lang="en-US" dirty="0"/>
              <a:t>Never share your password with a friend or strangers</a:t>
            </a:r>
          </a:p>
          <a:p>
            <a:pPr>
              <a:buFont typeface="Wingdings" panose="05000000000000000000" pitchFamily="2" charset="2"/>
              <a:buChar char="Ø"/>
            </a:pPr>
            <a:r>
              <a:rPr lang="en-US" dirty="0"/>
              <a:t>Block accounts that are making you feel uncomfortable  </a:t>
            </a:r>
          </a:p>
          <a:p>
            <a:pPr>
              <a:buFont typeface="Wingdings" panose="05000000000000000000" pitchFamily="2" charset="2"/>
              <a:buChar char="Ø"/>
            </a:pPr>
            <a:r>
              <a:rPr lang="en-US" dirty="0"/>
              <a:t>Don’t text random people </a:t>
            </a:r>
          </a:p>
          <a:p>
            <a:pPr>
              <a:buFont typeface="Wingdings" panose="05000000000000000000" pitchFamily="2" charset="2"/>
              <a:buChar char="Ø"/>
            </a:pPr>
            <a:endParaRPr lang="en-US" dirty="0"/>
          </a:p>
        </p:txBody>
      </p:sp>
      <p:sp>
        <p:nvSpPr>
          <p:cNvPr id="5" name="Text Placeholder 4">
            <a:extLst>
              <a:ext uri="{FF2B5EF4-FFF2-40B4-BE49-F238E27FC236}">
                <a16:creationId xmlns:a16="http://schemas.microsoft.com/office/drawing/2014/main" id="{B82CAAE2-17B5-46A6-97D2-43B9C288B0A4}"/>
              </a:ext>
            </a:extLst>
          </p:cNvPr>
          <p:cNvSpPr>
            <a:spLocks noGrp="1"/>
          </p:cNvSpPr>
          <p:nvPr>
            <p:ph type="body" sz="quarter" idx="3"/>
          </p:nvPr>
        </p:nvSpPr>
        <p:spPr/>
        <p:txBody>
          <a:bodyPr/>
          <a:lstStyle/>
          <a:p>
            <a:r>
              <a:rPr lang="en-US" dirty="0"/>
              <a:t>How to be unsafe </a:t>
            </a:r>
          </a:p>
        </p:txBody>
      </p:sp>
      <p:sp>
        <p:nvSpPr>
          <p:cNvPr id="6" name="Content Placeholder 5">
            <a:extLst>
              <a:ext uri="{FF2B5EF4-FFF2-40B4-BE49-F238E27FC236}">
                <a16:creationId xmlns:a16="http://schemas.microsoft.com/office/drawing/2014/main" id="{1EFDE915-6F8C-4B9B-8528-5C8A165A31BC}"/>
              </a:ext>
            </a:extLst>
          </p:cNvPr>
          <p:cNvSpPr>
            <a:spLocks noGrp="1"/>
          </p:cNvSpPr>
          <p:nvPr>
            <p:ph sz="quarter" idx="4"/>
          </p:nvPr>
        </p:nvSpPr>
        <p:spPr/>
        <p:txBody>
          <a:bodyPr/>
          <a:lstStyle/>
          <a:p>
            <a:pPr>
              <a:buFont typeface="Wingdings" panose="05000000000000000000" pitchFamily="2" charset="2"/>
              <a:buChar char="Ø"/>
            </a:pPr>
            <a:r>
              <a:rPr lang="en-US" dirty="0"/>
              <a:t>Sharing your personal info</a:t>
            </a:r>
          </a:p>
          <a:p>
            <a:pPr>
              <a:buFont typeface="Wingdings" panose="05000000000000000000" pitchFamily="2" charset="2"/>
              <a:buChar char="Ø"/>
            </a:pPr>
            <a:r>
              <a:rPr lang="en-US" dirty="0"/>
              <a:t>Following dangerous accounts </a:t>
            </a:r>
          </a:p>
          <a:p>
            <a:pPr>
              <a:buFont typeface="Wingdings" panose="05000000000000000000" pitchFamily="2" charset="2"/>
              <a:buChar char="Ø"/>
            </a:pPr>
            <a:r>
              <a:rPr lang="en-US" dirty="0"/>
              <a:t>Sending inappropriate pictures </a:t>
            </a:r>
          </a:p>
          <a:p>
            <a:pPr>
              <a:buFont typeface="Wingdings" panose="05000000000000000000" pitchFamily="2" charset="2"/>
              <a:buChar char="Ø"/>
            </a:pPr>
            <a:endParaRPr lang="en-US" dirty="0"/>
          </a:p>
        </p:txBody>
      </p:sp>
      <p:pic>
        <p:nvPicPr>
          <p:cNvPr id="2050" name="Picture 2" descr="Q1E : Quality First Education Trust - Online Safety">
            <a:extLst>
              <a:ext uri="{FF2B5EF4-FFF2-40B4-BE49-F238E27FC236}">
                <a16:creationId xmlns:a16="http://schemas.microsoft.com/office/drawing/2014/main" id="{F7580EF0-11FF-432D-8291-2C2242ED3C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2580" y="4545106"/>
            <a:ext cx="3085246" cy="2088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929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72A63-7463-4B57-B8F0-4AE9D9D168D6}"/>
              </a:ext>
            </a:extLst>
          </p:cNvPr>
          <p:cNvSpPr>
            <a:spLocks noGrp="1"/>
          </p:cNvSpPr>
          <p:nvPr>
            <p:ph type="title"/>
          </p:nvPr>
        </p:nvSpPr>
        <p:spPr/>
        <p:txBody>
          <a:bodyPr/>
          <a:lstStyle/>
          <a:p>
            <a:r>
              <a:rPr lang="en-US" dirty="0"/>
              <a:t>Why staying safe is the better option</a:t>
            </a:r>
          </a:p>
        </p:txBody>
      </p:sp>
      <p:sp>
        <p:nvSpPr>
          <p:cNvPr id="3" name="Content Placeholder 2">
            <a:extLst>
              <a:ext uri="{FF2B5EF4-FFF2-40B4-BE49-F238E27FC236}">
                <a16:creationId xmlns:a16="http://schemas.microsoft.com/office/drawing/2014/main" id="{965876A6-120F-4EF5-872E-F1912F66FD90}"/>
              </a:ext>
            </a:extLst>
          </p:cNvPr>
          <p:cNvSpPr>
            <a:spLocks noGrp="1"/>
          </p:cNvSpPr>
          <p:nvPr>
            <p:ph idx="1"/>
          </p:nvPr>
        </p:nvSpPr>
        <p:spPr/>
        <p:txBody>
          <a:bodyPr/>
          <a:lstStyle/>
          <a:p>
            <a:pPr marL="0" indent="0">
              <a:buNone/>
            </a:pPr>
            <a:r>
              <a:rPr lang="en-US" dirty="0"/>
              <a:t>Staying safe will lead nothing but happiness and feeling comfortable with the people that are viewing your content.</a:t>
            </a:r>
          </a:p>
          <a:p>
            <a:pPr marL="0" indent="0">
              <a:buNone/>
            </a:pPr>
            <a:endParaRPr lang="en-US" dirty="0"/>
          </a:p>
          <a:p>
            <a:pPr marL="0" indent="0">
              <a:buNone/>
            </a:pPr>
            <a:r>
              <a:rPr lang="en-US" dirty="0"/>
              <a:t>Not being responsible can lead to many dangerous things.</a:t>
            </a:r>
          </a:p>
          <a:p>
            <a:pPr marL="0" indent="0">
              <a:buNone/>
            </a:pPr>
            <a:r>
              <a:rPr lang="en-US" dirty="0"/>
              <a:t>Texting random people and sharing your personal info with them can make them break in to your house or to send pictures of you or to leak all your personal info. </a:t>
            </a:r>
          </a:p>
        </p:txBody>
      </p:sp>
      <p:pic>
        <p:nvPicPr>
          <p:cNvPr id="3076" name="Picture 4" descr="Stay safe online in 10 easy steps">
            <a:extLst>
              <a:ext uri="{FF2B5EF4-FFF2-40B4-BE49-F238E27FC236}">
                <a16:creationId xmlns:a16="http://schemas.microsoft.com/office/drawing/2014/main" id="{C4152D1E-EBE7-448F-BBD0-741F679194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8282" y="4424082"/>
            <a:ext cx="3609786" cy="2030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105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A1530-C959-467E-A6EE-CF4C94C9409D}"/>
              </a:ext>
            </a:extLst>
          </p:cNvPr>
          <p:cNvSpPr>
            <a:spLocks noGrp="1"/>
          </p:cNvSpPr>
          <p:nvPr>
            <p:ph type="title"/>
          </p:nvPr>
        </p:nvSpPr>
        <p:spPr/>
        <p:txBody>
          <a:bodyPr/>
          <a:lstStyle/>
          <a:p>
            <a:pPr algn="ctr"/>
            <a:r>
              <a:rPr lang="en-US" dirty="0"/>
              <a:t>Questions!!!</a:t>
            </a:r>
          </a:p>
        </p:txBody>
      </p:sp>
      <p:pic>
        <p:nvPicPr>
          <p:cNvPr id="4098" name="Picture 2" descr="21 Questions Game: 110+ Best Questions You'll Ever Ask |">
            <a:extLst>
              <a:ext uri="{FF2B5EF4-FFF2-40B4-BE49-F238E27FC236}">
                <a16:creationId xmlns:a16="http://schemas.microsoft.com/office/drawing/2014/main" id="{53ABAA39-20A9-475B-9CA8-BA020BC4AE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1334" y="2810076"/>
            <a:ext cx="5746937" cy="298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45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E4AF2-7796-44CB-B97D-94A4F8D92FF9}"/>
              </a:ext>
            </a:extLst>
          </p:cNvPr>
          <p:cNvSpPr>
            <a:spLocks noGrp="1"/>
          </p:cNvSpPr>
          <p:nvPr>
            <p:ph type="title"/>
          </p:nvPr>
        </p:nvSpPr>
        <p:spPr/>
        <p:txBody>
          <a:bodyPr/>
          <a:lstStyle/>
          <a:p>
            <a:r>
              <a:rPr lang="en-US" dirty="0"/>
              <a:t>What are the ways to stay  safe</a:t>
            </a:r>
          </a:p>
        </p:txBody>
      </p:sp>
      <p:sp>
        <p:nvSpPr>
          <p:cNvPr id="3" name="Content Placeholder 2">
            <a:extLst>
              <a:ext uri="{FF2B5EF4-FFF2-40B4-BE49-F238E27FC236}">
                <a16:creationId xmlns:a16="http://schemas.microsoft.com/office/drawing/2014/main" id="{71C5B9AB-4AA6-43E7-94E9-47B5A275E42B}"/>
              </a:ext>
            </a:extLst>
          </p:cNvPr>
          <p:cNvSpPr>
            <a:spLocks noGrp="1"/>
          </p:cNvSpPr>
          <p:nvPr>
            <p:ph idx="1"/>
          </p:nvPr>
        </p:nvSpPr>
        <p:spPr/>
        <p:txBody>
          <a:bodyPr/>
          <a:lstStyle/>
          <a:p>
            <a:pPr marL="457200" indent="-457200">
              <a:buAutoNum type="alphaLcPeriod"/>
            </a:pPr>
            <a:r>
              <a:rPr lang="en-US" dirty="0">
                <a:solidFill>
                  <a:schemeClr val="accent6">
                    <a:lumMod val="75000"/>
                  </a:schemeClr>
                </a:solidFill>
                <a:hlinkClick r:id="rId2" action="ppaction://hlinksldjump">
                  <a:extLst>
                    <a:ext uri="{A12FA001-AC4F-418D-AE19-62706E023703}">
                      <ahyp:hlinkClr xmlns:ahyp="http://schemas.microsoft.com/office/drawing/2018/hyperlinkcolor" val="tx"/>
                    </a:ext>
                  </a:extLst>
                </a:hlinkClick>
              </a:rPr>
              <a:t>Leaking  your password </a:t>
            </a:r>
            <a:endParaRPr lang="en-US" dirty="0">
              <a:solidFill>
                <a:schemeClr val="accent6">
                  <a:lumMod val="75000"/>
                </a:schemeClr>
              </a:solidFill>
            </a:endParaRPr>
          </a:p>
          <a:p>
            <a:pPr marL="457200" indent="-457200">
              <a:buAutoNum type="alphaLcPeriod"/>
            </a:pPr>
            <a:r>
              <a:rPr lang="en-US" dirty="0">
                <a:solidFill>
                  <a:schemeClr val="accent6">
                    <a:lumMod val="75000"/>
                  </a:schemeClr>
                </a:solidFill>
                <a:hlinkClick r:id="rId3" action="ppaction://hlinksldjump">
                  <a:extLst>
                    <a:ext uri="{A12FA001-AC4F-418D-AE19-62706E023703}">
                      <ahyp:hlinkClr xmlns:ahyp="http://schemas.microsoft.com/office/drawing/2018/hyperlinkcolor" val="tx"/>
                    </a:ext>
                  </a:extLst>
                </a:hlinkClick>
              </a:rPr>
              <a:t>Blocking dangerous accounts</a:t>
            </a:r>
            <a:endParaRPr lang="en-US" dirty="0">
              <a:solidFill>
                <a:schemeClr val="accent6">
                  <a:lumMod val="75000"/>
                </a:schemeClr>
              </a:solidFill>
            </a:endParaRPr>
          </a:p>
          <a:p>
            <a:pPr marL="457200" indent="-457200">
              <a:buAutoNum type="alphaLcPeriod"/>
            </a:pPr>
            <a:r>
              <a:rPr lang="en-US" dirty="0">
                <a:solidFill>
                  <a:schemeClr val="accent6">
                    <a:lumMod val="75000"/>
                  </a:schemeClr>
                </a:solidFill>
                <a:hlinkClick r:id="rId2" action="ppaction://hlinksldjump">
                  <a:extLst>
                    <a:ext uri="{A12FA001-AC4F-418D-AE19-62706E023703}">
                      <ahyp:hlinkClr xmlns:ahyp="http://schemas.microsoft.com/office/drawing/2018/hyperlinkcolor" val="tx"/>
                    </a:ext>
                  </a:extLst>
                </a:hlinkClick>
              </a:rPr>
              <a:t>Texting random strangers</a:t>
            </a:r>
            <a:endParaRPr lang="en-US" dirty="0">
              <a:solidFill>
                <a:schemeClr val="accent6">
                  <a:lumMod val="75000"/>
                </a:schemeClr>
              </a:solidFill>
            </a:endParaRPr>
          </a:p>
        </p:txBody>
      </p:sp>
      <p:pic>
        <p:nvPicPr>
          <p:cNvPr id="5122" name="Picture 2" descr="Safety first stock illustration. Illustration of alert - 99840546">
            <a:extLst>
              <a:ext uri="{FF2B5EF4-FFF2-40B4-BE49-F238E27FC236}">
                <a16:creationId xmlns:a16="http://schemas.microsoft.com/office/drawing/2014/main" id="{FE633B06-8605-46A7-BA24-E05551447B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718" y="3684495"/>
            <a:ext cx="3648635" cy="2736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266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DA57-C503-4A0B-8EAF-BDE0FD50C29B}"/>
              </a:ext>
            </a:extLst>
          </p:cNvPr>
          <p:cNvSpPr>
            <a:spLocks noGrp="1"/>
          </p:cNvSpPr>
          <p:nvPr>
            <p:ph type="title"/>
          </p:nvPr>
        </p:nvSpPr>
        <p:spPr/>
        <p:txBody>
          <a:bodyPr/>
          <a:lstStyle/>
          <a:p>
            <a:r>
              <a:rPr lang="en-US" dirty="0"/>
              <a:t>True or false </a:t>
            </a:r>
          </a:p>
        </p:txBody>
      </p:sp>
      <p:sp>
        <p:nvSpPr>
          <p:cNvPr id="3" name="Content Placeholder 2">
            <a:extLst>
              <a:ext uri="{FF2B5EF4-FFF2-40B4-BE49-F238E27FC236}">
                <a16:creationId xmlns:a16="http://schemas.microsoft.com/office/drawing/2014/main" id="{DA501421-A565-4212-A4E8-85918C7D301C}"/>
              </a:ext>
            </a:extLst>
          </p:cNvPr>
          <p:cNvSpPr>
            <a:spLocks noGrp="1"/>
          </p:cNvSpPr>
          <p:nvPr>
            <p:ph idx="1"/>
          </p:nvPr>
        </p:nvSpPr>
        <p:spPr/>
        <p:txBody>
          <a:bodyPr/>
          <a:lstStyle/>
          <a:p>
            <a:pPr marL="457200" indent="-457200">
              <a:buAutoNum type="alphaLcPeriod"/>
            </a:pPr>
            <a:r>
              <a:rPr lang="en-US" dirty="0"/>
              <a:t>Sharing your personal info to random strangers or friends is one of the ways of staying safe on the internet   </a:t>
            </a:r>
            <a:r>
              <a:rPr lang="en-US" dirty="0">
                <a:solidFill>
                  <a:schemeClr val="accent6">
                    <a:lumMod val="75000"/>
                  </a:schemeClr>
                </a:solidFill>
                <a:hlinkClick r:id="rId2" action="ppaction://hlinksldjump">
                  <a:extLst>
                    <a:ext uri="{A12FA001-AC4F-418D-AE19-62706E023703}">
                      <ahyp:hlinkClr xmlns:ahyp="http://schemas.microsoft.com/office/drawing/2018/hyperlinkcolor" val="tx"/>
                    </a:ext>
                  </a:extLst>
                </a:hlinkClick>
              </a:rPr>
              <a:t>TRUE </a:t>
            </a:r>
            <a:r>
              <a:rPr lang="en-US" dirty="0">
                <a:solidFill>
                  <a:schemeClr val="accent6">
                    <a:lumMod val="75000"/>
                  </a:schemeClr>
                </a:solidFill>
              </a:rPr>
              <a:t> </a:t>
            </a:r>
            <a:r>
              <a:rPr lang="en-US" dirty="0">
                <a:solidFill>
                  <a:schemeClr val="accent6">
                    <a:lumMod val="75000"/>
                  </a:schemeClr>
                </a:solidFill>
                <a:hlinkClick r:id="rId3" action="ppaction://hlinksldjump">
                  <a:extLst>
                    <a:ext uri="{A12FA001-AC4F-418D-AE19-62706E023703}">
                      <ahyp:hlinkClr xmlns:ahyp="http://schemas.microsoft.com/office/drawing/2018/hyperlinkcolor" val="tx"/>
                    </a:ext>
                  </a:extLst>
                </a:hlinkClick>
              </a:rPr>
              <a:t>FALSE</a:t>
            </a:r>
            <a:endParaRPr lang="en-US" dirty="0">
              <a:solidFill>
                <a:schemeClr val="accent6">
                  <a:lumMod val="75000"/>
                </a:schemeClr>
              </a:solidFill>
            </a:endParaRPr>
          </a:p>
          <a:p>
            <a:pPr marL="457200" indent="-457200">
              <a:buFont typeface="+mj-lt"/>
              <a:buAutoNum type="alphaLcPeriod"/>
            </a:pPr>
            <a:r>
              <a:rPr lang="en-US" dirty="0"/>
              <a:t>People nowadays are using the social media to create dangerous accounts and to leak other innocent peoples personal info </a:t>
            </a:r>
            <a:r>
              <a:rPr lang="en-US" dirty="0">
                <a:solidFill>
                  <a:schemeClr val="accent6">
                    <a:lumMod val="75000"/>
                  </a:schemeClr>
                </a:solidFill>
                <a:hlinkClick r:id="rId3" action="ppaction://hlinksldjump">
                  <a:extLst>
                    <a:ext uri="{A12FA001-AC4F-418D-AE19-62706E023703}">
                      <ahyp:hlinkClr xmlns:ahyp="http://schemas.microsoft.com/office/drawing/2018/hyperlinkcolor" val="tx"/>
                    </a:ext>
                  </a:extLst>
                </a:hlinkClick>
              </a:rPr>
              <a:t>TRUE</a:t>
            </a:r>
            <a:r>
              <a:rPr lang="en-US" dirty="0"/>
              <a:t> </a:t>
            </a:r>
            <a:r>
              <a:rPr lang="en-US" dirty="0">
                <a:solidFill>
                  <a:schemeClr val="accent6">
                    <a:lumMod val="75000"/>
                  </a:schemeClr>
                </a:solidFill>
                <a:hlinkClick r:id="rId2" action="ppaction://hlinksldjump">
                  <a:extLst>
                    <a:ext uri="{A12FA001-AC4F-418D-AE19-62706E023703}">
                      <ahyp:hlinkClr xmlns:ahyp="http://schemas.microsoft.com/office/drawing/2018/hyperlinkcolor" val="tx"/>
                    </a:ext>
                  </a:extLst>
                </a:hlinkClick>
              </a:rPr>
              <a:t>FALSE</a:t>
            </a:r>
            <a:endParaRPr lang="en-US" dirty="0">
              <a:solidFill>
                <a:schemeClr val="accent6">
                  <a:lumMod val="75000"/>
                </a:schemeClr>
              </a:solidFill>
            </a:endParaRPr>
          </a:p>
          <a:p>
            <a:pPr marL="457200" indent="-457200">
              <a:buFont typeface="+mj-lt"/>
              <a:buAutoNum type="alphaLcPeriod"/>
            </a:pPr>
            <a:r>
              <a:rPr lang="en-US" dirty="0"/>
              <a:t>Having a private account reduce the risk of being threatened by random strangers </a:t>
            </a:r>
            <a:r>
              <a:rPr lang="en-US" dirty="0">
                <a:solidFill>
                  <a:schemeClr val="accent6">
                    <a:lumMod val="75000"/>
                  </a:schemeClr>
                </a:solidFill>
                <a:hlinkClick r:id="rId3" action="ppaction://hlinksldjump">
                  <a:extLst>
                    <a:ext uri="{A12FA001-AC4F-418D-AE19-62706E023703}">
                      <ahyp:hlinkClr xmlns:ahyp="http://schemas.microsoft.com/office/drawing/2018/hyperlinkcolor" val="tx"/>
                    </a:ext>
                  </a:extLst>
                </a:hlinkClick>
              </a:rPr>
              <a:t>TRUE</a:t>
            </a:r>
            <a:r>
              <a:rPr lang="en-US" dirty="0">
                <a:solidFill>
                  <a:schemeClr val="accent6">
                    <a:lumMod val="75000"/>
                  </a:schemeClr>
                </a:solidFill>
              </a:rPr>
              <a:t>  </a:t>
            </a:r>
            <a:r>
              <a:rPr lang="en-US" dirty="0">
                <a:solidFill>
                  <a:schemeClr val="accent6">
                    <a:lumMod val="75000"/>
                  </a:schemeClr>
                </a:solidFill>
                <a:hlinkClick r:id="rId2" action="ppaction://hlinksldjump">
                  <a:extLst>
                    <a:ext uri="{A12FA001-AC4F-418D-AE19-62706E023703}">
                      <ahyp:hlinkClr xmlns:ahyp="http://schemas.microsoft.com/office/drawing/2018/hyperlinkcolor" val="tx"/>
                    </a:ext>
                  </a:extLst>
                </a:hlinkClick>
              </a:rPr>
              <a:t>FALSE</a:t>
            </a:r>
            <a:endParaRPr lang="en-US" dirty="0">
              <a:solidFill>
                <a:schemeClr val="accent6">
                  <a:lumMod val="75000"/>
                </a:schemeClr>
              </a:solidFill>
            </a:endParaRPr>
          </a:p>
          <a:p>
            <a:pPr marL="457200" indent="-457200">
              <a:buFont typeface="+mj-lt"/>
              <a:buAutoNum type="alphaLcPeriod"/>
            </a:pPr>
            <a:r>
              <a:rPr lang="en-US" dirty="0"/>
              <a:t>Sending personal info will lead to success and happiness </a:t>
            </a:r>
            <a:r>
              <a:rPr lang="en-US" dirty="0">
                <a:solidFill>
                  <a:schemeClr val="accent6">
                    <a:lumMod val="75000"/>
                  </a:schemeClr>
                </a:solidFill>
                <a:hlinkClick r:id="rId2" action="ppaction://hlinksldjump">
                  <a:extLst>
                    <a:ext uri="{A12FA001-AC4F-418D-AE19-62706E023703}">
                      <ahyp:hlinkClr xmlns:ahyp="http://schemas.microsoft.com/office/drawing/2018/hyperlinkcolor" val="tx"/>
                    </a:ext>
                  </a:extLst>
                </a:hlinkClick>
              </a:rPr>
              <a:t>TRUE </a:t>
            </a:r>
            <a:r>
              <a:rPr lang="en-US" dirty="0">
                <a:solidFill>
                  <a:schemeClr val="accent6">
                    <a:lumMod val="75000"/>
                  </a:schemeClr>
                </a:solidFill>
                <a:hlinkClick r:id="rId3" action="ppaction://hlinksldjump">
                  <a:extLst>
                    <a:ext uri="{A12FA001-AC4F-418D-AE19-62706E023703}">
                      <ahyp:hlinkClr xmlns:ahyp="http://schemas.microsoft.com/office/drawing/2018/hyperlinkcolor" val="tx"/>
                    </a:ext>
                  </a:extLst>
                </a:hlinkClick>
              </a:rPr>
              <a:t>FALSE</a:t>
            </a:r>
            <a:endParaRPr lang="en-US" dirty="0">
              <a:solidFill>
                <a:schemeClr val="accent6">
                  <a:lumMod val="75000"/>
                </a:schemeClr>
              </a:solidFill>
            </a:endParaRPr>
          </a:p>
        </p:txBody>
      </p:sp>
      <p:pic>
        <p:nvPicPr>
          <p:cNvPr id="6146" name="Picture 2" descr="True or false questions - FlexiQuiz">
            <a:extLst>
              <a:ext uri="{FF2B5EF4-FFF2-40B4-BE49-F238E27FC236}">
                <a16:creationId xmlns:a16="http://schemas.microsoft.com/office/drawing/2014/main" id="{C2FF83DC-5D08-44A6-AE9E-FE0CB166F4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5345" y="96736"/>
            <a:ext cx="2749096" cy="1896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565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F88F7-D607-4EE0-8C80-58ED20EC3CD4}"/>
              </a:ext>
            </a:extLst>
          </p:cNvPr>
          <p:cNvSpPr>
            <a:spLocks noGrp="1"/>
          </p:cNvSpPr>
          <p:nvPr>
            <p:ph type="title"/>
          </p:nvPr>
        </p:nvSpPr>
        <p:spPr>
          <a:xfrm>
            <a:off x="403412" y="668048"/>
            <a:ext cx="7685037" cy="4293916"/>
          </a:xfrm>
        </p:spPr>
        <p:txBody>
          <a:bodyPr>
            <a:normAutofit fontScale="90000"/>
          </a:bodyPr>
          <a:lstStyle/>
          <a:p>
            <a:pPr algn="ctr"/>
            <a:r>
              <a:rPr lang="en-US" dirty="0"/>
              <a:t> </a:t>
            </a:r>
            <a:br>
              <a:rPr lang="en-US" dirty="0"/>
            </a:br>
            <a:br>
              <a:rPr lang="en-US" dirty="0"/>
            </a:br>
            <a:br>
              <a:rPr lang="en-US" dirty="0"/>
            </a:br>
            <a:br>
              <a:rPr lang="en-US" dirty="0"/>
            </a:br>
            <a:br>
              <a:rPr lang="en-US" dirty="0"/>
            </a:br>
            <a:br>
              <a:rPr lang="en-US" dirty="0"/>
            </a:br>
            <a:br>
              <a:rPr lang="en-US" dirty="0"/>
            </a:br>
            <a:r>
              <a:rPr lang="en-US" dirty="0"/>
              <a:t>                                            </a:t>
            </a:r>
            <a:r>
              <a:rPr lang="en-US" sz="1800" dirty="0">
                <a:hlinkClick r:id="rId2" action="ppaction://hlinksldjump"/>
              </a:rPr>
              <a:t>GOBACK</a:t>
            </a:r>
            <a:endParaRPr lang="en-US" sz="1800" dirty="0"/>
          </a:p>
        </p:txBody>
      </p:sp>
      <p:pic>
        <p:nvPicPr>
          <p:cNvPr id="7172" name="Picture 4" descr="Correct stock illustration. Illustration of right, exact - 109025952">
            <a:extLst>
              <a:ext uri="{FF2B5EF4-FFF2-40B4-BE49-F238E27FC236}">
                <a16:creationId xmlns:a16="http://schemas.microsoft.com/office/drawing/2014/main" id="{0E7AD71D-1447-4C04-9A9A-98512F7E44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635" y="1336250"/>
            <a:ext cx="4960190" cy="2957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065072"/>
      </p:ext>
    </p:extLst>
  </p:cSld>
  <p:clrMapOvr>
    <a:masterClrMapping/>
  </p:clrMapOvr>
</p:sld>
</file>

<file path=ppt/theme/theme1.xml><?xml version="1.0" encoding="utf-8"?>
<a:theme xmlns:a="http://schemas.openxmlformats.org/drawingml/2006/main" name="TropicVTI">
  <a:themeElements>
    <a:clrScheme name="AnalogousFromDarkSeedLeftStep">
      <a:dk1>
        <a:srgbClr val="000000"/>
      </a:dk1>
      <a:lt1>
        <a:srgbClr val="FFFFFF"/>
      </a:lt1>
      <a:dk2>
        <a:srgbClr val="1B2130"/>
      </a:dk2>
      <a:lt2>
        <a:srgbClr val="F0F3F1"/>
      </a:lt2>
      <a:accent1>
        <a:srgbClr val="D937B0"/>
      </a:accent1>
      <a:accent2>
        <a:srgbClr val="AC25C7"/>
      </a:accent2>
      <a:accent3>
        <a:srgbClr val="7B37D9"/>
      </a:accent3>
      <a:accent4>
        <a:srgbClr val="3A3ACC"/>
      </a:accent4>
      <a:accent5>
        <a:srgbClr val="377AD9"/>
      </a:accent5>
      <a:accent6>
        <a:srgbClr val="25ACC7"/>
      </a:accent6>
      <a:hlink>
        <a:srgbClr val="3F5FBF"/>
      </a:hlink>
      <a:folHlink>
        <a:srgbClr val="7F7F7F"/>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otalTime>67</TotalTime>
  <Words>356</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Gill Sans Nova</vt:lpstr>
      <vt:lpstr>Wingdings</vt:lpstr>
      <vt:lpstr>TropicVTI</vt:lpstr>
      <vt:lpstr>Staying safe on the internet</vt:lpstr>
      <vt:lpstr>Introduction</vt:lpstr>
      <vt:lpstr>Staying safe from the internet</vt:lpstr>
      <vt:lpstr>How to stay safe?</vt:lpstr>
      <vt:lpstr>Why staying safe is the better option</vt:lpstr>
      <vt:lpstr>Questions!!!</vt:lpstr>
      <vt:lpstr>What are the ways to stay  safe</vt:lpstr>
      <vt:lpstr>True or false </vt:lpstr>
      <vt:lpstr>                                                    GOBACK</vt:lpstr>
      <vt:lpstr>                                             GO BACK </vt:lpstr>
      <vt:lpstr>Thank you for your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safe on the internet</dc:title>
  <dc:creator>PC</dc:creator>
  <cp:lastModifiedBy>PC</cp:lastModifiedBy>
  <cp:revision>8</cp:revision>
  <dcterms:created xsi:type="dcterms:W3CDTF">2023-03-30T13:25:33Z</dcterms:created>
  <dcterms:modified xsi:type="dcterms:W3CDTF">2023-03-30T14:32:53Z</dcterms:modified>
</cp:coreProperties>
</file>