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6" r:id="rId6"/>
    <p:sldId id="262" r:id="rId7"/>
    <p:sldId id="267" r:id="rId8"/>
    <p:sldId id="268" r:id="rId9"/>
    <p:sldId id="260" r:id="rId10"/>
    <p:sldId id="261" r:id="rId11"/>
    <p:sldId id="264" r:id="rId12"/>
    <p:sldId id="269" r:id="rId13"/>
    <p:sldId id="26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41C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52FBD7B-7A00-4752-8569-2F4ADB77360A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67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70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47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52164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658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38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478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185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0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774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30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41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79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2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20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53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BD7B-7A00-4752-8569-2F4ADB77360A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33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FBD7B-7A00-4752-8569-2F4ADB77360A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6C612-E5FD-4D1D-B6A7-3B352DBB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013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generacionxbox.com/analisis-de-its-quiz-time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annica.com/technology/electric-circuit" TargetMode="External"/><Relationship Id="rId2" Type="http://schemas.openxmlformats.org/officeDocument/2006/relationships/hyperlink" Target="https://en.wikipedia.org/wiki/Electronic_circuit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learn.e-limu.org/topic/view/?t=55&amp;c=236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circuit-diagram-electronic-science-928225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courses.lumenlearning.com/boundless-physics/chapter/overview-5/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7EF6F-C0D8-7A21-E8DC-CA42B3BAF7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Electrical circuits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D18BAF-7CA5-FC26-0A84-CC9033A234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Adeeb alamat grade 8f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376DEF-B472-440E-C81D-A847DE15F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65" y="80963"/>
            <a:ext cx="10288470" cy="6858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352741-6D23-3E62-193D-DC6D7B837C5D}"/>
              </a:ext>
            </a:extLst>
          </p:cNvPr>
          <p:cNvSpPr/>
          <p:nvPr/>
        </p:nvSpPr>
        <p:spPr>
          <a:xfrm>
            <a:off x="1639052" y="1201511"/>
            <a:ext cx="853737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Electric Circuits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907E5D-F38D-F104-91B8-8E915352CA09}"/>
              </a:ext>
            </a:extLst>
          </p:cNvPr>
          <p:cNvSpPr/>
          <p:nvPr/>
        </p:nvSpPr>
        <p:spPr>
          <a:xfrm>
            <a:off x="3080973" y="5600006"/>
            <a:ext cx="56535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By : Adeeb Alamat</a:t>
            </a:r>
          </a:p>
        </p:txBody>
      </p:sp>
    </p:spTree>
    <p:extLst>
      <p:ext uri="{BB962C8B-B14F-4D97-AF65-F5344CB8AC3E}">
        <p14:creationId xmlns:p14="http://schemas.microsoft.com/office/powerpoint/2010/main" val="402727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09314-D23D-D149-5242-87D52022A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Real-world examples of electrical circuits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28766-F4BD-C1A6-CF52-4523CD995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911" y="1978905"/>
            <a:ext cx="9905999" cy="3541714"/>
          </a:xfrm>
        </p:spPr>
        <p:txBody>
          <a:bodyPr/>
          <a:lstStyle/>
          <a:p>
            <a:r>
              <a:rPr lang="en-US" dirty="0"/>
              <a:t>Christmas lights (old ones are series circuits).</a:t>
            </a:r>
          </a:p>
          <a:p>
            <a:r>
              <a:rPr lang="en-US" dirty="0"/>
              <a:t>Lamps or bulbs in a house.</a:t>
            </a:r>
          </a:p>
          <a:p>
            <a:r>
              <a:rPr lang="en-US" dirty="0"/>
              <a:t>Freezers.</a:t>
            </a:r>
          </a:p>
          <a:p>
            <a:r>
              <a:rPr lang="en-US" dirty="0"/>
              <a:t>Refrigerators.</a:t>
            </a:r>
          </a:p>
          <a:p>
            <a:r>
              <a:rPr lang="en-US" dirty="0"/>
              <a:t>Heaters.</a:t>
            </a:r>
          </a:p>
          <a:p>
            <a:r>
              <a:rPr lang="en-US" dirty="0"/>
              <a:t> TVs/Radios.</a:t>
            </a:r>
          </a:p>
        </p:txBody>
      </p:sp>
      <p:pic>
        <p:nvPicPr>
          <p:cNvPr id="2050" name="Picture 2" descr="Free Multicolored Link Light Decor Stock Photo">
            <a:extLst>
              <a:ext uri="{FF2B5EF4-FFF2-40B4-BE49-F238E27FC236}">
                <a16:creationId xmlns:a16="http://schemas.microsoft.com/office/drawing/2014/main" id="{FDB88436-849D-7254-43BA-E3D9F8212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10" y="2845522"/>
            <a:ext cx="4762500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542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FA1B3-1389-6C4D-289C-8E173AF44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09F5E-95D1-ACA1-BF0B-A592852C1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Electric circuits are used in our day-to-day life.</a:t>
            </a:r>
          </a:p>
          <a:p>
            <a:r>
              <a:rPr lang="en-US" dirty="0"/>
              <a:t>Basic operation of D.C circuits was explained including their types and uses.</a:t>
            </a:r>
          </a:p>
          <a:p>
            <a:r>
              <a:rPr lang="en-US" dirty="0"/>
              <a:t>In Addition, Circuit diagrams represent electric circuits using symbols.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566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90FCE-F562-7F5C-D8D9-556E51280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ED687-2D9D-3F3D-F770-CFD29B74D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Q1.Why do we use copper wires?</a:t>
            </a:r>
          </a:p>
          <a:p>
            <a:r>
              <a:rPr lang="en-US" dirty="0"/>
              <a:t>Q2.Why do we use circuit diagrams?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5E1D1D-53CE-9D9D-E4B8-EC5A84A7F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85D759-98BA-3744-033E-D44A3E3A000A}"/>
              </a:ext>
            </a:extLst>
          </p:cNvPr>
          <p:cNvSpPr txBox="1"/>
          <p:nvPr/>
        </p:nvSpPr>
        <p:spPr>
          <a:xfrm>
            <a:off x="0" y="8498541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generacionxbox.com/analisis-de-its-quiz-time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/3.0/"/>
              </a:rPr>
              <a:t>CC BY</a:t>
            </a:r>
            <a:endParaRPr lang="en-US" sz="90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2F400C5-3B04-AF8C-054E-E457E2A7FAFC}"/>
              </a:ext>
            </a:extLst>
          </p:cNvPr>
          <p:cNvSpPr txBox="1">
            <a:spLocks/>
          </p:cNvSpPr>
          <p:nvPr/>
        </p:nvSpPr>
        <p:spPr>
          <a:xfrm>
            <a:off x="1141411" y="4988159"/>
            <a:ext cx="9905999" cy="6602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ctr">
              <a:buFont typeface="+mj-lt"/>
              <a:buAutoNum type="arabicParenR"/>
            </a:pPr>
            <a:r>
              <a:rPr lang="en-US" sz="4000" b="1" u="sng" dirty="0">
                <a:solidFill>
                  <a:srgbClr val="FF0066"/>
                </a:solidFill>
              </a:rPr>
              <a:t>Why do we use copper wires?</a:t>
            </a:r>
          </a:p>
          <a:p>
            <a:pPr marL="742950" indent="-742950" algn="ctr">
              <a:buFont typeface="+mj-lt"/>
              <a:buAutoNum type="arabicParenR"/>
            </a:pPr>
            <a:r>
              <a:rPr lang="en-US" sz="4000" b="1" u="sng" dirty="0">
                <a:solidFill>
                  <a:srgbClr val="FF0066"/>
                </a:solidFill>
              </a:rPr>
              <a:t>Why do we use circuit diagrams?</a:t>
            </a:r>
          </a:p>
        </p:txBody>
      </p:sp>
    </p:spTree>
    <p:extLst>
      <p:ext uri="{BB962C8B-B14F-4D97-AF65-F5344CB8AC3E}">
        <p14:creationId xmlns:p14="http://schemas.microsoft.com/office/powerpoint/2010/main" val="2203343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72D6C-542C-A536-95C5-51767111E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recourses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34756-099A-0800-91AF-3D7E13286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br>
              <a:rPr lang="en-US" dirty="0">
                <a:hlinkClick r:id="rId2"/>
              </a:rPr>
            </a:br>
            <a:r>
              <a:rPr lang="en-US" b="1" dirty="0">
                <a:hlinkClick r:id="rId2"/>
              </a:rPr>
              <a:t>Electronic circuit - Wikipedia</a:t>
            </a:r>
          </a:p>
          <a:p>
            <a:r>
              <a:rPr lang="en-US" dirty="0">
                <a:hlinkClick r:id="rId2"/>
              </a:rPr>
              <a:t>Wikipedia</a:t>
            </a:r>
            <a:r>
              <a:rPr lang="en-US" i="1" dirty="0">
                <a:hlinkClick r:id="rId2"/>
              </a:rPr>
              <a:t>https://en.wikipedia.org › wiki › </a:t>
            </a:r>
            <a:r>
              <a:rPr lang="en-US" i="1" dirty="0" err="1">
                <a:hlinkClick r:id="rId2"/>
              </a:rPr>
              <a:t>Electronic_circuit</a:t>
            </a:r>
            <a:endParaRPr lang="en-US" i="1" dirty="0">
              <a:hlinkClick r:id="rId2"/>
            </a:endParaRPr>
          </a:p>
          <a:p>
            <a:r>
              <a:rPr lang="en-US" i="1" dirty="0">
                <a:hlinkClick r:id="rId2"/>
              </a:rPr>
              <a:t> </a:t>
            </a:r>
            <a:br>
              <a:rPr lang="en-US" dirty="0">
                <a:hlinkClick r:id="rId3"/>
              </a:rPr>
            </a:br>
            <a:r>
              <a:rPr lang="en-US" b="1" dirty="0">
                <a:hlinkClick r:id="rId3"/>
              </a:rPr>
              <a:t>Electric circuit | Diagrams &amp; Examples | Britannica</a:t>
            </a:r>
          </a:p>
          <a:p>
            <a:r>
              <a:rPr lang="en-US" dirty="0">
                <a:hlinkClick r:id="rId3"/>
              </a:rPr>
              <a:t>Encyclopedia Britannica</a:t>
            </a:r>
            <a:r>
              <a:rPr lang="en-US" i="1" dirty="0">
                <a:hlinkClick r:id="rId3"/>
              </a:rPr>
              <a:t>https://www.britannica.com › technology › electric-</a:t>
            </a:r>
            <a:r>
              <a:rPr lang="en-US" i="1" dirty="0" err="1">
                <a:hlinkClick r:id="rId3"/>
              </a:rPr>
              <a:t>cir.</a:t>
            </a:r>
            <a:r>
              <a:rPr lang="en-US" i="1" dirty="0">
                <a:hlinkClick r:id="rId3"/>
              </a:rPr>
              <a:t>..</a:t>
            </a:r>
            <a:endParaRPr lang="en-US" dirty="0">
              <a:hlinkClick r:id="rId3"/>
            </a:endParaRPr>
          </a:p>
          <a:p>
            <a:endParaRPr lang="en-US" dirty="0">
              <a:hlinkClick r:id="rId2"/>
            </a:endParaRPr>
          </a:p>
          <a:p>
            <a:r>
              <a:rPr lang="en-US" dirty="0"/>
              <a:t>Complete physics for Cambridge Secondary 1</a:t>
            </a:r>
          </a:p>
        </p:txBody>
      </p:sp>
    </p:spTree>
    <p:extLst>
      <p:ext uri="{BB962C8B-B14F-4D97-AF65-F5344CB8AC3E}">
        <p14:creationId xmlns:p14="http://schemas.microsoft.com/office/powerpoint/2010/main" val="1792717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67EE6-D785-04FB-CA2C-BA5B021FF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Disclosure: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1C3E9-B024-1F1E-4DFB-3F07331AC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1377" y="1881935"/>
            <a:ext cx="9905999" cy="3541714"/>
          </a:xfrm>
        </p:spPr>
        <p:txBody>
          <a:bodyPr>
            <a:noAutofit/>
          </a:bodyPr>
          <a:lstStyle/>
          <a:p>
            <a:r>
              <a:rPr lang="en-US" dirty="0"/>
              <a:t>What is an electric circuit?</a:t>
            </a:r>
          </a:p>
          <a:p>
            <a:r>
              <a:rPr lang="en-US" dirty="0"/>
              <a:t>Parts of a circuit.</a:t>
            </a:r>
          </a:p>
          <a:p>
            <a:r>
              <a:rPr lang="en-US" dirty="0"/>
              <a:t>Types of circuits.</a:t>
            </a:r>
          </a:p>
          <a:p>
            <a:r>
              <a:rPr lang="en-US" dirty="0"/>
              <a:t>Circuit diagrams.</a:t>
            </a:r>
          </a:p>
          <a:p>
            <a:r>
              <a:rPr lang="en-US" dirty="0"/>
              <a:t>Conductors and insulators.</a:t>
            </a:r>
          </a:p>
          <a:p>
            <a:r>
              <a:rPr lang="en-US" dirty="0"/>
              <a:t> Real-world applications.</a:t>
            </a:r>
          </a:p>
        </p:txBody>
      </p:sp>
    </p:spTree>
    <p:extLst>
      <p:ext uri="{BB962C8B-B14F-4D97-AF65-F5344CB8AC3E}">
        <p14:creationId xmlns:p14="http://schemas.microsoft.com/office/powerpoint/2010/main" val="76147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B0E1B-D2B2-391C-B28A-47DAB188B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What is an electric circuit?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FE1A0-E686-D0FF-B63E-91E2E67FFB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electric circuit is a path that electric current follows.</a:t>
            </a:r>
          </a:p>
          <a:p>
            <a:r>
              <a:rPr lang="en-US" dirty="0"/>
              <a:t> It’s made up of components that work together to allow electric current to flow in a certain way.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Circuit Board">
                <a:extLst>
                  <a:ext uri="{FF2B5EF4-FFF2-40B4-BE49-F238E27FC236}">
                    <a16:creationId xmlns:a16="http://schemas.microsoft.com/office/drawing/2014/main" id="{4A008A28-D018-0F64-79EE-9798F110FBE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9828732"/>
                  </p:ext>
                </p:extLst>
              </p:nvPr>
            </p:nvGraphicFramePr>
            <p:xfrm>
              <a:off x="6720127" y="3196056"/>
              <a:ext cx="3777764" cy="318218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777764" cy="3182189"/>
                    </a:xfrm>
                    <a:prstGeom prst="rect">
                      <a:avLst/>
                    </a:prstGeom>
                  </am3d:spPr>
                  <am3d:camera>
                    <am3d:pos x="0" y="0" z="5993827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10586" d="1000000"/>
                    <am3d:preTrans dx="378254" dy="11010" dz="-10208272"/>
                    <am3d:scale>
                      <am3d:sx n="1000000" d="1000000"/>
                      <am3d:sy n="1000000" d="1000000"/>
                      <am3d:sz n="1000000" d="1000000"/>
                    </am3d:scale>
                    <am3d:rot ax="1715320" ay="40" az="2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Circuit Board">
                <a:extLst>
                  <a:ext uri="{FF2B5EF4-FFF2-40B4-BE49-F238E27FC236}">
                    <a16:creationId xmlns:a16="http://schemas.microsoft.com/office/drawing/2014/main" id="{4A008A28-D018-0F64-79EE-9798F110FBE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20127" y="3196056"/>
                <a:ext cx="3777764" cy="318218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7355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0831C-B59A-A10D-B5C5-626F9BB29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Parts of a circuit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7E7B0-6F94-D1EF-72F4-9F7364C47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three main parts of a circuit: the power source, the wires, and the components.</a:t>
            </a:r>
          </a:p>
          <a:p>
            <a:r>
              <a:rPr lang="en-US" dirty="0"/>
              <a:t>Power Source: provides energy to the circuit and the components.</a:t>
            </a:r>
          </a:p>
          <a:p>
            <a:r>
              <a:rPr lang="en-US" dirty="0"/>
              <a:t>The Wires: carry the electric current.</a:t>
            </a:r>
          </a:p>
          <a:p>
            <a:r>
              <a:rPr lang="en-US" dirty="0"/>
              <a:t>The Components: control the flow of current.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4E7206-45B0-7969-D6B1-E4C40756D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402050" y="4140052"/>
            <a:ext cx="3785903" cy="258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4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857A2-528C-0A2C-1E8B-7A9F4F81E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 basic Types of circuits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54313D-32B0-1B7C-ACFE-8130748D7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1658143"/>
            <a:ext cx="9905999" cy="3541714"/>
          </a:xfrm>
        </p:spPr>
        <p:txBody>
          <a:bodyPr>
            <a:normAutofit/>
          </a:bodyPr>
          <a:lstStyle/>
          <a:p>
            <a:r>
              <a:rPr lang="en-US" sz="2000" dirty="0"/>
              <a:t>There are two main circuit types, each with its use.</a:t>
            </a:r>
          </a:p>
          <a:p>
            <a:r>
              <a:rPr lang="en-US" sz="2000" dirty="0"/>
              <a:t>Parallel circuits have two or more loops.</a:t>
            </a:r>
          </a:p>
          <a:p>
            <a:r>
              <a:rPr lang="en-US" sz="2000" dirty="0"/>
              <a:t>Series circuits have one loop.</a:t>
            </a:r>
          </a:p>
          <a:p>
            <a:r>
              <a:rPr lang="en-US" sz="2000" dirty="0"/>
              <a:t>If any component is removed any component from a series circuit it will become an open circuit.</a:t>
            </a:r>
          </a:p>
          <a:p>
            <a:r>
              <a:rPr lang="en-US" sz="2000" dirty="0"/>
              <a:t>If you remove any components from a parallel circuit it will stay on(power sources are exceptions)</a:t>
            </a:r>
          </a:p>
        </p:txBody>
      </p:sp>
      <p:pic>
        <p:nvPicPr>
          <p:cNvPr id="7" name="Content Placeholder 15">
            <a:extLst>
              <a:ext uri="{FF2B5EF4-FFF2-40B4-BE49-F238E27FC236}">
                <a16:creationId xmlns:a16="http://schemas.microsoft.com/office/drawing/2014/main" id="{6EC09086-6AF6-13D0-982B-E74A9665E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617" y="4760914"/>
            <a:ext cx="2466975" cy="18478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B2C338-555B-206E-57CB-783BB7767D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0" y="4760913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60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14A8E-35C6-567F-BA26-89C65C8FF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Circuit diagrams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BD656-C673-371A-1116-F61349F088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circuit diagram is a representation of an electrical circuit. It uses simple symbols to represent parts of a circuit.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281237-D17F-78AE-36CC-D6E4936D9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41412" y="3311714"/>
            <a:ext cx="3441847" cy="28983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DB0853-0C16-8C86-2990-C00426213B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244578" y="3429000"/>
            <a:ext cx="4468165" cy="28983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F5C8AA-0E58-7B8D-A186-DC2821AA5F16}"/>
              </a:ext>
            </a:extLst>
          </p:cNvPr>
          <p:cNvSpPr txBox="1"/>
          <p:nvPr/>
        </p:nvSpPr>
        <p:spPr>
          <a:xfrm>
            <a:off x="5536735" y="6786559"/>
            <a:ext cx="51760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s://courses.lumenlearning.com/boundless-physics/chapter/overview-5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B1FA196-BF77-7F28-2B46-4EC5F194ADA9}"/>
              </a:ext>
            </a:extLst>
          </p:cNvPr>
          <p:cNvSpPr/>
          <p:nvPr/>
        </p:nvSpPr>
        <p:spPr>
          <a:xfrm rot="10800000">
            <a:off x="1640541" y="3429000"/>
            <a:ext cx="847165" cy="403412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177851AE-EB2A-BD2F-EAA7-C5AE46E72194}"/>
              </a:ext>
            </a:extLst>
          </p:cNvPr>
          <p:cNvSpPr/>
          <p:nvPr/>
        </p:nvSpPr>
        <p:spPr>
          <a:xfrm>
            <a:off x="1031046" y="3832413"/>
            <a:ext cx="566965" cy="1523255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2314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FA0BA-37B8-FCD2-E0E2-3F1483993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Ohm’s law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9520B-3E13-9F90-7FDE-D8B1CD3B3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132" y="1578367"/>
            <a:ext cx="9905999" cy="3541714"/>
          </a:xfrm>
        </p:spPr>
        <p:txBody>
          <a:bodyPr>
            <a:normAutofit lnSpcReduction="10000"/>
          </a:bodyPr>
          <a:lstStyle/>
          <a:p>
            <a:r>
              <a:rPr lang="en-US" i="0" dirty="0">
                <a:effectLst/>
                <a:latin typeface="Tw Cen MT (Headings)"/>
              </a:rPr>
              <a:t>Current is the rate at which electrons flow past a point in a complete electrical circuit.</a:t>
            </a:r>
          </a:p>
          <a:p>
            <a:r>
              <a:rPr lang="en-US" dirty="0">
                <a:latin typeface="Tw Cen MT (Headings)"/>
              </a:rPr>
              <a:t>Current is measured in Amps(A)/Milliamps(mA).</a:t>
            </a:r>
          </a:p>
          <a:p>
            <a:r>
              <a:rPr lang="en-US" dirty="0">
                <a:latin typeface="Tw Cen MT (Headings)"/>
              </a:rPr>
              <a:t>Current can flow from the positive to the negative terminal (Conventional Current).</a:t>
            </a:r>
          </a:p>
          <a:p>
            <a:r>
              <a:rPr lang="en-US" dirty="0">
                <a:latin typeface="Tw Cen MT (Headings)"/>
              </a:rPr>
              <a:t>Current can also flow from the negative to the positive terminal (electron flow).</a:t>
            </a:r>
          </a:p>
          <a:p>
            <a:r>
              <a:rPr lang="en-US" dirty="0">
                <a:latin typeface="Tw Cen MT (Headings)"/>
              </a:rPr>
              <a:t>V=I*R</a:t>
            </a:r>
          </a:p>
        </p:txBody>
      </p:sp>
      <p:pic>
        <p:nvPicPr>
          <p:cNvPr id="3074" name="Picture 2" descr="Free Lighted Clear Light Bulb Stock Photo">
            <a:extLst>
              <a:ext uri="{FF2B5EF4-FFF2-40B4-BE49-F238E27FC236}">
                <a16:creationId xmlns:a16="http://schemas.microsoft.com/office/drawing/2014/main" id="{CF491617-30B6-2502-0FE7-2DE930EA1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952" y="4679575"/>
            <a:ext cx="2497864" cy="217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52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E83EC-6302-4BC8-6AB3-E6B70951C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0E40F-A2DD-7C84-4B32-6EB95E88D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0012" y="2097088"/>
            <a:ext cx="9905999" cy="3541714"/>
          </a:xfrm>
        </p:spPr>
        <p:txBody>
          <a:bodyPr/>
          <a:lstStyle/>
          <a:p>
            <a:r>
              <a:rPr lang="en-US" dirty="0"/>
              <a:t>Ammeter is a device that is used to measure electric current.</a:t>
            </a:r>
          </a:p>
          <a:p>
            <a:r>
              <a:rPr lang="en-US" dirty="0"/>
              <a:t>There are 2 types of ammeters(Analogue/Digital)</a:t>
            </a:r>
          </a:p>
          <a:p>
            <a:r>
              <a:rPr lang="en-US" dirty="0"/>
              <a:t>Digital ammeters can measure volts and ohms (AVO)</a:t>
            </a:r>
            <a:r>
              <a:rPr lang="ar-JO" dirty="0"/>
              <a:t> </a:t>
            </a:r>
            <a:r>
              <a:rPr lang="en-US" dirty="0"/>
              <a:t>and they’re called multimeters.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0D6E0A-C3F4-5F05-5602-3C80FAB7C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012" y="4090001"/>
            <a:ext cx="2727863" cy="21471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BF4737-B06A-5C40-775F-F9D1E63ED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127" y="4090001"/>
            <a:ext cx="2727863" cy="214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28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6A82B-C38B-B9B7-6430-112B79C8E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Conductors and insulators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C6D4E-D264-1D21-B102-73287C8AF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6458" y="1788369"/>
            <a:ext cx="11466118" cy="3476728"/>
          </a:xfrm>
        </p:spPr>
        <p:txBody>
          <a:bodyPr/>
          <a:lstStyle/>
          <a:p>
            <a:r>
              <a:rPr lang="en-US" dirty="0">
                <a:latin typeface="Tw Cen MT (Body)"/>
              </a:rPr>
              <a:t>Conductors</a:t>
            </a:r>
            <a:r>
              <a:rPr lang="en-US" b="0" i="0" dirty="0">
                <a:effectLst/>
                <a:latin typeface="Tw Cen MT (Body)"/>
              </a:rPr>
              <a:t>: these are those substances that electricity can flow through.</a:t>
            </a:r>
          </a:p>
          <a:p>
            <a:r>
              <a:rPr lang="en-US" i="0" dirty="0">
                <a:effectLst/>
                <a:latin typeface="Tw Cen MT (Body)"/>
              </a:rPr>
              <a:t>Insulators</a:t>
            </a:r>
            <a:r>
              <a:rPr lang="en-US" b="0" i="0" dirty="0">
                <a:effectLst/>
                <a:latin typeface="Tw Cen MT (Body)"/>
              </a:rPr>
              <a:t>: are those substances that electricity cannot flow through.</a:t>
            </a:r>
          </a:p>
          <a:p>
            <a:r>
              <a:rPr lang="en-US" dirty="0">
                <a:latin typeface="Tw Cen MT (Body)"/>
              </a:rPr>
              <a:t>All metals are conductors.</a:t>
            </a:r>
          </a:p>
          <a:p>
            <a:r>
              <a:rPr lang="en-US" dirty="0">
                <a:latin typeface="Tw Cen MT (Body)"/>
              </a:rPr>
              <a:t>The only non-metal that is a conductor is (graphite/carbon).</a:t>
            </a:r>
          </a:p>
        </p:txBody>
      </p:sp>
      <p:pic>
        <p:nvPicPr>
          <p:cNvPr id="1026" name="Picture 2" descr="Free Wooden logs prepared for production of lumber Stock Photo">
            <a:extLst>
              <a:ext uri="{FF2B5EF4-FFF2-40B4-BE49-F238E27FC236}">
                <a16:creationId xmlns:a16="http://schemas.microsoft.com/office/drawing/2014/main" id="{4B9A9451-BEF5-B1F4-B899-8C3AA0FC3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153" y="4287972"/>
            <a:ext cx="3474274" cy="217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6385B59-741C-BFE9-EE56-CAF7EBF10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70" y="4289611"/>
            <a:ext cx="3336201" cy="217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887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383</TotalTime>
  <Words>541</Words>
  <Application>Microsoft Office PowerPoint</Application>
  <PresentationFormat>Widescreen</PresentationFormat>
  <Paragraphs>67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Tw Cen MT</vt:lpstr>
      <vt:lpstr>Tw Cen MT (Body)</vt:lpstr>
      <vt:lpstr>Tw Cen MT (Headings)</vt:lpstr>
      <vt:lpstr>Circuit</vt:lpstr>
      <vt:lpstr>Electrical circuits</vt:lpstr>
      <vt:lpstr>Disclosure:</vt:lpstr>
      <vt:lpstr>What is an electric circuit?</vt:lpstr>
      <vt:lpstr>Parts of a circuit</vt:lpstr>
      <vt:lpstr> basic Types of circuits</vt:lpstr>
      <vt:lpstr>Circuit diagrams</vt:lpstr>
      <vt:lpstr>Ohm’s law</vt:lpstr>
      <vt:lpstr>ammeter</vt:lpstr>
      <vt:lpstr>Conductors and insulators</vt:lpstr>
      <vt:lpstr>Real-world examples of electrical circuits </vt:lpstr>
      <vt:lpstr>conclusion</vt:lpstr>
      <vt:lpstr>Question time</vt:lpstr>
      <vt:lpstr>recourses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Electrical circuits</dc:title>
  <dc:creator>Adeeb</dc:creator>
  <cp:lastModifiedBy>ausaylah burgan</cp:lastModifiedBy>
  <cp:revision>12</cp:revision>
  <dcterms:created xsi:type="dcterms:W3CDTF">2023-03-19T10:48:26Z</dcterms:created>
  <dcterms:modified xsi:type="dcterms:W3CDTF">2023-03-30T13:27:39Z</dcterms:modified>
</cp:coreProperties>
</file>