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Lst>
  <p:sldSz cy="5143500" cx="9144000"/>
  <p:notesSz cx="6858000" cy="9144000"/>
  <p:embeddedFontLst>
    <p:embeddedFont>
      <p:font typeface="Playfair Display"/>
      <p:regular r:id="rId12"/>
      <p:bold r:id="rId13"/>
      <p:italic r:id="rId14"/>
      <p:boldItalic r:id="rId15"/>
    </p:embeddedFont>
    <p:embeddedFont>
      <p:font typeface="Lato"/>
      <p:regular r:id="rId16"/>
      <p:bold r:id="rId17"/>
      <p:italic r:id="rId18"/>
      <p:boldItalic r:id="rId19"/>
    </p:embeddedFont>
    <p:embeddedFont>
      <p:font typeface="Montserrat"/>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Montserrat-regular.fntdata"/><Relationship Id="rId11" Type="http://schemas.openxmlformats.org/officeDocument/2006/relationships/slide" Target="slides/slide7.xml"/><Relationship Id="rId22" Type="http://schemas.openxmlformats.org/officeDocument/2006/relationships/font" Target="fonts/Montserrat-italic.fntdata"/><Relationship Id="rId10" Type="http://schemas.openxmlformats.org/officeDocument/2006/relationships/slide" Target="slides/slide6.xml"/><Relationship Id="rId21" Type="http://schemas.openxmlformats.org/officeDocument/2006/relationships/font" Target="fonts/Montserrat-bold.fntdata"/><Relationship Id="rId13" Type="http://schemas.openxmlformats.org/officeDocument/2006/relationships/font" Target="fonts/PlayfairDisplay-bold.fntdata"/><Relationship Id="rId12" Type="http://schemas.openxmlformats.org/officeDocument/2006/relationships/font" Target="fonts/PlayfairDisplay-regular.fntdata"/><Relationship Id="rId23" Type="http://schemas.openxmlformats.org/officeDocument/2006/relationships/font" Target="fonts/Montserrat-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PlayfairDisplay-boldItalic.fntdata"/><Relationship Id="rId14" Type="http://schemas.openxmlformats.org/officeDocument/2006/relationships/font" Target="fonts/PlayfairDisplay-italic.fntdata"/><Relationship Id="rId17" Type="http://schemas.openxmlformats.org/officeDocument/2006/relationships/font" Target="fonts/Lato-bold.fntdata"/><Relationship Id="rId16" Type="http://schemas.openxmlformats.org/officeDocument/2006/relationships/font" Target="fonts/Lato-regular.fntdata"/><Relationship Id="rId5" Type="http://schemas.openxmlformats.org/officeDocument/2006/relationships/slide" Target="slides/slide1.xml"/><Relationship Id="rId19" Type="http://schemas.openxmlformats.org/officeDocument/2006/relationships/font" Target="fonts/Lato-boldItalic.fntdata"/><Relationship Id="rId6" Type="http://schemas.openxmlformats.org/officeDocument/2006/relationships/slide" Target="slides/slide2.xml"/><Relationship Id="rId18" Type="http://schemas.openxmlformats.org/officeDocument/2006/relationships/font" Target="fonts/Lato-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22268b50c0a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22268b50c0a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267ec37378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267ec37378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267ec37378_0_5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267ec37378_0_5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267ec37378_0_4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267ec37378_0_4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267ec37378_0_5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267ec37378_0_5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267ec37378_0_5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267ec37378_0_5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992950" y="992700"/>
            <a:ext cx="3158100" cy="3158100"/>
          </a:xfrm>
          <a:prstGeom prst="rect">
            <a:avLst/>
          </a:prstGeom>
          <a:noFill/>
          <a:ln cap="flat" cmpd="sng" w="28575">
            <a:solidFill>
              <a:schemeClr val="lt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096250" y="1627200"/>
            <a:ext cx="2951400" cy="1584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p:txBody>
      </p:sp>
      <p:sp>
        <p:nvSpPr>
          <p:cNvPr id="13" name="Google Shape;13;p2"/>
          <p:cNvSpPr txBox="1"/>
          <p:nvPr>
            <p:ph idx="1" type="subTitle"/>
          </p:nvPr>
        </p:nvSpPr>
        <p:spPr>
          <a:xfrm>
            <a:off x="3096363" y="3266930"/>
            <a:ext cx="2951400" cy="701400"/>
          </a:xfrm>
          <a:prstGeom prst="rect">
            <a:avLst/>
          </a:prstGeom>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9pPr>
          </a:lstStyle>
          <a:p/>
        </p:txBody>
      </p:sp>
      <p:sp>
        <p:nvSpPr>
          <p:cNvPr id="14" name="Google Shape;14;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1233100"/>
            <a:ext cx="8520600" cy="161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p:nvPr>
            <p:ph idx="1" type="body"/>
          </p:nvPr>
        </p:nvSpPr>
        <p:spPr>
          <a:xfrm>
            <a:off x="311700" y="29194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17" name="Google Shape;17;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91378"/>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37" name="Google Shape;37;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1" name="Google Shape;41;p9"/>
          <p:cNvSpPr txBox="1"/>
          <p:nvPr>
            <p:ph type="title"/>
          </p:nvPr>
        </p:nvSpPr>
        <p:spPr>
          <a:xfrm>
            <a:off x="265500" y="1107950"/>
            <a:ext cx="4045200" cy="1683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7" name="Google Shape;47;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coral">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91350"/>
            <a:ext cx="8520600" cy="6261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byjus.com/biology/differences-between-innate-and-adaptive-immunity/#:~:text=Innate%20immunity%20is%20the%20body's,to%20diseases%20or%20get%20vaccinated" TargetMode="External"/><Relationship Id="rId4" Type="http://schemas.openxmlformats.org/officeDocument/2006/relationships/hyperlink" Target="https://www.hopkinsmedicine.org/health/conditions-and-diseases/disorders-of-the-immune-system#:~:text=Your%20immune%20system%20is%20your,sick%20from%20bacteria%20or%20viruses" TargetMode="External"/><Relationship Id="rId5" Type="http://schemas.openxmlformats.org/officeDocument/2006/relationships/hyperlink" Target="https://www.health.harvard.edu/staying-healthy/how-to-boost-your-immune-syste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0" y="1022250"/>
            <a:ext cx="7801500" cy="2965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3700"/>
              <a:t>Immunity</a:t>
            </a:r>
            <a:endParaRPr/>
          </a:p>
          <a:p>
            <a:pPr indent="0" lvl="0" marL="0" rtl="0" algn="ctr">
              <a:spcBef>
                <a:spcPts val="0"/>
              </a:spcBef>
              <a:spcAft>
                <a:spcPts val="0"/>
              </a:spcAft>
              <a:buNone/>
            </a:pPr>
            <a:r>
              <a:rPr lang="en"/>
              <a:t> </a:t>
            </a:r>
            <a:endParaRPr/>
          </a:p>
          <a:p>
            <a:pPr indent="0" lvl="0" marL="0" rtl="0" algn="ctr">
              <a:spcBef>
                <a:spcPts val="0"/>
              </a:spcBef>
              <a:spcAft>
                <a:spcPts val="0"/>
              </a:spcAft>
              <a:buNone/>
            </a:pPr>
            <a:r>
              <a:rPr lang="en" sz="1900"/>
              <a:t>By : Naya Al-Qamhawi</a:t>
            </a:r>
            <a:endParaRPr sz="1900"/>
          </a:p>
        </p:txBody>
      </p:sp>
    </p:spTree>
  </p:cSld>
  <p:clrMapOvr>
    <a:masterClrMapping/>
  </p:clrMapOvr>
  <mc:AlternateContent>
    <mc:Choice Requires="p14">
      <p:transition spd="slow" p14:dur="1500">
        <p:fade thruBlk="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ph type="title"/>
          </p:nvPr>
        </p:nvSpPr>
        <p:spPr>
          <a:xfrm>
            <a:off x="311700" y="238800"/>
            <a:ext cx="8520600" cy="698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600">
                <a:latin typeface="Montserrat"/>
                <a:ea typeface="Montserrat"/>
                <a:cs typeface="Montserrat"/>
                <a:sym typeface="Montserrat"/>
              </a:rPr>
              <a:t>What is the immune system?</a:t>
            </a:r>
            <a:endParaRPr b="1" sz="2600">
              <a:latin typeface="Montserrat"/>
              <a:ea typeface="Montserrat"/>
              <a:cs typeface="Montserrat"/>
              <a:sym typeface="Montserrat"/>
            </a:endParaRPr>
          </a:p>
        </p:txBody>
      </p:sp>
      <p:sp>
        <p:nvSpPr>
          <p:cNvPr id="65" name="Google Shape;65;p14"/>
          <p:cNvSpPr txBox="1"/>
          <p:nvPr>
            <p:ph idx="1" type="body"/>
          </p:nvPr>
        </p:nvSpPr>
        <p:spPr>
          <a:xfrm>
            <a:off x="311700" y="820100"/>
            <a:ext cx="8362800" cy="3963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900">
                <a:solidFill>
                  <a:schemeClr val="accent1"/>
                </a:solidFill>
                <a:highlight>
                  <a:schemeClr val="lt1"/>
                </a:highlight>
              </a:rPr>
              <a:t>The immune system is a complex network of organs, cells and proteins that defends the body against infection, whilst protecting the body's own cells. The immune system keeps a record of every germ (microbe) it has ever defeated so it can recognise and destroy the microbe quickly if it enters the body again.</a:t>
            </a:r>
            <a:endParaRPr sz="1900">
              <a:solidFill>
                <a:schemeClr val="accent1"/>
              </a:solidFill>
              <a:highlight>
                <a:schemeClr val="lt1"/>
              </a:highlight>
            </a:endParaRPr>
          </a:p>
          <a:p>
            <a:pPr indent="0" lvl="0" marL="0" rtl="0" algn="l">
              <a:spcBef>
                <a:spcPts val="1200"/>
              </a:spcBef>
              <a:spcAft>
                <a:spcPts val="0"/>
              </a:spcAft>
              <a:buNone/>
            </a:pPr>
            <a:r>
              <a:rPr b="1" lang="en" sz="1900">
                <a:solidFill>
                  <a:schemeClr val="accent1"/>
                </a:solidFill>
                <a:highlight>
                  <a:schemeClr val="lt1"/>
                </a:highlight>
              </a:rPr>
              <a:t>There are two types of immune systems</a:t>
            </a:r>
            <a:r>
              <a:rPr lang="en" sz="1900">
                <a:solidFill>
                  <a:schemeClr val="accent1"/>
                </a:solidFill>
                <a:highlight>
                  <a:schemeClr val="lt1"/>
                </a:highlight>
              </a:rPr>
              <a:t> :</a:t>
            </a:r>
            <a:endParaRPr sz="1900">
              <a:solidFill>
                <a:schemeClr val="accent1"/>
              </a:solidFill>
              <a:highlight>
                <a:schemeClr val="lt1"/>
              </a:highlight>
            </a:endParaRPr>
          </a:p>
          <a:p>
            <a:pPr indent="-336550" lvl="0" marL="457200" rtl="0" algn="l">
              <a:spcBef>
                <a:spcPts val="1200"/>
              </a:spcBef>
              <a:spcAft>
                <a:spcPts val="0"/>
              </a:spcAft>
              <a:buClr>
                <a:schemeClr val="dk1"/>
              </a:buClr>
              <a:buSzPts val="1700"/>
              <a:buFont typeface="Arial"/>
              <a:buChar char="●"/>
            </a:pPr>
            <a:r>
              <a:rPr b="1" lang="en" sz="1700">
                <a:solidFill>
                  <a:schemeClr val="dk1"/>
                </a:solidFill>
                <a:highlight>
                  <a:srgbClr val="FFFFFF"/>
                </a:highlight>
              </a:rPr>
              <a:t>The innate immune system </a:t>
            </a:r>
            <a:r>
              <a:rPr lang="en" sz="1700">
                <a:solidFill>
                  <a:schemeClr val="dk1"/>
                </a:solidFill>
                <a:highlight>
                  <a:srgbClr val="FFFFFF"/>
                </a:highlight>
              </a:rPr>
              <a:t>which you are born with. </a:t>
            </a:r>
            <a:endParaRPr sz="1700">
              <a:solidFill>
                <a:schemeClr val="dk1"/>
              </a:solidFill>
              <a:highlight>
                <a:srgbClr val="FFFFFF"/>
              </a:highlight>
            </a:endParaRPr>
          </a:p>
          <a:p>
            <a:pPr indent="-336550" lvl="0" marL="457200" rtl="0" algn="l">
              <a:spcBef>
                <a:spcPts val="0"/>
              </a:spcBef>
              <a:spcAft>
                <a:spcPts val="0"/>
              </a:spcAft>
              <a:buClr>
                <a:schemeClr val="dk1"/>
              </a:buClr>
              <a:buSzPts val="1700"/>
              <a:buFont typeface="Arial"/>
              <a:buChar char="●"/>
            </a:pPr>
            <a:r>
              <a:rPr b="1" lang="en" sz="1700">
                <a:solidFill>
                  <a:schemeClr val="dk1"/>
                </a:solidFill>
                <a:highlight>
                  <a:srgbClr val="FFFFFF"/>
                </a:highlight>
              </a:rPr>
              <a:t>The adaptive immune system</a:t>
            </a:r>
            <a:r>
              <a:rPr lang="en" sz="1700">
                <a:solidFill>
                  <a:schemeClr val="dk1"/>
                </a:solidFill>
                <a:highlight>
                  <a:srgbClr val="FFFFFF"/>
                </a:highlight>
              </a:rPr>
              <a:t> which  you develop when your body is exposed to microbes or chemicals released by microbes</a:t>
            </a:r>
            <a:endParaRPr sz="2400">
              <a:solidFill>
                <a:schemeClr val="dk1"/>
              </a:solidFill>
              <a:highlight>
                <a:schemeClr val="lt1"/>
              </a:highlight>
            </a:endParaRPr>
          </a:p>
          <a:p>
            <a:pPr indent="0" lvl="0" marL="0" rtl="0" algn="l">
              <a:spcBef>
                <a:spcPts val="1200"/>
              </a:spcBef>
              <a:spcAft>
                <a:spcPts val="1200"/>
              </a:spcAft>
              <a:buNone/>
            </a:pPr>
            <a:r>
              <a:t/>
            </a:r>
            <a:endParaRPr sz="1600">
              <a:solidFill>
                <a:schemeClr val="accent1"/>
              </a:solidFill>
              <a:highlight>
                <a:schemeClr val="lt1"/>
              </a:highlight>
            </a:endParaRPr>
          </a:p>
        </p:txBody>
      </p:sp>
      <p:pic>
        <p:nvPicPr>
          <p:cNvPr id="66" name="Google Shape;66;p14"/>
          <p:cNvPicPr preferRelativeResize="0"/>
          <p:nvPr/>
        </p:nvPicPr>
        <p:blipFill>
          <a:blip r:embed="rId3">
            <a:alphaModFix/>
          </a:blip>
          <a:stretch>
            <a:fillRect/>
          </a:stretch>
        </p:blipFill>
        <p:spPr>
          <a:xfrm>
            <a:off x="7182325" y="3404475"/>
            <a:ext cx="1649975" cy="1649975"/>
          </a:xfrm>
          <a:prstGeom prst="rect">
            <a:avLst/>
          </a:prstGeom>
          <a:noFill/>
          <a:ln>
            <a:noFill/>
          </a:ln>
        </p:spPr>
      </p:pic>
      <p:pic>
        <p:nvPicPr>
          <p:cNvPr id="67" name="Google Shape;67;p14"/>
          <p:cNvPicPr preferRelativeResize="0"/>
          <p:nvPr/>
        </p:nvPicPr>
        <p:blipFill>
          <a:blip r:embed="rId4">
            <a:alphaModFix/>
          </a:blip>
          <a:stretch>
            <a:fillRect/>
          </a:stretch>
        </p:blipFill>
        <p:spPr>
          <a:xfrm>
            <a:off x="1210975" y="3512399"/>
            <a:ext cx="1907675" cy="1542050"/>
          </a:xfrm>
          <a:prstGeom prst="rect">
            <a:avLst/>
          </a:prstGeom>
          <a:noFill/>
          <a:ln>
            <a:noFill/>
          </a:ln>
        </p:spPr>
      </p:pic>
    </p:spTree>
  </p:cSld>
  <p:clrMapOvr>
    <a:masterClrMapping/>
  </p:clrMapOvr>
  <mc:AlternateContent>
    <mc:Choice Requires="p14">
      <p:transition spd="slow" p14:dur="10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idx="1" type="body"/>
          </p:nvPr>
        </p:nvSpPr>
        <p:spPr>
          <a:xfrm>
            <a:off x="138100" y="781800"/>
            <a:ext cx="8494500" cy="4361700"/>
          </a:xfrm>
          <a:prstGeom prst="rect">
            <a:avLst/>
          </a:prstGeom>
        </p:spPr>
        <p:txBody>
          <a:bodyPr anchorCtr="0" anchor="t" bIns="91425" lIns="91425" spcFirstLastPara="1" rIns="91425" wrap="square" tIns="91425">
            <a:noAutofit/>
          </a:bodyPr>
          <a:lstStyle/>
          <a:p>
            <a:pPr indent="0" lvl="0" marL="0" rtl="0" algn="l">
              <a:spcBef>
                <a:spcPts val="800"/>
              </a:spcBef>
              <a:spcAft>
                <a:spcPts val="0"/>
              </a:spcAft>
              <a:buNone/>
            </a:pPr>
            <a:r>
              <a:rPr lang="en" sz="1700">
                <a:solidFill>
                  <a:schemeClr val="dk1"/>
                </a:solidFill>
                <a:highlight>
                  <a:srgbClr val="FFFFFF"/>
                </a:highlight>
              </a:rPr>
              <a:t>The innate immune system</a:t>
            </a:r>
            <a:r>
              <a:rPr lang="en" sz="1700">
                <a:solidFill>
                  <a:srgbClr val="000000"/>
                </a:solidFill>
                <a:highlight>
                  <a:srgbClr val="FFFFFF"/>
                </a:highlight>
              </a:rPr>
              <a:t> is the body's first line of defense against germs. It responds in the same way to all germs and foreign substances, which is why it is sometimes referred to as the "nonspecific" immune system. It acts very quickly and makes sure that bacteria that has entered the body is detected and destroyed on the spot within a few hours. The innate immune system has only limited power to stop germs from spreading, though.</a:t>
            </a:r>
            <a:endParaRPr sz="1700">
              <a:solidFill>
                <a:srgbClr val="000000"/>
              </a:solidFill>
              <a:highlight>
                <a:srgbClr val="FFFFFF"/>
              </a:highlight>
            </a:endParaRPr>
          </a:p>
          <a:p>
            <a:pPr indent="0" lvl="0" marL="0" rtl="0" algn="l">
              <a:spcBef>
                <a:spcPts val="800"/>
              </a:spcBef>
              <a:spcAft>
                <a:spcPts val="0"/>
              </a:spcAft>
              <a:buNone/>
            </a:pPr>
            <a:r>
              <a:rPr lang="en" sz="1700">
                <a:solidFill>
                  <a:srgbClr val="000000"/>
                </a:solidFill>
                <a:highlight>
                  <a:srgbClr val="FFFFFF"/>
                </a:highlight>
              </a:rPr>
              <a:t>The innate immune system consists of</a:t>
            </a:r>
            <a:endParaRPr sz="1700">
              <a:solidFill>
                <a:srgbClr val="000000"/>
              </a:solidFill>
              <a:highlight>
                <a:srgbClr val="FFFFFF"/>
              </a:highlight>
            </a:endParaRPr>
          </a:p>
          <a:p>
            <a:pPr indent="-336550" lvl="0" marL="457200" rtl="0" algn="l">
              <a:spcBef>
                <a:spcPts val="800"/>
              </a:spcBef>
              <a:spcAft>
                <a:spcPts val="0"/>
              </a:spcAft>
              <a:buClr>
                <a:schemeClr val="dk1"/>
              </a:buClr>
              <a:buSzPts val="1700"/>
              <a:buFont typeface="Lato"/>
              <a:buChar char="●"/>
            </a:pPr>
            <a:r>
              <a:rPr lang="en" sz="1700">
                <a:solidFill>
                  <a:schemeClr val="dk1"/>
                </a:solidFill>
                <a:highlight>
                  <a:schemeClr val="lt1"/>
                </a:highlight>
              </a:rPr>
              <a:t>Skin that keeps out the majority of pathogens</a:t>
            </a:r>
            <a:endParaRPr sz="1700">
              <a:solidFill>
                <a:schemeClr val="dk1"/>
              </a:solidFill>
              <a:highlight>
                <a:schemeClr val="lt1"/>
              </a:highlight>
            </a:endParaRPr>
          </a:p>
          <a:p>
            <a:pPr indent="-336550" lvl="0" marL="457200" rtl="0" algn="l">
              <a:spcBef>
                <a:spcPts val="0"/>
              </a:spcBef>
              <a:spcAft>
                <a:spcPts val="0"/>
              </a:spcAft>
              <a:buClr>
                <a:schemeClr val="dk1"/>
              </a:buClr>
              <a:buSzPts val="1700"/>
              <a:buFont typeface="Lato"/>
              <a:buChar char="●"/>
            </a:pPr>
            <a:r>
              <a:rPr lang="en" sz="1700">
                <a:solidFill>
                  <a:schemeClr val="dk1"/>
                </a:solidFill>
                <a:highlight>
                  <a:schemeClr val="lt1"/>
                </a:highlight>
              </a:rPr>
              <a:t>Stomach acid that destroys pathogens</a:t>
            </a:r>
            <a:endParaRPr sz="1700">
              <a:solidFill>
                <a:schemeClr val="dk1"/>
              </a:solidFill>
              <a:highlight>
                <a:schemeClr val="lt1"/>
              </a:highlight>
            </a:endParaRPr>
          </a:p>
          <a:p>
            <a:pPr indent="-336550" lvl="0" marL="457200" rtl="0" algn="l">
              <a:spcBef>
                <a:spcPts val="0"/>
              </a:spcBef>
              <a:spcAft>
                <a:spcPts val="0"/>
              </a:spcAft>
              <a:buClr>
                <a:schemeClr val="dk1"/>
              </a:buClr>
              <a:buSzPts val="1700"/>
              <a:buFont typeface="Lato"/>
              <a:buChar char="●"/>
            </a:pPr>
            <a:r>
              <a:rPr lang="en" sz="1700">
                <a:solidFill>
                  <a:schemeClr val="dk1"/>
                </a:solidFill>
                <a:highlight>
                  <a:schemeClr val="lt1"/>
                </a:highlight>
              </a:rPr>
              <a:t>Enzymes in our sweat and tears that help create antibacterial compounds</a:t>
            </a:r>
            <a:endParaRPr sz="1700">
              <a:solidFill>
                <a:schemeClr val="dk1"/>
              </a:solidFill>
              <a:highlight>
                <a:schemeClr val="lt1"/>
              </a:highlight>
            </a:endParaRPr>
          </a:p>
        </p:txBody>
      </p:sp>
      <p:pic>
        <p:nvPicPr>
          <p:cNvPr id="73" name="Google Shape;73;p15"/>
          <p:cNvPicPr preferRelativeResize="0"/>
          <p:nvPr/>
        </p:nvPicPr>
        <p:blipFill>
          <a:blip r:embed="rId3">
            <a:alphaModFix/>
          </a:blip>
          <a:stretch>
            <a:fillRect/>
          </a:stretch>
        </p:blipFill>
        <p:spPr>
          <a:xfrm>
            <a:off x="6414625" y="2222750"/>
            <a:ext cx="3251825" cy="2164150"/>
          </a:xfrm>
          <a:prstGeom prst="rect">
            <a:avLst/>
          </a:prstGeom>
          <a:noFill/>
          <a:ln>
            <a:noFill/>
          </a:ln>
        </p:spPr>
      </p:pic>
      <p:sp>
        <p:nvSpPr>
          <p:cNvPr id="74" name="Google Shape;74;p15"/>
          <p:cNvSpPr txBox="1"/>
          <p:nvPr/>
        </p:nvSpPr>
        <p:spPr>
          <a:xfrm>
            <a:off x="245450" y="240725"/>
            <a:ext cx="6081000" cy="585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800"/>
              </a:spcBef>
              <a:spcAft>
                <a:spcPts val="800"/>
              </a:spcAft>
              <a:buNone/>
            </a:pPr>
            <a:r>
              <a:rPr b="1" lang="en" sz="2600">
                <a:solidFill>
                  <a:schemeClr val="dk1"/>
                </a:solidFill>
                <a:highlight>
                  <a:srgbClr val="FFFFFF"/>
                </a:highlight>
                <a:latin typeface="Lato"/>
                <a:ea typeface="Lato"/>
                <a:cs typeface="Lato"/>
                <a:sym typeface="Lato"/>
              </a:rPr>
              <a:t>I</a:t>
            </a:r>
            <a:r>
              <a:rPr b="1" lang="en" sz="2600">
                <a:solidFill>
                  <a:schemeClr val="dk1"/>
                </a:solidFill>
                <a:highlight>
                  <a:srgbClr val="FFFFFF"/>
                </a:highlight>
                <a:latin typeface="Lato"/>
                <a:ea typeface="Lato"/>
                <a:cs typeface="Lato"/>
                <a:sym typeface="Lato"/>
              </a:rPr>
              <a:t>nnate immune system</a:t>
            </a:r>
            <a:endParaRPr b="1" sz="2600"/>
          </a:p>
        </p:txBody>
      </p:sp>
    </p:spTree>
  </p:cSld>
  <p:clrMapOvr>
    <a:masterClrMapping/>
  </p:clrMapOvr>
  <mc:AlternateContent>
    <mc:Choice Requires="p14">
      <p:transition spd="slow" p14:dur="1000">
        <p14:gallery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202175"/>
            <a:ext cx="8520600" cy="626100"/>
          </a:xfrm>
          <a:prstGeom prst="rect">
            <a:avLst/>
          </a:prstGeom>
        </p:spPr>
        <p:txBody>
          <a:bodyPr anchorCtr="0" anchor="t" bIns="91425" lIns="91425" spcFirstLastPara="1" rIns="91425" wrap="square" tIns="91425">
            <a:normAutofit/>
          </a:bodyPr>
          <a:lstStyle/>
          <a:p>
            <a:pPr indent="0" lvl="0" marL="0" rtl="0" algn="l">
              <a:lnSpc>
                <a:spcPct val="105000"/>
              </a:lnSpc>
              <a:spcBef>
                <a:spcPts val="800"/>
              </a:spcBef>
              <a:spcAft>
                <a:spcPts val="800"/>
              </a:spcAft>
              <a:buNone/>
            </a:pPr>
            <a:r>
              <a:rPr lang="en" sz="2700">
                <a:highlight>
                  <a:srgbClr val="FFFFFF"/>
                </a:highlight>
                <a:latin typeface="Lato"/>
                <a:ea typeface="Lato"/>
                <a:cs typeface="Lato"/>
                <a:sym typeface="Lato"/>
              </a:rPr>
              <a:t>A</a:t>
            </a:r>
            <a:r>
              <a:rPr lang="en" sz="2700">
                <a:highlight>
                  <a:srgbClr val="FFFFFF"/>
                </a:highlight>
                <a:latin typeface="Lato"/>
                <a:ea typeface="Lato"/>
                <a:cs typeface="Lato"/>
                <a:sym typeface="Lato"/>
              </a:rPr>
              <a:t>daptive immune system</a:t>
            </a:r>
            <a:endParaRPr sz="4400"/>
          </a:p>
        </p:txBody>
      </p:sp>
      <p:sp>
        <p:nvSpPr>
          <p:cNvPr id="80" name="Google Shape;80;p16"/>
          <p:cNvSpPr txBox="1"/>
          <p:nvPr>
            <p:ph idx="1" type="body"/>
          </p:nvPr>
        </p:nvSpPr>
        <p:spPr>
          <a:xfrm>
            <a:off x="189175" y="828275"/>
            <a:ext cx="8890800" cy="3828900"/>
          </a:xfrm>
          <a:prstGeom prst="rect">
            <a:avLst/>
          </a:prstGeom>
        </p:spPr>
        <p:txBody>
          <a:bodyPr anchorCtr="0" anchor="t" bIns="91425" lIns="91425" spcFirstLastPara="1" rIns="91425" wrap="square" tIns="91425">
            <a:normAutofit fontScale="55000" lnSpcReduction="10000"/>
          </a:bodyPr>
          <a:lstStyle/>
          <a:p>
            <a:pPr indent="0" lvl="0" marL="0" rtl="0" algn="l">
              <a:lnSpc>
                <a:spcPct val="105000"/>
              </a:lnSpc>
              <a:spcBef>
                <a:spcPts val="800"/>
              </a:spcBef>
              <a:spcAft>
                <a:spcPts val="0"/>
              </a:spcAft>
              <a:buClr>
                <a:srgbClr val="000000"/>
              </a:buClr>
              <a:buSzPct val="29094"/>
              <a:buFont typeface="Arial"/>
              <a:buNone/>
            </a:pPr>
            <a:r>
              <a:rPr lang="en" sz="3213">
                <a:solidFill>
                  <a:schemeClr val="dk1"/>
                </a:solidFill>
                <a:highlight>
                  <a:srgbClr val="FFFFFF"/>
                </a:highlight>
              </a:rPr>
              <a:t>The adaptive immune system</a:t>
            </a:r>
            <a:r>
              <a:rPr lang="en" sz="3213">
                <a:solidFill>
                  <a:srgbClr val="000000"/>
                </a:solidFill>
                <a:highlight>
                  <a:srgbClr val="FFFFFF"/>
                </a:highlight>
              </a:rPr>
              <a:t> takes over if the innate immune system is not able to destroy the germs. It specifically targets the type of germ that is causing the infection. The adaptive immune system is slower to respond than the innate immune system, but it is more accurate. It also has the advantage of being able to "remember" germs, which is also the reason why there are some illnesses you can only get once in your life, because afterwards your body becomes “immune.” </a:t>
            </a:r>
            <a:endParaRPr sz="3213">
              <a:solidFill>
                <a:srgbClr val="000000"/>
              </a:solidFill>
              <a:highlight>
                <a:srgbClr val="FFFFFF"/>
              </a:highlight>
            </a:endParaRPr>
          </a:p>
          <a:p>
            <a:pPr indent="0" lvl="0" marL="0" rtl="0" algn="l">
              <a:lnSpc>
                <a:spcPct val="105000"/>
              </a:lnSpc>
              <a:spcBef>
                <a:spcPts val="800"/>
              </a:spcBef>
              <a:spcAft>
                <a:spcPts val="0"/>
              </a:spcAft>
              <a:buClr>
                <a:srgbClr val="000000"/>
              </a:buClr>
              <a:buSzPct val="29094"/>
              <a:buFont typeface="Arial"/>
              <a:buNone/>
            </a:pPr>
            <a:r>
              <a:rPr lang="en" sz="3213">
                <a:solidFill>
                  <a:srgbClr val="000000"/>
                </a:solidFill>
                <a:highlight>
                  <a:srgbClr val="FFFFFF"/>
                </a:highlight>
              </a:rPr>
              <a:t>The adaptive immune system is made up of:</a:t>
            </a:r>
            <a:endParaRPr sz="3213">
              <a:solidFill>
                <a:srgbClr val="000000"/>
              </a:solidFill>
              <a:highlight>
                <a:srgbClr val="FFFFFF"/>
              </a:highlight>
            </a:endParaRPr>
          </a:p>
          <a:p>
            <a:pPr indent="-340836" lvl="0" marL="457200" rtl="0" algn="l">
              <a:lnSpc>
                <a:spcPct val="105000"/>
              </a:lnSpc>
              <a:spcBef>
                <a:spcPts val="2000"/>
              </a:spcBef>
              <a:spcAft>
                <a:spcPts val="0"/>
              </a:spcAft>
              <a:buClr>
                <a:schemeClr val="dk1"/>
              </a:buClr>
              <a:buSzPct val="100000"/>
              <a:buFont typeface="Lato"/>
              <a:buChar char="●"/>
            </a:pPr>
            <a:r>
              <a:rPr lang="en" sz="3213">
                <a:solidFill>
                  <a:schemeClr val="dk1"/>
                </a:solidFill>
                <a:highlight>
                  <a:srgbClr val="FFFFFF"/>
                </a:highlight>
              </a:rPr>
              <a:t>T lymphocytes in the tissue between the body's cells</a:t>
            </a:r>
            <a:endParaRPr sz="3213">
              <a:solidFill>
                <a:schemeClr val="dk1"/>
              </a:solidFill>
              <a:highlight>
                <a:srgbClr val="FFFFFF"/>
              </a:highlight>
            </a:endParaRPr>
          </a:p>
          <a:p>
            <a:pPr indent="-340836" lvl="0" marL="457200" rtl="0" algn="l">
              <a:lnSpc>
                <a:spcPct val="105000"/>
              </a:lnSpc>
              <a:spcBef>
                <a:spcPts val="0"/>
              </a:spcBef>
              <a:spcAft>
                <a:spcPts val="0"/>
              </a:spcAft>
              <a:buClr>
                <a:schemeClr val="dk1"/>
              </a:buClr>
              <a:buSzPct val="100000"/>
              <a:buFont typeface="Lato"/>
              <a:buChar char="●"/>
            </a:pPr>
            <a:r>
              <a:rPr lang="en" sz="3213">
                <a:solidFill>
                  <a:schemeClr val="dk1"/>
                </a:solidFill>
                <a:highlight>
                  <a:srgbClr val="FFFFFF"/>
                </a:highlight>
              </a:rPr>
              <a:t>B lymphocytes, also found in the tissue between the body's cells</a:t>
            </a:r>
            <a:endParaRPr sz="3213">
              <a:solidFill>
                <a:schemeClr val="dk1"/>
              </a:solidFill>
              <a:highlight>
                <a:srgbClr val="FFFFFF"/>
              </a:highlight>
            </a:endParaRPr>
          </a:p>
          <a:p>
            <a:pPr indent="-340836" lvl="0" marL="457200" rtl="0" algn="l">
              <a:lnSpc>
                <a:spcPct val="105000"/>
              </a:lnSpc>
              <a:spcBef>
                <a:spcPts val="0"/>
              </a:spcBef>
              <a:spcAft>
                <a:spcPts val="0"/>
              </a:spcAft>
              <a:buClr>
                <a:schemeClr val="dk1"/>
              </a:buClr>
              <a:buSzPct val="100000"/>
              <a:buFont typeface="Lato"/>
              <a:buChar char="●"/>
            </a:pPr>
            <a:r>
              <a:rPr lang="en" sz="3213">
                <a:solidFill>
                  <a:schemeClr val="dk1"/>
                </a:solidFill>
                <a:highlight>
                  <a:srgbClr val="FFFFFF"/>
                </a:highlight>
              </a:rPr>
              <a:t>Antibodies in the blood and other bodily fluids</a:t>
            </a:r>
            <a:endParaRPr sz="3213">
              <a:solidFill>
                <a:schemeClr val="dk1"/>
              </a:solidFill>
              <a:highlight>
                <a:srgbClr val="FFFFFF"/>
              </a:highlight>
            </a:endParaRPr>
          </a:p>
          <a:p>
            <a:pPr indent="0" lvl="0" marL="0" rtl="0" algn="l">
              <a:lnSpc>
                <a:spcPct val="105000"/>
              </a:lnSpc>
              <a:spcBef>
                <a:spcPts val="2000"/>
              </a:spcBef>
              <a:spcAft>
                <a:spcPts val="0"/>
              </a:spcAft>
              <a:buClr>
                <a:srgbClr val="000000"/>
              </a:buClr>
              <a:buSzPct val="62333"/>
              <a:buFont typeface="Arial"/>
              <a:buNone/>
            </a:pPr>
            <a:r>
              <a:t/>
            </a:r>
            <a:endParaRPr sz="1500"/>
          </a:p>
          <a:p>
            <a:pPr indent="0" lvl="0" marL="0" rtl="0" algn="l">
              <a:spcBef>
                <a:spcPts val="1200"/>
              </a:spcBef>
              <a:spcAft>
                <a:spcPts val="1200"/>
              </a:spcAft>
              <a:buNone/>
            </a:pPr>
            <a:r>
              <a:t/>
            </a:r>
            <a:endParaRPr/>
          </a:p>
        </p:txBody>
      </p:sp>
      <p:pic>
        <p:nvPicPr>
          <p:cNvPr id="81" name="Google Shape;81;p16"/>
          <p:cNvPicPr preferRelativeResize="0"/>
          <p:nvPr/>
        </p:nvPicPr>
        <p:blipFill>
          <a:blip r:embed="rId3">
            <a:alphaModFix/>
          </a:blip>
          <a:stretch>
            <a:fillRect/>
          </a:stretch>
        </p:blipFill>
        <p:spPr>
          <a:xfrm>
            <a:off x="7104850" y="2747419"/>
            <a:ext cx="1884025" cy="1952075"/>
          </a:xfrm>
          <a:prstGeom prst="rect">
            <a:avLst/>
          </a:prstGeom>
          <a:noFill/>
          <a:ln>
            <a:noFill/>
          </a:ln>
        </p:spPr>
      </p:pic>
    </p:spTree>
  </p:cSld>
  <p:clrMapOvr>
    <a:masterClrMapping/>
  </p:clrMapOvr>
  <mc:AlternateContent>
    <mc:Choice Requires="p14">
      <p:transition spd="slow" p14:dur="1000">
        <p14:prism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type="title"/>
          </p:nvPr>
        </p:nvSpPr>
        <p:spPr>
          <a:xfrm>
            <a:off x="176575" y="0"/>
            <a:ext cx="8520600" cy="62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en" sz="2680">
                <a:latin typeface="Montserrat"/>
                <a:ea typeface="Montserrat"/>
                <a:cs typeface="Montserrat"/>
                <a:sym typeface="Montserrat"/>
              </a:rPr>
              <a:t>Questions </a:t>
            </a:r>
            <a:endParaRPr sz="2680">
              <a:latin typeface="Montserrat"/>
              <a:ea typeface="Montserrat"/>
              <a:cs typeface="Montserrat"/>
              <a:sym typeface="Montserrat"/>
            </a:endParaRPr>
          </a:p>
        </p:txBody>
      </p:sp>
      <p:sp>
        <p:nvSpPr>
          <p:cNvPr id="87" name="Google Shape;87;p17"/>
          <p:cNvSpPr txBox="1"/>
          <p:nvPr>
            <p:ph idx="1" type="body"/>
          </p:nvPr>
        </p:nvSpPr>
        <p:spPr>
          <a:xfrm>
            <a:off x="176575" y="571300"/>
            <a:ext cx="8520600" cy="39918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Clr>
                <a:schemeClr val="accent1"/>
              </a:buClr>
              <a:buSzPts val="1400"/>
              <a:buChar char="●"/>
            </a:pPr>
            <a:r>
              <a:rPr b="1" lang="en" sz="1400">
                <a:solidFill>
                  <a:schemeClr val="accent1"/>
                </a:solidFill>
              </a:rPr>
              <a:t>What the difference between innate and adaptive immunity?</a:t>
            </a:r>
            <a:endParaRPr b="1" sz="1400">
              <a:solidFill>
                <a:schemeClr val="accent1"/>
              </a:solidFill>
            </a:endParaRPr>
          </a:p>
          <a:p>
            <a:pPr indent="0" lvl="0" marL="0" rtl="0" algn="l">
              <a:spcBef>
                <a:spcPts val="1200"/>
              </a:spcBef>
              <a:spcAft>
                <a:spcPts val="0"/>
              </a:spcAft>
              <a:buNone/>
            </a:pPr>
            <a:r>
              <a:t/>
            </a:r>
            <a:endParaRPr sz="1400">
              <a:solidFill>
                <a:schemeClr val="accent1"/>
              </a:solidFill>
            </a:endParaRPr>
          </a:p>
          <a:p>
            <a:pPr indent="0" lvl="0" marL="0" rtl="0" algn="l">
              <a:spcBef>
                <a:spcPts val="1200"/>
              </a:spcBef>
              <a:spcAft>
                <a:spcPts val="0"/>
              </a:spcAft>
              <a:buNone/>
            </a:pPr>
            <a:r>
              <a:t/>
            </a:r>
            <a:endParaRPr sz="1400">
              <a:solidFill>
                <a:schemeClr val="accent1"/>
              </a:solidFill>
            </a:endParaRPr>
          </a:p>
          <a:p>
            <a:pPr indent="0" lvl="0" marL="0" rtl="0" algn="l">
              <a:spcBef>
                <a:spcPts val="1200"/>
              </a:spcBef>
              <a:spcAft>
                <a:spcPts val="0"/>
              </a:spcAft>
              <a:buNone/>
            </a:pPr>
            <a:r>
              <a:t/>
            </a:r>
            <a:endParaRPr sz="1400">
              <a:solidFill>
                <a:schemeClr val="accent1"/>
              </a:solidFill>
            </a:endParaRPr>
          </a:p>
          <a:p>
            <a:pPr indent="0" lvl="0" marL="0" rtl="0" algn="l">
              <a:spcBef>
                <a:spcPts val="1200"/>
              </a:spcBef>
              <a:spcAft>
                <a:spcPts val="0"/>
              </a:spcAft>
              <a:buNone/>
            </a:pPr>
            <a:r>
              <a:t/>
            </a:r>
            <a:endParaRPr sz="1400">
              <a:solidFill>
                <a:schemeClr val="accent1"/>
              </a:solidFill>
            </a:endParaRPr>
          </a:p>
          <a:p>
            <a:pPr indent="0" lvl="0" marL="0" rtl="0" algn="l">
              <a:spcBef>
                <a:spcPts val="1200"/>
              </a:spcBef>
              <a:spcAft>
                <a:spcPts val="0"/>
              </a:spcAft>
              <a:buNone/>
            </a:pPr>
            <a:r>
              <a:t/>
            </a:r>
            <a:endParaRPr sz="1400">
              <a:solidFill>
                <a:schemeClr val="accent1"/>
              </a:solidFill>
            </a:endParaRPr>
          </a:p>
          <a:p>
            <a:pPr indent="0" lvl="0" marL="0" rtl="0" algn="l">
              <a:spcBef>
                <a:spcPts val="1200"/>
              </a:spcBef>
              <a:spcAft>
                <a:spcPts val="0"/>
              </a:spcAft>
              <a:buNone/>
            </a:pPr>
            <a:r>
              <a:t/>
            </a:r>
            <a:endParaRPr sz="1400">
              <a:solidFill>
                <a:schemeClr val="accent1"/>
              </a:solidFill>
            </a:endParaRPr>
          </a:p>
          <a:p>
            <a:pPr indent="0" lvl="0" marL="0" rtl="0" algn="l">
              <a:spcBef>
                <a:spcPts val="1200"/>
              </a:spcBef>
              <a:spcAft>
                <a:spcPts val="0"/>
              </a:spcAft>
              <a:buNone/>
            </a:pPr>
            <a:r>
              <a:t/>
            </a:r>
            <a:endParaRPr sz="1400">
              <a:solidFill>
                <a:schemeClr val="accent1"/>
              </a:solidFill>
            </a:endParaRPr>
          </a:p>
          <a:p>
            <a:pPr indent="0" lvl="0" marL="0" rtl="0" algn="l">
              <a:spcBef>
                <a:spcPts val="1200"/>
              </a:spcBef>
              <a:spcAft>
                <a:spcPts val="1200"/>
              </a:spcAft>
              <a:buNone/>
            </a:pPr>
            <a:r>
              <a:t/>
            </a:r>
            <a:endParaRPr sz="1400">
              <a:solidFill>
                <a:schemeClr val="accent1"/>
              </a:solidFill>
            </a:endParaRPr>
          </a:p>
        </p:txBody>
      </p:sp>
      <p:sp>
        <p:nvSpPr>
          <p:cNvPr id="88" name="Google Shape;88;p17"/>
          <p:cNvSpPr txBox="1"/>
          <p:nvPr/>
        </p:nvSpPr>
        <p:spPr>
          <a:xfrm>
            <a:off x="100075" y="2588050"/>
            <a:ext cx="8080800" cy="2366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3600"/>
              </a:spcBef>
              <a:spcAft>
                <a:spcPts val="0"/>
              </a:spcAft>
              <a:buNone/>
            </a:pPr>
            <a:r>
              <a:t/>
            </a:r>
            <a:endParaRPr sz="1500" u="sng">
              <a:solidFill>
                <a:srgbClr val="A51C30"/>
              </a:solidFill>
              <a:latin typeface="Lato"/>
              <a:ea typeface="Lato"/>
              <a:cs typeface="Lato"/>
              <a:sym typeface="Lato"/>
            </a:endParaRPr>
          </a:p>
          <a:p>
            <a:pPr indent="-317500" lvl="0" marL="457200" rtl="0" algn="l">
              <a:lnSpc>
                <a:spcPct val="115000"/>
              </a:lnSpc>
              <a:spcBef>
                <a:spcPts val="3600"/>
              </a:spcBef>
              <a:spcAft>
                <a:spcPts val="0"/>
              </a:spcAft>
              <a:buClr>
                <a:schemeClr val="dk1"/>
              </a:buClr>
              <a:buSzPts val="1400"/>
              <a:buFont typeface="Lato"/>
              <a:buChar char="●"/>
            </a:pPr>
            <a:r>
              <a:rPr lang="en">
                <a:solidFill>
                  <a:schemeClr val="dk1"/>
                </a:solidFill>
                <a:latin typeface="Lato"/>
                <a:ea typeface="Lato"/>
                <a:cs typeface="Lato"/>
                <a:sym typeface="Lato"/>
              </a:rPr>
              <a:t>Eat a diet high in fruits and vegetables.</a:t>
            </a:r>
            <a:endParaRPr>
              <a:solidFill>
                <a:schemeClr val="dk1"/>
              </a:solidFill>
              <a:latin typeface="Lato"/>
              <a:ea typeface="Lato"/>
              <a:cs typeface="Lato"/>
              <a:sym typeface="Lato"/>
            </a:endParaRPr>
          </a:p>
          <a:p>
            <a:pPr indent="-317500" lvl="0" marL="457200" rtl="0" algn="l">
              <a:lnSpc>
                <a:spcPct val="115000"/>
              </a:lnSpc>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Exercise regularly.</a:t>
            </a:r>
            <a:endParaRPr>
              <a:solidFill>
                <a:schemeClr val="dk1"/>
              </a:solidFill>
              <a:latin typeface="Lato"/>
              <a:ea typeface="Lato"/>
              <a:cs typeface="Lato"/>
              <a:sym typeface="Lato"/>
            </a:endParaRPr>
          </a:p>
          <a:p>
            <a:pPr indent="-317500" lvl="0" marL="457200" rtl="0" algn="l">
              <a:lnSpc>
                <a:spcPct val="115000"/>
              </a:lnSpc>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Get adequate amounts of sleep daily.</a:t>
            </a:r>
            <a:endParaRPr>
              <a:solidFill>
                <a:schemeClr val="dk1"/>
              </a:solidFill>
              <a:latin typeface="Lato"/>
              <a:ea typeface="Lato"/>
              <a:cs typeface="Lato"/>
              <a:sym typeface="Lato"/>
            </a:endParaRPr>
          </a:p>
          <a:p>
            <a:pPr indent="-317500" lvl="0" marL="457200" rtl="0" algn="l">
              <a:lnSpc>
                <a:spcPct val="115000"/>
              </a:lnSpc>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Take steps to avoid infection, such as washing your hands frequently and cooking meats thoroughly.</a:t>
            </a:r>
            <a:endParaRPr>
              <a:solidFill>
                <a:schemeClr val="dk1"/>
              </a:solidFill>
              <a:latin typeface="Lato"/>
              <a:ea typeface="Lato"/>
              <a:cs typeface="Lato"/>
              <a:sym typeface="Lato"/>
            </a:endParaRPr>
          </a:p>
          <a:p>
            <a:pPr indent="-317500" lvl="0" marL="457200" rtl="0" algn="l">
              <a:lnSpc>
                <a:spcPct val="115000"/>
              </a:lnSpc>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Try to minimize stress as much as possible.</a:t>
            </a:r>
            <a:endParaRPr>
              <a:solidFill>
                <a:schemeClr val="dk1"/>
              </a:solidFill>
              <a:latin typeface="Lato"/>
              <a:ea typeface="Lato"/>
              <a:cs typeface="Lato"/>
              <a:sym typeface="Lato"/>
            </a:endParaRPr>
          </a:p>
        </p:txBody>
      </p:sp>
      <p:sp>
        <p:nvSpPr>
          <p:cNvPr id="89" name="Google Shape;89;p17"/>
          <p:cNvSpPr txBox="1"/>
          <p:nvPr/>
        </p:nvSpPr>
        <p:spPr>
          <a:xfrm>
            <a:off x="176575" y="842025"/>
            <a:ext cx="8137800" cy="1143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200"/>
              </a:spcAft>
              <a:buNone/>
            </a:pPr>
            <a:r>
              <a:rPr lang="en">
                <a:solidFill>
                  <a:schemeClr val="dk1"/>
                </a:solidFill>
                <a:highlight>
                  <a:schemeClr val="lt1"/>
                </a:highlight>
                <a:latin typeface="Lato"/>
                <a:ea typeface="Lato"/>
                <a:cs typeface="Lato"/>
                <a:sym typeface="Lato"/>
              </a:rPr>
              <a:t>Innate immunity is the body's first line of defence against pathogens, it is the type of immunity you are born with. It is general and non-specific, which means it does not differentiate between types of pathogens. M</a:t>
            </a:r>
            <a:r>
              <a:rPr lang="en">
                <a:solidFill>
                  <a:schemeClr val="dk1"/>
                </a:solidFill>
                <a:highlight>
                  <a:schemeClr val="lt1"/>
                </a:highlight>
                <a:latin typeface="Lato"/>
                <a:ea typeface="Lato"/>
                <a:cs typeface="Lato"/>
                <a:sym typeface="Lato"/>
              </a:rPr>
              <a:t>eanwhile</a:t>
            </a:r>
            <a:r>
              <a:rPr lang="en">
                <a:solidFill>
                  <a:schemeClr val="dk1"/>
                </a:solidFill>
                <a:highlight>
                  <a:schemeClr val="lt1"/>
                </a:highlight>
                <a:latin typeface="Lato"/>
                <a:ea typeface="Lato"/>
                <a:cs typeface="Lato"/>
                <a:sym typeface="Lato"/>
              </a:rPr>
              <a:t> adaptive immunity is developed over the years, is more specific and only fights specific types of pathogens </a:t>
            </a:r>
            <a:endParaRPr>
              <a:solidFill>
                <a:schemeClr val="dk1"/>
              </a:solidFill>
              <a:highlight>
                <a:schemeClr val="lt1"/>
              </a:highlight>
              <a:latin typeface="Lato"/>
              <a:ea typeface="Lato"/>
              <a:cs typeface="Lato"/>
              <a:sym typeface="Lato"/>
            </a:endParaRPr>
          </a:p>
        </p:txBody>
      </p:sp>
      <p:sp>
        <p:nvSpPr>
          <p:cNvPr id="90" name="Google Shape;90;p17"/>
          <p:cNvSpPr txBox="1"/>
          <p:nvPr/>
        </p:nvSpPr>
        <p:spPr>
          <a:xfrm>
            <a:off x="176575" y="2201550"/>
            <a:ext cx="7927800" cy="648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200"/>
              </a:spcAft>
              <a:buNone/>
            </a:pPr>
            <a:r>
              <a:rPr lang="en">
                <a:solidFill>
                  <a:schemeClr val="dk1"/>
                </a:solidFill>
                <a:highlight>
                  <a:schemeClr val="lt1"/>
                </a:highlight>
                <a:latin typeface="Lato"/>
                <a:ea typeface="Lato"/>
                <a:cs typeface="Lato"/>
                <a:sym typeface="Lato"/>
              </a:rPr>
              <a:t>Your immune system is your body's defense against infections and other harmful invaders. Without it, you would constantly get sick from bacteria or viruses and run the risk of death.</a:t>
            </a:r>
            <a:endParaRPr>
              <a:solidFill>
                <a:schemeClr val="dk1"/>
              </a:solidFill>
              <a:highlight>
                <a:schemeClr val="lt1"/>
              </a:highlight>
              <a:latin typeface="Lato"/>
              <a:ea typeface="Lato"/>
              <a:cs typeface="Lato"/>
              <a:sym typeface="Lato"/>
            </a:endParaRPr>
          </a:p>
        </p:txBody>
      </p:sp>
      <p:sp>
        <p:nvSpPr>
          <p:cNvPr id="91" name="Google Shape;91;p17"/>
          <p:cNvSpPr txBox="1"/>
          <p:nvPr/>
        </p:nvSpPr>
        <p:spPr>
          <a:xfrm>
            <a:off x="203650" y="1895575"/>
            <a:ext cx="8224800" cy="400200"/>
          </a:xfrm>
          <a:prstGeom prst="rect">
            <a:avLst/>
          </a:prstGeom>
          <a:noFill/>
          <a:ln>
            <a:noFill/>
          </a:ln>
        </p:spPr>
        <p:txBody>
          <a:bodyPr anchorCtr="0" anchor="t" bIns="91425" lIns="91425" spcFirstLastPara="1" rIns="91425" wrap="square" tIns="91425">
            <a:spAutoFit/>
          </a:bodyPr>
          <a:lstStyle/>
          <a:p>
            <a:pPr indent="-317500" lvl="0" marL="457200" rtl="0" algn="l">
              <a:lnSpc>
                <a:spcPct val="115000"/>
              </a:lnSpc>
              <a:spcBef>
                <a:spcPts val="0"/>
              </a:spcBef>
              <a:spcAft>
                <a:spcPts val="0"/>
              </a:spcAft>
              <a:buClr>
                <a:schemeClr val="accent1"/>
              </a:buClr>
              <a:buSzPts val="1400"/>
              <a:buFont typeface="Lato"/>
              <a:buChar char="●"/>
            </a:pPr>
            <a:r>
              <a:rPr b="1" lang="en">
                <a:solidFill>
                  <a:schemeClr val="accent1"/>
                </a:solidFill>
                <a:latin typeface="Lato"/>
                <a:ea typeface="Lato"/>
                <a:cs typeface="Lato"/>
                <a:sym typeface="Lato"/>
              </a:rPr>
              <a:t>What do you think would happen to a person if their immune system stopped working?</a:t>
            </a:r>
            <a:endParaRPr b="1"/>
          </a:p>
        </p:txBody>
      </p:sp>
      <p:sp>
        <p:nvSpPr>
          <p:cNvPr id="92" name="Google Shape;92;p17"/>
          <p:cNvSpPr txBox="1"/>
          <p:nvPr/>
        </p:nvSpPr>
        <p:spPr>
          <a:xfrm>
            <a:off x="205075" y="2745600"/>
            <a:ext cx="8080800" cy="648000"/>
          </a:xfrm>
          <a:prstGeom prst="rect">
            <a:avLst/>
          </a:prstGeom>
          <a:noFill/>
          <a:ln>
            <a:noFill/>
          </a:ln>
        </p:spPr>
        <p:txBody>
          <a:bodyPr anchorCtr="0" anchor="t" bIns="91425" lIns="91425" spcFirstLastPara="1" rIns="91425" wrap="square" tIns="91425">
            <a:spAutoFit/>
          </a:bodyPr>
          <a:lstStyle/>
          <a:p>
            <a:pPr indent="-317500" lvl="0" marL="457200" rtl="0" algn="l">
              <a:lnSpc>
                <a:spcPct val="115000"/>
              </a:lnSpc>
              <a:spcBef>
                <a:spcPts val="0"/>
              </a:spcBef>
              <a:spcAft>
                <a:spcPts val="0"/>
              </a:spcAft>
              <a:buClr>
                <a:schemeClr val="accent1"/>
              </a:buClr>
              <a:buSzPts val="1400"/>
              <a:buFont typeface="Lato"/>
              <a:buChar char="●"/>
            </a:pPr>
            <a:r>
              <a:rPr b="1" lang="en">
                <a:solidFill>
                  <a:schemeClr val="accent1"/>
                </a:solidFill>
                <a:latin typeface="Lato"/>
                <a:ea typeface="Lato"/>
                <a:cs typeface="Lato"/>
                <a:sym typeface="Lato"/>
              </a:rPr>
              <a:t>What are some ways you think you can help improve your immune system and make it stronger ?</a:t>
            </a:r>
            <a:endParaRPr b="1">
              <a:solidFill>
                <a:schemeClr val="accent1"/>
              </a:solidFill>
              <a:latin typeface="Lato"/>
              <a:ea typeface="Lato"/>
              <a:cs typeface="Lato"/>
              <a:sym typeface="Lato"/>
            </a:endParaRPr>
          </a:p>
        </p:txBody>
      </p:sp>
      <p:pic>
        <p:nvPicPr>
          <p:cNvPr id="93" name="Google Shape;93;p17"/>
          <p:cNvPicPr preferRelativeResize="0"/>
          <p:nvPr/>
        </p:nvPicPr>
        <p:blipFill>
          <a:blip r:embed="rId3">
            <a:alphaModFix/>
          </a:blip>
          <a:stretch>
            <a:fillRect/>
          </a:stretch>
        </p:blipFill>
        <p:spPr>
          <a:xfrm>
            <a:off x="7418952" y="2909576"/>
            <a:ext cx="2166698" cy="2112550"/>
          </a:xfrm>
          <a:prstGeom prst="rect">
            <a:avLst/>
          </a:prstGeom>
          <a:noFill/>
          <a:ln>
            <a:noFill/>
          </a:ln>
        </p:spPr>
      </p:pic>
    </p:spTree>
  </p:cSld>
  <p:clrMapOvr>
    <a:masterClrMapping/>
  </p:clrMapOvr>
  <mc:AlternateContent>
    <mc:Choice Requires="p14">
      <p:transition spd="slow" p14:dur="10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1000"/>
                                        <p:tgtEl>
                                          <p:spTgt spid="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1000"/>
                                        <p:tgtEl>
                                          <p:spTgt spid="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8"/>
                                        </p:tgtEl>
                                        <p:attrNameLst>
                                          <p:attrName>style.visibility</p:attrName>
                                        </p:attrNameLst>
                                      </p:cBhvr>
                                      <p:to>
                                        <p:strVal val="visible"/>
                                      </p:to>
                                    </p:set>
                                    <p:animEffect filter="fade" transition="in">
                                      <p:cBhvr>
                                        <p:cTn dur="1000"/>
                                        <p:tgtEl>
                                          <p:spTgt spid="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8"/>
          <p:cNvSpPr txBox="1"/>
          <p:nvPr>
            <p:ph type="title"/>
          </p:nvPr>
        </p:nvSpPr>
        <p:spPr>
          <a:xfrm>
            <a:off x="509550" y="1303800"/>
            <a:ext cx="8124900" cy="1798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b="1" lang="en">
                <a:latin typeface="Playfair Display"/>
                <a:ea typeface="Playfair Display"/>
                <a:cs typeface="Playfair Display"/>
                <a:sym typeface="Playfair Display"/>
              </a:rPr>
              <a:t>Thank you for listening !</a:t>
            </a:r>
            <a:endParaRPr b="1">
              <a:latin typeface="Playfair Display"/>
              <a:ea typeface="Playfair Display"/>
              <a:cs typeface="Playfair Display"/>
              <a:sym typeface="Playfair Display"/>
            </a:endParaRPr>
          </a:p>
        </p:txBody>
      </p:sp>
    </p:spTree>
  </p:cSld>
  <p:clrMapOvr>
    <a:masterClrMapping/>
  </p:clrMapOvr>
  <mc:AlternateContent>
    <mc:Choice Requires="p14">
      <p:transition spd="slow" p14:dur="1000">
        <p:push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Montserrat"/>
                <a:ea typeface="Montserrat"/>
                <a:cs typeface="Montserrat"/>
                <a:sym typeface="Montserrat"/>
              </a:rPr>
              <a:t>R</a:t>
            </a:r>
            <a:r>
              <a:rPr lang="en">
                <a:latin typeface="Montserrat"/>
                <a:ea typeface="Montserrat"/>
                <a:cs typeface="Montserrat"/>
                <a:sym typeface="Montserrat"/>
              </a:rPr>
              <a:t>esources</a:t>
            </a:r>
            <a:endParaRPr>
              <a:latin typeface="Montserrat"/>
              <a:ea typeface="Montserrat"/>
              <a:cs typeface="Montserrat"/>
              <a:sym typeface="Montserrat"/>
            </a:endParaRPr>
          </a:p>
        </p:txBody>
      </p:sp>
      <p:sp>
        <p:nvSpPr>
          <p:cNvPr id="104" name="Google Shape;104;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u="sng">
                <a:solidFill>
                  <a:schemeClr val="hlink"/>
                </a:solidFill>
                <a:hlinkClick r:id="rId3"/>
              </a:rPr>
              <a:t>https://byjus.com/biology/differences-between-innate-and-adaptive-immunity/#:~:text=Innate%20immunity%20is%20the%20body's,to%20diseases%20or%20get%20vaccinated</a:t>
            </a:r>
            <a:r>
              <a:rPr lang="en"/>
              <a:t>.</a:t>
            </a:r>
            <a:endParaRPr/>
          </a:p>
          <a:p>
            <a:pPr indent="-342900" lvl="0" marL="457200" rtl="0" algn="l">
              <a:spcBef>
                <a:spcPts val="0"/>
              </a:spcBef>
              <a:spcAft>
                <a:spcPts val="0"/>
              </a:spcAft>
              <a:buSzPts val="1800"/>
              <a:buChar char="●"/>
            </a:pPr>
            <a:r>
              <a:rPr lang="en" u="sng">
                <a:solidFill>
                  <a:schemeClr val="hlink"/>
                </a:solidFill>
                <a:hlinkClick r:id="rId4"/>
              </a:rPr>
              <a:t>https://www.hopkinsmedicine.org/health/conditions-and-diseases/disorders-of-the-immune-system#:~:text=Your%20immune%20system%20is%20your,sick%20from%20bacteria%20or%20viruses</a:t>
            </a:r>
            <a:r>
              <a:rPr lang="en"/>
              <a:t>.</a:t>
            </a:r>
            <a:endParaRPr/>
          </a:p>
          <a:p>
            <a:pPr indent="-342900" lvl="0" marL="457200" rtl="0" algn="l">
              <a:spcBef>
                <a:spcPts val="0"/>
              </a:spcBef>
              <a:spcAft>
                <a:spcPts val="0"/>
              </a:spcAft>
              <a:buSzPts val="1800"/>
              <a:buChar char="●"/>
            </a:pPr>
            <a:r>
              <a:rPr lang="en" u="sng">
                <a:solidFill>
                  <a:schemeClr val="hlink"/>
                </a:solidFill>
                <a:hlinkClick r:id="rId5"/>
              </a:rPr>
              <a:t>https://www.health.harvard.edu/staying-healthy/how-to-boost-your-immune-system</a:t>
            </a:r>
            <a:endParaRPr/>
          </a:p>
          <a:p>
            <a:pPr indent="0" lvl="0" marL="0" rtl="0" algn="l">
              <a:spcBef>
                <a:spcPts val="1200"/>
              </a:spcBef>
              <a:spcAft>
                <a:spcPts val="1200"/>
              </a:spcAft>
              <a:buNone/>
            </a:pPr>
            <a:r>
              <a:t/>
            </a:r>
            <a:endParaRPr/>
          </a:p>
        </p:txBody>
      </p:sp>
    </p:spTree>
  </p:cSld>
  <p:clrMapOvr>
    <a:masterClrMapping/>
  </p:clrMapOvr>
  <mc:AlternateContent>
    <mc:Choice Requires="p14">
      <p:transition spd="slow" p14:dur="1000">
        <p:push/>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