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8" r:id="rId1"/>
  </p:sldMasterIdLst>
  <p:sldIdLst>
    <p:sldId id="256" r:id="rId2"/>
    <p:sldId id="257" r:id="rId3"/>
    <p:sldId id="258" r:id="rId4"/>
    <p:sldId id="259" r:id="rId5"/>
    <p:sldId id="260" r:id="rId6"/>
    <p:sldId id="261"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p:scale>
          <a:sx n="63" d="100"/>
          <a:sy n="63" d="100"/>
        </p:scale>
        <p:origin x="76" y="1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a:t>Is The Competetive Aspect Of P.E Class Enjoyable?</a:t>
            </a:r>
          </a:p>
        </c:rich>
      </c:tx>
      <c:layout>
        <c:manualLayout>
          <c:xMode val="edge"/>
          <c:yMode val="edge"/>
          <c:x val="0.13841198917464442"/>
          <c:y val="2.405522625360875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1"/>
              </a:solidFill>
              <a:ln w="19050">
                <a:solidFill>
                  <a:schemeClr val="lt1"/>
                </a:solidFill>
              </a:ln>
              <a:effectLst/>
            </c:spPr>
          </c:dPt>
          <c:dPt>
            <c:idx val="1"/>
            <c:bubble3D val="0"/>
            <c:spPr>
              <a:solidFill>
                <a:schemeClr val="accent2"/>
              </a:solidFill>
              <a:ln w="19050">
                <a:solidFill>
                  <a:schemeClr val="lt1"/>
                </a:solidFill>
              </a:ln>
              <a:effectLst/>
            </c:spPr>
          </c:dPt>
          <c:dPt>
            <c:idx val="2"/>
            <c:bubble3D val="0"/>
            <c:spPr>
              <a:solidFill>
                <a:schemeClr val="accent3"/>
              </a:solidFill>
              <a:ln w="19050">
                <a:solidFill>
                  <a:schemeClr val="lt1"/>
                </a:solidFill>
              </a:ln>
              <a:effectLst/>
            </c:spPr>
          </c:dPt>
          <c:dPt>
            <c:idx val="3"/>
            <c:bubble3D val="0"/>
            <c:spPr>
              <a:solidFill>
                <a:schemeClr val="accent4"/>
              </a:solidFill>
              <a:ln w="19050">
                <a:solidFill>
                  <a:schemeClr val="lt1"/>
                </a:solidFill>
              </a:ln>
              <a:effectLst/>
            </c:spPr>
          </c:dPt>
          <c:cat>
            <c:strRef>
              <c:f>Sheet1!$A$2:$A$5</c:f>
              <c:strCache>
                <c:ptCount val="2"/>
                <c:pt idx="0">
                  <c:v>No</c:v>
                </c:pt>
                <c:pt idx="1">
                  <c:v>Yes</c:v>
                </c:pt>
              </c:strCache>
            </c:strRef>
          </c:cat>
          <c:val>
            <c:numRef>
              <c:f>Sheet1!$B$2:$B$5</c:f>
              <c:numCache>
                <c:formatCode>General</c:formatCode>
                <c:ptCount val="4"/>
                <c:pt idx="0">
                  <c:v>3.3</c:v>
                </c:pt>
                <c:pt idx="1">
                  <c:v>6.7</c:v>
                </c:pt>
              </c:numCache>
            </c:numRef>
          </c:val>
          <c:extLst>
            <c:ext xmlns:c16="http://schemas.microsoft.com/office/drawing/2014/chart" uri="{C3380CC4-5D6E-409C-BE32-E72D297353CC}">
              <c16:uniqueId val="{00000000-DA7F-48F0-AFAB-6295D3E77EB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Does The School Supply Students With Proper Equipment</a:t>
            </a:r>
          </a:p>
        </c:rich>
      </c:tx>
      <c:layout>
        <c:manualLayout>
          <c:xMode val="edge"/>
          <c:yMode val="edge"/>
          <c:x val="0.13841198917464442"/>
          <c:y val="2.405522625360875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6"/>
              </a:solidFill>
              <a:ln w="19050">
                <a:solidFill>
                  <a:schemeClr val="lt1"/>
                </a:solidFill>
              </a:ln>
              <a:effectLst/>
            </c:spPr>
            <c:extLst>
              <c:ext xmlns:c16="http://schemas.microsoft.com/office/drawing/2014/chart" uri="{C3380CC4-5D6E-409C-BE32-E72D297353CC}">
                <c16:uniqueId val="{00000001-64AE-41A7-BE32-72E933EC39A4}"/>
              </c:ext>
            </c:extLst>
          </c:dPt>
          <c:dPt>
            <c:idx val="1"/>
            <c:bubble3D val="0"/>
            <c:spPr>
              <a:solidFill>
                <a:schemeClr val="accent5"/>
              </a:solidFill>
              <a:ln w="19050">
                <a:solidFill>
                  <a:schemeClr val="lt1"/>
                </a:solidFill>
              </a:ln>
              <a:effectLst/>
            </c:spPr>
            <c:extLst>
              <c:ext xmlns:c16="http://schemas.microsoft.com/office/drawing/2014/chart" uri="{C3380CC4-5D6E-409C-BE32-E72D297353CC}">
                <c16:uniqueId val="{00000003-64AE-41A7-BE32-72E933EC39A4}"/>
              </c:ext>
            </c:extLst>
          </c:dPt>
          <c:dPt>
            <c:idx val="2"/>
            <c:bubble3D val="0"/>
            <c:spPr>
              <a:solidFill>
                <a:schemeClr val="accent4"/>
              </a:solidFill>
              <a:ln w="19050">
                <a:solidFill>
                  <a:schemeClr val="lt1"/>
                </a:solidFill>
              </a:ln>
              <a:effectLst/>
            </c:spPr>
            <c:extLst>
              <c:ext xmlns:c16="http://schemas.microsoft.com/office/drawing/2014/chart" uri="{C3380CC4-5D6E-409C-BE32-E72D297353CC}">
                <c16:uniqueId val="{00000005-64AE-41A7-BE32-72E933EC39A4}"/>
              </c:ext>
            </c:extLst>
          </c:dPt>
          <c:dPt>
            <c:idx val="3"/>
            <c:bubble3D val="0"/>
            <c:spPr>
              <a:solidFill>
                <a:schemeClr val="accent6">
                  <a:lumMod val="60000"/>
                </a:schemeClr>
              </a:solidFill>
              <a:ln w="19050">
                <a:solidFill>
                  <a:schemeClr val="lt1"/>
                </a:solidFill>
              </a:ln>
              <a:effectLst/>
            </c:spPr>
            <c:extLst>
              <c:ext xmlns:c16="http://schemas.microsoft.com/office/drawing/2014/chart" uri="{C3380CC4-5D6E-409C-BE32-E72D297353CC}">
                <c16:uniqueId val="{00000007-64AE-41A7-BE32-72E933EC39A4}"/>
              </c:ext>
            </c:extLst>
          </c:dPt>
          <c:cat>
            <c:strRef>
              <c:f>Sheet1!$A$2:$A$5</c:f>
              <c:strCache>
                <c:ptCount val="2"/>
                <c:pt idx="0">
                  <c:v>Yes</c:v>
                </c:pt>
                <c:pt idx="1">
                  <c:v>No</c:v>
                </c:pt>
              </c:strCache>
            </c:strRef>
          </c:cat>
          <c:val>
            <c:numRef>
              <c:f>Sheet1!$B$2:$B$5</c:f>
              <c:numCache>
                <c:formatCode>General</c:formatCode>
                <c:ptCount val="4"/>
                <c:pt idx="0">
                  <c:v>3.3</c:v>
                </c:pt>
                <c:pt idx="1">
                  <c:v>6.7</c:v>
                </c:pt>
              </c:numCache>
            </c:numRef>
          </c:val>
          <c:extLst>
            <c:ext xmlns:c16="http://schemas.microsoft.com/office/drawing/2014/chart" uri="{C3380CC4-5D6E-409C-BE32-E72D297353CC}">
              <c16:uniqueId val="{00000008-64AE-41A7-BE32-72E933EC39A4}"/>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7"/>
    </mc:Choice>
    <mc:Fallback>
      <c:style val="7"/>
    </mc:Fallback>
  </mc:AlternateContent>
  <c:chart>
    <c:title>
      <c:tx>
        <c:rich>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r>
              <a:rPr lang="en-US" dirty="0"/>
              <a:t>Is</a:t>
            </a:r>
            <a:r>
              <a:rPr lang="en-US" baseline="0" dirty="0"/>
              <a:t> The Football Field Large Enough?</a:t>
            </a:r>
            <a:endParaRPr lang="en-US" dirty="0"/>
          </a:p>
        </c:rich>
      </c:tx>
      <c:layout>
        <c:manualLayout>
          <c:xMode val="edge"/>
          <c:yMode val="edge"/>
          <c:x val="0.13841198917464442"/>
          <c:y val="2.4055226253608758E-2"/>
        </c:manualLayout>
      </c:layout>
      <c:overlay val="0"/>
      <c:spPr>
        <a:noFill/>
        <a:ln>
          <a:noFill/>
        </a:ln>
        <a:effectLst/>
      </c:spPr>
      <c:txPr>
        <a:bodyPr rot="0" spcFirstLastPara="1" vertOverflow="ellipsis" vert="horz" wrap="square" anchor="ctr" anchorCtr="1"/>
        <a:lstStyle/>
        <a:p>
          <a:pPr>
            <a:defRPr sz="144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pieChart>
        <c:varyColors val="1"/>
        <c:ser>
          <c:idx val="0"/>
          <c:order val="0"/>
          <c:tx>
            <c:strRef>
              <c:f>Sheet1!$B$1</c:f>
              <c:strCache>
                <c:ptCount val="1"/>
                <c:pt idx="0">
                  <c:v>Sales</c:v>
                </c:pt>
              </c:strCache>
            </c:strRef>
          </c:tx>
          <c:dPt>
            <c:idx val="0"/>
            <c:bubble3D val="0"/>
            <c:spPr>
              <a:solidFill>
                <a:schemeClr val="accent5">
                  <a:tint val="58000"/>
                </a:schemeClr>
              </a:solidFill>
              <a:ln w="19050">
                <a:solidFill>
                  <a:schemeClr val="lt1"/>
                </a:solidFill>
              </a:ln>
              <a:effectLst/>
            </c:spPr>
            <c:extLst>
              <c:ext xmlns:c16="http://schemas.microsoft.com/office/drawing/2014/chart" uri="{C3380CC4-5D6E-409C-BE32-E72D297353CC}">
                <c16:uniqueId val="{00000001-A36B-47AC-A316-412BD14D3803}"/>
              </c:ext>
            </c:extLst>
          </c:dPt>
          <c:dPt>
            <c:idx val="1"/>
            <c:bubble3D val="0"/>
            <c:spPr>
              <a:solidFill>
                <a:schemeClr val="accent5">
                  <a:tint val="86000"/>
                </a:schemeClr>
              </a:solidFill>
              <a:ln w="19050">
                <a:solidFill>
                  <a:schemeClr val="lt1"/>
                </a:solidFill>
              </a:ln>
              <a:effectLst/>
            </c:spPr>
            <c:extLst>
              <c:ext xmlns:c16="http://schemas.microsoft.com/office/drawing/2014/chart" uri="{C3380CC4-5D6E-409C-BE32-E72D297353CC}">
                <c16:uniqueId val="{00000003-A36B-47AC-A316-412BD14D3803}"/>
              </c:ext>
            </c:extLst>
          </c:dPt>
          <c:dPt>
            <c:idx val="2"/>
            <c:bubble3D val="0"/>
            <c:spPr>
              <a:solidFill>
                <a:schemeClr val="accent5">
                  <a:shade val="86000"/>
                </a:schemeClr>
              </a:solidFill>
              <a:ln w="19050">
                <a:solidFill>
                  <a:schemeClr val="lt1"/>
                </a:solidFill>
              </a:ln>
              <a:effectLst/>
            </c:spPr>
            <c:extLst>
              <c:ext xmlns:c16="http://schemas.microsoft.com/office/drawing/2014/chart" uri="{C3380CC4-5D6E-409C-BE32-E72D297353CC}">
                <c16:uniqueId val="{00000005-A36B-47AC-A316-412BD14D3803}"/>
              </c:ext>
            </c:extLst>
          </c:dPt>
          <c:dPt>
            <c:idx val="3"/>
            <c:bubble3D val="0"/>
            <c:spPr>
              <a:solidFill>
                <a:schemeClr val="accent5">
                  <a:shade val="58000"/>
                </a:schemeClr>
              </a:solidFill>
              <a:ln w="19050">
                <a:solidFill>
                  <a:schemeClr val="lt1"/>
                </a:solidFill>
              </a:ln>
              <a:effectLst/>
            </c:spPr>
            <c:extLst>
              <c:ext xmlns:c16="http://schemas.microsoft.com/office/drawing/2014/chart" uri="{C3380CC4-5D6E-409C-BE32-E72D297353CC}">
                <c16:uniqueId val="{00000007-A36B-47AC-A316-412BD14D3803}"/>
              </c:ext>
            </c:extLst>
          </c:dPt>
          <c:cat>
            <c:strRef>
              <c:f>Sheet1!$A$2:$A$5</c:f>
              <c:strCache>
                <c:ptCount val="2"/>
                <c:pt idx="0">
                  <c:v>Yes</c:v>
                </c:pt>
                <c:pt idx="1">
                  <c:v>No</c:v>
                </c:pt>
              </c:strCache>
            </c:strRef>
          </c:cat>
          <c:val>
            <c:numRef>
              <c:f>Sheet1!$B$2:$B$5</c:f>
              <c:numCache>
                <c:formatCode>General</c:formatCode>
                <c:ptCount val="4"/>
                <c:pt idx="0">
                  <c:v>3.3</c:v>
                </c:pt>
                <c:pt idx="1">
                  <c:v>6.7</c:v>
                </c:pt>
              </c:numCache>
            </c:numRef>
          </c:val>
          <c:extLst>
            <c:ext xmlns:c16="http://schemas.microsoft.com/office/drawing/2014/chart" uri="{C3380CC4-5D6E-409C-BE32-E72D297353CC}">
              <c16:uniqueId val="{00000008-A36B-47AC-A316-412BD14D3803}"/>
            </c:ext>
          </c:extLst>
        </c:ser>
        <c:dLbls>
          <c:showLegendKey val="0"/>
          <c:showVal val="0"/>
          <c:showCatName val="0"/>
          <c:showSerName val="0"/>
          <c:showPercent val="0"/>
          <c:showBubbleSize val="0"/>
          <c:showLeaderLines val="1"/>
        </c:dLbls>
        <c:firstSliceAng val="0"/>
      </c:pieChart>
      <c:spPr>
        <a:noFill/>
        <a:ln>
          <a:noFill/>
        </a:ln>
        <a:effectLst/>
      </c:spPr>
    </c:plotArea>
    <c:legend>
      <c:legendPos val="b"/>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2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withinLinearReversed" id="25">
  <a:schemeClr val="accent5"/>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a:xfrm>
            <a:off x="3962399" y="5870575"/>
            <a:ext cx="4893958" cy="377825"/>
          </a:xfrm>
        </p:spPr>
        <p:txBody>
          <a:bodyPr/>
          <a:lstStyle/>
          <a:p>
            <a:endParaRPr lang="en-US"/>
          </a:p>
        </p:txBody>
      </p:sp>
      <p:sp>
        <p:nvSpPr>
          <p:cNvPr id="6" name="Slide Number Placeholder 5"/>
          <p:cNvSpPr>
            <a:spLocks noGrp="1"/>
          </p:cNvSpPr>
          <p:nvPr>
            <p:ph type="sldNum" sz="quarter" idx="12"/>
          </p:nvPr>
        </p:nvSpPr>
        <p:spPr>
          <a:xfrm>
            <a:off x="10608958" y="5870575"/>
            <a:ext cx="551167" cy="377825"/>
          </a:xfrm>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26974499"/>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1965E3-AB55-4889-A708-61700B8696E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8335004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33047531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7635405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3501311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71067536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1900951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extLst>
      <p:ext uri="{BB962C8B-B14F-4D97-AF65-F5344CB8AC3E}">
        <p14:creationId xmlns:p14="http://schemas.microsoft.com/office/powerpoint/2010/main" val="290157804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5860470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3497460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471965E3-AB55-4889-A708-61700B8696E3}" type="datetimeFigureOut">
              <a:rPr lang="en-US" smtClean="0"/>
              <a:t>3/29/2023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907062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71965E3-AB55-4889-A708-61700B8696E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450925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71965E3-AB55-4889-A708-61700B8696E3}" type="datetimeFigureOut">
              <a:rPr lang="en-US" smtClean="0"/>
              <a:t>3/29/2023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39560278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71965E3-AB55-4889-A708-61700B8696E3}" type="datetimeFigureOut">
              <a:rPr lang="en-US" smtClean="0"/>
              <a:t>3/29/2023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85914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471965E3-AB55-4889-A708-61700B8696E3}" type="datetimeFigureOut">
              <a:rPr lang="en-US" smtClean="0"/>
              <a:t>3/29/2023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27915873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1965E3-AB55-4889-A708-61700B8696E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4137213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71965E3-AB55-4889-A708-61700B8696E3}" type="datetimeFigureOut">
              <a:rPr lang="en-US" smtClean="0"/>
              <a:t>3/29/2023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C6AB344-521F-4808-9106-47B86752176F}" type="slidenum">
              <a:rPr lang="en-US" smtClean="0"/>
              <a:t>‹#›</a:t>
            </a:fld>
            <a:endParaRPr lang="en-US"/>
          </a:p>
        </p:txBody>
      </p:sp>
    </p:spTree>
    <p:extLst>
      <p:ext uri="{BB962C8B-B14F-4D97-AF65-F5344CB8AC3E}">
        <p14:creationId xmlns:p14="http://schemas.microsoft.com/office/powerpoint/2010/main" val="1063627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1965E3-AB55-4889-A708-61700B8696E3}" type="datetimeFigureOut">
              <a:rPr lang="en-US" smtClean="0"/>
              <a:t>3/29/2023</a:t>
            </a:fld>
            <a:endParaRPr lang="en-US"/>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9C6AB344-521F-4808-9106-47B86752176F}" type="slidenum">
              <a:rPr lang="en-US" smtClean="0"/>
              <a:t>‹#›</a:t>
            </a:fld>
            <a:endParaRPr lang="en-US"/>
          </a:p>
        </p:txBody>
      </p:sp>
    </p:spTree>
    <p:extLst>
      <p:ext uri="{BB962C8B-B14F-4D97-AF65-F5344CB8AC3E}">
        <p14:creationId xmlns:p14="http://schemas.microsoft.com/office/powerpoint/2010/main" val="3778231571"/>
      </p:ext>
    </p:extLst>
  </p:cSld>
  <p:clrMap bg1="dk1" tx1="lt1" bg2="dk2" tx2="lt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 id="2147483745" r:id="rId7"/>
    <p:sldLayoutId id="2147483746" r:id="rId8"/>
    <p:sldLayoutId id="2147483747" r:id="rId9"/>
    <p:sldLayoutId id="2147483748" r:id="rId10"/>
    <p:sldLayoutId id="2147483749" r:id="rId11"/>
    <p:sldLayoutId id="2147483750" r:id="rId12"/>
    <p:sldLayoutId id="2147483751" r:id="rId13"/>
    <p:sldLayoutId id="2147483752" r:id="rId14"/>
    <p:sldLayoutId id="2147483753" r:id="rId15"/>
    <p:sldLayoutId id="2147483754" r:id="rId16"/>
    <p:sldLayoutId id="2147483755"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7.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18E88E-FF9A-4A93-8B86-B03245AF2D66}"/>
              </a:ext>
            </a:extLst>
          </p:cNvPr>
          <p:cNvSpPr>
            <a:spLocks noGrp="1"/>
          </p:cNvSpPr>
          <p:nvPr>
            <p:ph type="ctrTitle"/>
          </p:nvPr>
        </p:nvSpPr>
        <p:spPr/>
        <p:txBody>
          <a:bodyPr/>
          <a:lstStyle/>
          <a:p>
            <a:br>
              <a:rPr lang="en-US" dirty="0"/>
            </a:br>
            <a:r>
              <a:rPr lang="en-US" dirty="0"/>
              <a:t>Sports For All</a:t>
            </a:r>
          </a:p>
        </p:txBody>
      </p:sp>
      <p:sp>
        <p:nvSpPr>
          <p:cNvPr id="3" name="Subtitle 2">
            <a:extLst>
              <a:ext uri="{FF2B5EF4-FFF2-40B4-BE49-F238E27FC236}">
                <a16:creationId xmlns:a16="http://schemas.microsoft.com/office/drawing/2014/main" id="{6089ED49-0D27-41A0-BAF9-B45A7CB829B6}"/>
              </a:ext>
            </a:extLst>
          </p:cNvPr>
          <p:cNvSpPr>
            <a:spLocks noGrp="1"/>
          </p:cNvSpPr>
          <p:nvPr>
            <p:ph type="subTitle" idx="1"/>
          </p:nvPr>
        </p:nvSpPr>
        <p:spPr/>
        <p:txBody>
          <a:bodyPr/>
          <a:lstStyle/>
          <a:p>
            <a:r>
              <a:rPr lang="en-US" dirty="0"/>
              <a:t>By : Nassar Dababneh / Omar </a:t>
            </a:r>
            <a:r>
              <a:rPr lang="en-US" dirty="0" err="1"/>
              <a:t>Fityani</a:t>
            </a:r>
            <a:r>
              <a:rPr lang="en-US" dirty="0"/>
              <a:t> / Hisham Zaghmouri</a:t>
            </a:r>
          </a:p>
          <a:p>
            <a:endParaRPr lang="en-US" dirty="0"/>
          </a:p>
        </p:txBody>
      </p:sp>
    </p:spTree>
    <p:extLst>
      <p:ext uri="{BB962C8B-B14F-4D97-AF65-F5344CB8AC3E}">
        <p14:creationId xmlns:p14="http://schemas.microsoft.com/office/powerpoint/2010/main" val="2636577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9F4B58-A5BC-44B2-B6A9-D24B995C31A4}"/>
              </a:ext>
            </a:extLst>
          </p:cNvPr>
          <p:cNvSpPr txBox="1"/>
          <p:nvPr/>
        </p:nvSpPr>
        <p:spPr>
          <a:xfrm>
            <a:off x="213361" y="1344653"/>
            <a:ext cx="9875519" cy="2554545"/>
          </a:xfrm>
          <a:prstGeom prst="rect">
            <a:avLst/>
          </a:prstGeom>
          <a:noFill/>
        </p:spPr>
        <p:txBody>
          <a:bodyPr wrap="square" rtlCol="0">
            <a:spAutoFit/>
          </a:bodyPr>
          <a:lstStyle/>
          <a:p>
            <a:r>
              <a:rPr lang="en-US" sz="3200" kern="1200" dirty="0">
                <a:solidFill>
                  <a:schemeClr val="tx1"/>
                </a:solidFill>
                <a:latin typeface="+mn-lt"/>
                <a:ea typeface="+mn-ea"/>
                <a:cs typeface="+mn-cs"/>
              </a:rPr>
              <a:t>P.E </a:t>
            </a:r>
            <a:r>
              <a:rPr lang="en-US" sz="3200" dirty="0"/>
              <a:t>class is one of the most beloved classes in the NOS school however it has faced some criticisms by some students for some of its flaws and problems, this survey has asked some students about their opinions for the biggest criticisms of P.E class. </a:t>
            </a:r>
            <a:endParaRPr lang="en-US" sz="3200" kern="1200" dirty="0">
              <a:solidFill>
                <a:schemeClr val="tx1"/>
              </a:solidFill>
              <a:latin typeface="+mn-lt"/>
              <a:ea typeface="+mn-ea"/>
              <a:cs typeface="+mn-cs"/>
            </a:endParaRPr>
          </a:p>
        </p:txBody>
      </p:sp>
      <p:sp>
        <p:nvSpPr>
          <p:cNvPr id="3" name="TextBox 2">
            <a:extLst>
              <a:ext uri="{FF2B5EF4-FFF2-40B4-BE49-F238E27FC236}">
                <a16:creationId xmlns:a16="http://schemas.microsoft.com/office/drawing/2014/main" id="{389D010A-C9D1-471A-A9F6-2069CC214E9A}"/>
              </a:ext>
            </a:extLst>
          </p:cNvPr>
          <p:cNvSpPr txBox="1"/>
          <p:nvPr/>
        </p:nvSpPr>
        <p:spPr>
          <a:xfrm>
            <a:off x="314254" y="212019"/>
            <a:ext cx="4593025" cy="830997"/>
          </a:xfrm>
          <a:prstGeom prst="rect">
            <a:avLst/>
          </a:prstGeom>
          <a:noFill/>
        </p:spPr>
        <p:txBody>
          <a:bodyPr wrap="square" rtlCol="0">
            <a:spAutoFit/>
          </a:bodyPr>
          <a:lstStyle/>
          <a:p>
            <a:r>
              <a:rPr lang="en-US" sz="4800" kern="1200" dirty="0">
                <a:solidFill>
                  <a:schemeClr val="tx1"/>
                </a:solidFill>
                <a:latin typeface="+mn-lt"/>
                <a:ea typeface="+mn-ea"/>
                <a:cs typeface="+mn-cs"/>
              </a:rPr>
              <a:t>INTRODUCTION</a:t>
            </a:r>
            <a:endParaRPr lang="en-US" sz="1800" kern="1200" dirty="0">
              <a:solidFill>
                <a:schemeClr val="tx1"/>
              </a:solidFill>
              <a:latin typeface="+mn-lt"/>
              <a:ea typeface="+mn-ea"/>
              <a:cs typeface="+mn-cs"/>
            </a:endParaRPr>
          </a:p>
        </p:txBody>
      </p:sp>
    </p:spTree>
    <p:extLst>
      <p:ext uri="{BB962C8B-B14F-4D97-AF65-F5344CB8AC3E}">
        <p14:creationId xmlns:p14="http://schemas.microsoft.com/office/powerpoint/2010/main" val="2486361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67E7C06-682B-48D8-94B9-6A504AA350E1}"/>
              </a:ext>
            </a:extLst>
          </p:cNvPr>
          <p:cNvSpPr txBox="1"/>
          <p:nvPr/>
        </p:nvSpPr>
        <p:spPr>
          <a:xfrm>
            <a:off x="111318" y="1590260"/>
            <a:ext cx="10893287" cy="2246769"/>
          </a:xfrm>
          <a:prstGeom prst="rect">
            <a:avLst/>
          </a:prstGeom>
          <a:noFill/>
        </p:spPr>
        <p:txBody>
          <a:bodyPr wrap="square" rtlCol="0">
            <a:spAutoFit/>
          </a:bodyPr>
          <a:lstStyle/>
          <a:p>
            <a:r>
              <a:rPr lang="en-US" sz="2800" dirty="0"/>
              <a:t>One of the most popular sports in P.E class is football, however it is seen as extremely competitive which makes it thrilling for some and unenjoyable for others, however even those who love football think there are some major flaws, such as the football stadium being too small or the school not spending enough on high quality equipment.</a:t>
            </a:r>
          </a:p>
        </p:txBody>
      </p:sp>
      <p:sp>
        <p:nvSpPr>
          <p:cNvPr id="3" name="TextBox 2">
            <a:extLst>
              <a:ext uri="{FF2B5EF4-FFF2-40B4-BE49-F238E27FC236}">
                <a16:creationId xmlns:a16="http://schemas.microsoft.com/office/drawing/2014/main" id="{3F0DDC82-47A4-48FF-8355-03447C8FA300}"/>
              </a:ext>
            </a:extLst>
          </p:cNvPr>
          <p:cNvSpPr txBox="1"/>
          <p:nvPr/>
        </p:nvSpPr>
        <p:spPr>
          <a:xfrm>
            <a:off x="550488" y="116840"/>
            <a:ext cx="4478712" cy="830997"/>
          </a:xfrm>
          <a:prstGeom prst="rect">
            <a:avLst/>
          </a:prstGeom>
          <a:noFill/>
        </p:spPr>
        <p:txBody>
          <a:bodyPr wrap="square" rtlCol="0">
            <a:spAutoFit/>
          </a:bodyPr>
          <a:lstStyle/>
          <a:p>
            <a:r>
              <a:rPr lang="en-US" sz="4800" kern="1200" dirty="0">
                <a:solidFill>
                  <a:schemeClr val="tx1"/>
                </a:solidFill>
                <a:latin typeface="+mn-lt"/>
                <a:ea typeface="+mn-ea"/>
                <a:cs typeface="+mn-cs"/>
              </a:rPr>
              <a:t>P.E CLASS ISSUES</a:t>
            </a:r>
          </a:p>
        </p:txBody>
      </p:sp>
    </p:spTree>
    <p:extLst>
      <p:ext uri="{BB962C8B-B14F-4D97-AF65-F5344CB8AC3E}">
        <p14:creationId xmlns:p14="http://schemas.microsoft.com/office/powerpoint/2010/main" val="2539641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8AE59E9-E706-42A8-A6B6-2FD4C3654796}"/>
              </a:ext>
            </a:extLst>
          </p:cNvPr>
          <p:cNvSpPr txBox="1"/>
          <p:nvPr/>
        </p:nvSpPr>
        <p:spPr>
          <a:xfrm>
            <a:off x="155049" y="1356756"/>
            <a:ext cx="11259047" cy="2585323"/>
          </a:xfrm>
          <a:prstGeom prst="rect">
            <a:avLst/>
          </a:prstGeom>
          <a:noFill/>
        </p:spPr>
        <p:txBody>
          <a:bodyPr wrap="square" rtlCol="0">
            <a:spAutoFit/>
          </a:bodyPr>
          <a:lstStyle/>
          <a:p>
            <a:r>
              <a:rPr lang="en-US" sz="2400" dirty="0"/>
              <a:t>Survey Results Show 66.7% Of Students Enjoy The Competitive Aspect Of P.E Class.</a:t>
            </a:r>
          </a:p>
          <a:p>
            <a:r>
              <a:rPr lang="en-US" sz="2400" dirty="0"/>
              <a:t>66.7% of students also think that the football field is too small and that the school does not supply </a:t>
            </a:r>
          </a:p>
          <a:p>
            <a:r>
              <a:rPr lang="en-US" sz="2400" dirty="0"/>
              <a:t>Students of P.E  class with proper equipment</a:t>
            </a:r>
          </a:p>
          <a:p>
            <a:r>
              <a:rPr lang="en-US" sz="2400" dirty="0"/>
              <a:t>And lastly out of all the sports in P.E class Ping Pong Was The Most Hated While Football Was the Most Loved</a:t>
            </a:r>
          </a:p>
          <a:p>
            <a:endParaRPr lang="en-US" dirty="0"/>
          </a:p>
        </p:txBody>
      </p:sp>
      <p:graphicFrame>
        <p:nvGraphicFramePr>
          <p:cNvPr id="6" name="Chart 5">
            <a:extLst>
              <a:ext uri="{FF2B5EF4-FFF2-40B4-BE49-F238E27FC236}">
                <a16:creationId xmlns:a16="http://schemas.microsoft.com/office/drawing/2014/main" id="{75216166-B7A8-46EF-8A70-A312703D846C}"/>
              </a:ext>
            </a:extLst>
          </p:cNvPr>
          <p:cNvGraphicFramePr/>
          <p:nvPr>
            <p:extLst>
              <p:ext uri="{D42A27DB-BD31-4B8C-83A1-F6EECF244321}">
                <p14:modId xmlns:p14="http://schemas.microsoft.com/office/powerpoint/2010/main" val="147787665"/>
              </p:ext>
            </p:extLst>
          </p:nvPr>
        </p:nvGraphicFramePr>
        <p:xfrm>
          <a:off x="-140033" y="3942081"/>
          <a:ext cx="4315793" cy="29159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a:extLst>
              <a:ext uri="{FF2B5EF4-FFF2-40B4-BE49-F238E27FC236}">
                <a16:creationId xmlns:a16="http://schemas.microsoft.com/office/drawing/2014/main" id="{D5E6FF32-B099-4332-A16F-7D1858AE5399}"/>
              </a:ext>
            </a:extLst>
          </p:cNvPr>
          <p:cNvGraphicFramePr/>
          <p:nvPr>
            <p:extLst>
              <p:ext uri="{D42A27DB-BD31-4B8C-83A1-F6EECF244321}">
                <p14:modId xmlns:p14="http://schemas.microsoft.com/office/powerpoint/2010/main" val="504352176"/>
              </p:ext>
            </p:extLst>
          </p:nvPr>
        </p:nvGraphicFramePr>
        <p:xfrm>
          <a:off x="3796746" y="3942081"/>
          <a:ext cx="3935014" cy="291591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Chart 7">
            <a:extLst>
              <a:ext uri="{FF2B5EF4-FFF2-40B4-BE49-F238E27FC236}">
                <a16:creationId xmlns:a16="http://schemas.microsoft.com/office/drawing/2014/main" id="{E0D50EB4-0F0D-4E17-8733-9E46430DE166}"/>
              </a:ext>
            </a:extLst>
          </p:cNvPr>
          <p:cNvGraphicFramePr/>
          <p:nvPr>
            <p:extLst>
              <p:ext uri="{D42A27DB-BD31-4B8C-83A1-F6EECF244321}">
                <p14:modId xmlns:p14="http://schemas.microsoft.com/office/powerpoint/2010/main" val="2424354634"/>
              </p:ext>
            </p:extLst>
          </p:nvPr>
        </p:nvGraphicFramePr>
        <p:xfrm>
          <a:off x="7530766" y="3942080"/>
          <a:ext cx="3935014" cy="291592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a:extLst>
              <a:ext uri="{FF2B5EF4-FFF2-40B4-BE49-F238E27FC236}">
                <a16:creationId xmlns:a16="http://schemas.microsoft.com/office/drawing/2014/main" id="{6DD452FC-561D-4DC3-BD11-CE54C2428A11}"/>
              </a:ext>
            </a:extLst>
          </p:cNvPr>
          <p:cNvSpPr txBox="1"/>
          <p:nvPr/>
        </p:nvSpPr>
        <p:spPr>
          <a:xfrm rot="10800000" flipH="1" flipV="1">
            <a:off x="284480" y="388927"/>
            <a:ext cx="5354320" cy="830997"/>
          </a:xfrm>
          <a:prstGeom prst="rect">
            <a:avLst/>
          </a:prstGeom>
          <a:noFill/>
        </p:spPr>
        <p:txBody>
          <a:bodyPr wrap="square" rtlCol="0">
            <a:spAutoFit/>
          </a:bodyPr>
          <a:lstStyle/>
          <a:p>
            <a:r>
              <a:rPr lang="en-US" sz="4800" dirty="0"/>
              <a:t>SURVEY RESULTS</a:t>
            </a:r>
            <a:endParaRPr lang="en-US" sz="4800" kern="1200" dirty="0">
              <a:solidFill>
                <a:schemeClr val="tx1"/>
              </a:solidFill>
              <a:latin typeface="+mn-lt"/>
              <a:ea typeface="+mn-ea"/>
              <a:cs typeface="+mn-cs"/>
            </a:endParaRPr>
          </a:p>
        </p:txBody>
      </p:sp>
    </p:spTree>
    <p:extLst>
      <p:ext uri="{BB962C8B-B14F-4D97-AF65-F5344CB8AC3E}">
        <p14:creationId xmlns:p14="http://schemas.microsoft.com/office/powerpoint/2010/main" val="39633179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9840643-F516-41AC-B3DC-CD96071EE013}"/>
              </a:ext>
            </a:extLst>
          </p:cNvPr>
          <p:cNvSpPr txBox="1"/>
          <p:nvPr/>
        </p:nvSpPr>
        <p:spPr>
          <a:xfrm>
            <a:off x="721360" y="203200"/>
            <a:ext cx="7010400" cy="830997"/>
          </a:xfrm>
          <a:prstGeom prst="rect">
            <a:avLst/>
          </a:prstGeom>
          <a:noFill/>
        </p:spPr>
        <p:txBody>
          <a:bodyPr wrap="square" rtlCol="0">
            <a:spAutoFit/>
          </a:bodyPr>
          <a:lstStyle/>
          <a:p>
            <a:r>
              <a:rPr lang="en-US" sz="4800" kern="1200" dirty="0">
                <a:solidFill>
                  <a:schemeClr val="tx1"/>
                </a:solidFill>
                <a:latin typeface="+mn-lt"/>
                <a:ea typeface="+mn-ea"/>
                <a:cs typeface="+mn-cs"/>
              </a:rPr>
              <a:t>SOLUTIONS</a:t>
            </a:r>
          </a:p>
        </p:txBody>
      </p:sp>
      <p:sp>
        <p:nvSpPr>
          <p:cNvPr id="3" name="TextBox 2">
            <a:extLst>
              <a:ext uri="{FF2B5EF4-FFF2-40B4-BE49-F238E27FC236}">
                <a16:creationId xmlns:a16="http://schemas.microsoft.com/office/drawing/2014/main" id="{554A1E3E-94F3-4B85-8A9D-4362AE45A80B}"/>
              </a:ext>
            </a:extLst>
          </p:cNvPr>
          <p:cNvSpPr txBox="1"/>
          <p:nvPr/>
        </p:nvSpPr>
        <p:spPr>
          <a:xfrm>
            <a:off x="10160" y="1341120"/>
            <a:ext cx="11663680" cy="2308324"/>
          </a:xfrm>
          <a:prstGeom prst="rect">
            <a:avLst/>
          </a:prstGeom>
          <a:noFill/>
        </p:spPr>
        <p:txBody>
          <a:bodyPr wrap="square" rtlCol="0">
            <a:spAutoFit/>
          </a:bodyPr>
          <a:lstStyle/>
          <a:p>
            <a:r>
              <a:rPr lang="en-US" sz="2400" dirty="0"/>
              <a:t>The Issues presented Vary in Difficulty Of Solutions, For issues like competitiveness in P.E class the school could make other sports more viable and accessible for students that do not enjoy competitive games</a:t>
            </a:r>
            <a:endParaRPr lang="en-US" sz="2400" kern="1200" dirty="0">
              <a:solidFill>
                <a:schemeClr val="tx1"/>
              </a:solidFill>
              <a:latin typeface="+mn-lt"/>
              <a:ea typeface="+mn-ea"/>
              <a:cs typeface="+mn-cs"/>
            </a:endParaRPr>
          </a:p>
          <a:p>
            <a:r>
              <a:rPr lang="en-US" sz="2400" kern="1200" dirty="0">
                <a:solidFill>
                  <a:schemeClr val="tx1"/>
                </a:solidFill>
                <a:latin typeface="+mn-lt"/>
                <a:ea typeface="+mn-ea"/>
                <a:cs typeface="+mn-cs"/>
              </a:rPr>
              <a:t>To improve </a:t>
            </a:r>
            <a:r>
              <a:rPr lang="en-US" sz="2400" dirty="0"/>
              <a:t>the quality of equipment the school could begin searching for higher quality products while increasing funding for P.E class, Unfortunately however, there is no cheap or simple way to increase the size of the football field.</a:t>
            </a:r>
            <a:endParaRPr lang="en-US" sz="2400" kern="1200" dirty="0">
              <a:solidFill>
                <a:schemeClr val="tx1"/>
              </a:solidFill>
              <a:latin typeface="+mn-lt"/>
              <a:ea typeface="+mn-ea"/>
              <a:cs typeface="+mn-cs"/>
            </a:endParaRPr>
          </a:p>
        </p:txBody>
      </p:sp>
    </p:spTree>
    <p:extLst>
      <p:ext uri="{BB962C8B-B14F-4D97-AF65-F5344CB8AC3E}">
        <p14:creationId xmlns:p14="http://schemas.microsoft.com/office/powerpoint/2010/main" val="1033317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B402843-EECC-4BC1-AD44-2DAA3EC644BD}"/>
              </a:ext>
            </a:extLst>
          </p:cNvPr>
          <p:cNvSpPr txBox="1"/>
          <p:nvPr/>
        </p:nvSpPr>
        <p:spPr>
          <a:xfrm>
            <a:off x="3657600" y="2306320"/>
            <a:ext cx="6512560" cy="1938992"/>
          </a:xfrm>
          <a:prstGeom prst="rect">
            <a:avLst/>
          </a:prstGeom>
          <a:noFill/>
        </p:spPr>
        <p:txBody>
          <a:bodyPr wrap="square" rtlCol="0">
            <a:spAutoFit/>
          </a:bodyPr>
          <a:lstStyle/>
          <a:p>
            <a:r>
              <a:rPr lang="en-US" sz="6000" kern="1200" dirty="0">
                <a:solidFill>
                  <a:schemeClr val="tx1"/>
                </a:solidFill>
                <a:latin typeface="+mn-lt"/>
                <a:ea typeface="+mn-ea"/>
                <a:cs typeface="+mn-cs"/>
              </a:rPr>
              <a:t>Thank You For Listening</a:t>
            </a:r>
          </a:p>
        </p:txBody>
      </p:sp>
    </p:spTree>
    <p:extLst>
      <p:ext uri="{BB962C8B-B14F-4D97-AF65-F5344CB8AC3E}">
        <p14:creationId xmlns:p14="http://schemas.microsoft.com/office/powerpoint/2010/main" val="385861532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74</TotalTime>
  <Words>317</Words>
  <Application>Microsoft Office PowerPoint</Application>
  <PresentationFormat>Widescreen</PresentationFormat>
  <Paragraphs>18</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Celestial</vt:lpstr>
      <vt:lpstr> Sports For All</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Sports For All</dc:title>
  <dc:creator>Zaghmouri, Mohammed</dc:creator>
  <cp:lastModifiedBy>Zaghmouri, Mohammed</cp:lastModifiedBy>
  <cp:revision>8</cp:revision>
  <dcterms:created xsi:type="dcterms:W3CDTF">2023-03-22T15:29:42Z</dcterms:created>
  <dcterms:modified xsi:type="dcterms:W3CDTF">2023-03-29T14:38:53Z</dcterms:modified>
</cp:coreProperties>
</file>