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956" autoAdjust="0"/>
    <p:restoredTop sz="94660"/>
  </p:normalViewPr>
  <p:slideViewPr>
    <p:cSldViewPr snapToGrid="0">
      <p:cViewPr varScale="1">
        <p:scale>
          <a:sx n="74" d="100"/>
          <a:sy n="74"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FDF13C-244F-4E7A-A307-CF9EFE536324}" type="datetimeFigureOut">
              <a:rPr lang="ar-JO" smtClean="0"/>
              <a:t>06/09/1444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89E386A-8CA4-488B-8339-56D4C2D22BF4}" type="slidenum">
              <a:rPr lang="ar-JO" smtClean="0"/>
              <a:t>‹#›</a:t>
            </a:fld>
            <a:endParaRPr lang="ar-JO"/>
          </a:p>
        </p:txBody>
      </p:sp>
    </p:spTree>
    <p:extLst>
      <p:ext uri="{BB962C8B-B14F-4D97-AF65-F5344CB8AC3E}">
        <p14:creationId xmlns:p14="http://schemas.microsoft.com/office/powerpoint/2010/main" val="309264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DF13C-244F-4E7A-A307-CF9EFE536324}" type="datetimeFigureOut">
              <a:rPr lang="ar-JO" smtClean="0"/>
              <a:t>06/09/1444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89E386A-8CA4-488B-8339-56D4C2D22BF4}" type="slidenum">
              <a:rPr lang="ar-JO" smtClean="0"/>
              <a:t>‹#›</a:t>
            </a:fld>
            <a:endParaRPr lang="ar-JO"/>
          </a:p>
        </p:txBody>
      </p:sp>
    </p:spTree>
    <p:extLst>
      <p:ext uri="{BB962C8B-B14F-4D97-AF65-F5344CB8AC3E}">
        <p14:creationId xmlns:p14="http://schemas.microsoft.com/office/powerpoint/2010/main" val="280603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DF13C-244F-4E7A-A307-CF9EFE536324}" type="datetimeFigureOut">
              <a:rPr lang="ar-JO" smtClean="0"/>
              <a:t>06/09/1444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89E386A-8CA4-488B-8339-56D4C2D22BF4}" type="slidenum">
              <a:rPr lang="ar-JO" smtClean="0"/>
              <a:t>‹#›</a:t>
            </a:fld>
            <a:endParaRPr lang="ar-JO"/>
          </a:p>
        </p:txBody>
      </p:sp>
    </p:spTree>
    <p:extLst>
      <p:ext uri="{BB962C8B-B14F-4D97-AF65-F5344CB8AC3E}">
        <p14:creationId xmlns:p14="http://schemas.microsoft.com/office/powerpoint/2010/main" val="2715823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DF13C-244F-4E7A-A307-CF9EFE536324}" type="datetimeFigureOut">
              <a:rPr lang="ar-JO" smtClean="0"/>
              <a:t>06/09/1444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89E386A-8CA4-488B-8339-56D4C2D22BF4}" type="slidenum">
              <a:rPr lang="ar-JO" smtClean="0"/>
              <a:t>‹#›</a:t>
            </a:fld>
            <a:endParaRPr lang="ar-JO"/>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0715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DF13C-244F-4E7A-A307-CF9EFE536324}" type="datetimeFigureOut">
              <a:rPr lang="ar-JO" smtClean="0"/>
              <a:t>06/09/1444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89E386A-8CA4-488B-8339-56D4C2D22BF4}" type="slidenum">
              <a:rPr lang="ar-JO" smtClean="0"/>
              <a:t>‹#›</a:t>
            </a:fld>
            <a:endParaRPr lang="ar-JO"/>
          </a:p>
        </p:txBody>
      </p:sp>
    </p:spTree>
    <p:extLst>
      <p:ext uri="{BB962C8B-B14F-4D97-AF65-F5344CB8AC3E}">
        <p14:creationId xmlns:p14="http://schemas.microsoft.com/office/powerpoint/2010/main" val="1611675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FDF13C-244F-4E7A-A307-CF9EFE536324}" type="datetimeFigureOut">
              <a:rPr lang="ar-JO" smtClean="0"/>
              <a:t>06/09/1444</a:t>
            </a:fld>
            <a:endParaRPr lang="ar-JO"/>
          </a:p>
        </p:txBody>
      </p:sp>
      <p:sp>
        <p:nvSpPr>
          <p:cNvPr id="4"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89E386A-8CA4-488B-8339-56D4C2D22BF4}" type="slidenum">
              <a:rPr lang="ar-JO" smtClean="0"/>
              <a:t>‹#›</a:t>
            </a:fld>
            <a:endParaRPr lang="ar-JO"/>
          </a:p>
        </p:txBody>
      </p:sp>
    </p:spTree>
    <p:extLst>
      <p:ext uri="{BB962C8B-B14F-4D97-AF65-F5344CB8AC3E}">
        <p14:creationId xmlns:p14="http://schemas.microsoft.com/office/powerpoint/2010/main" val="3426292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FDF13C-244F-4E7A-A307-CF9EFE536324}" type="datetimeFigureOut">
              <a:rPr lang="ar-JO" smtClean="0"/>
              <a:t>06/09/1444</a:t>
            </a:fld>
            <a:endParaRPr lang="ar-JO"/>
          </a:p>
        </p:txBody>
      </p:sp>
      <p:sp>
        <p:nvSpPr>
          <p:cNvPr id="4"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89E386A-8CA4-488B-8339-56D4C2D22BF4}" type="slidenum">
              <a:rPr lang="ar-JO" smtClean="0"/>
              <a:t>‹#›</a:t>
            </a:fld>
            <a:endParaRPr lang="ar-JO"/>
          </a:p>
        </p:txBody>
      </p:sp>
    </p:spTree>
    <p:extLst>
      <p:ext uri="{BB962C8B-B14F-4D97-AF65-F5344CB8AC3E}">
        <p14:creationId xmlns:p14="http://schemas.microsoft.com/office/powerpoint/2010/main" val="1862594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FDF13C-244F-4E7A-A307-CF9EFE536324}" type="datetimeFigureOut">
              <a:rPr lang="ar-JO" smtClean="0"/>
              <a:t>06/09/1444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89E386A-8CA4-488B-8339-56D4C2D22BF4}" type="slidenum">
              <a:rPr lang="ar-JO" smtClean="0"/>
              <a:t>‹#›</a:t>
            </a:fld>
            <a:endParaRPr lang="ar-JO"/>
          </a:p>
        </p:txBody>
      </p:sp>
    </p:spTree>
    <p:extLst>
      <p:ext uri="{BB962C8B-B14F-4D97-AF65-F5344CB8AC3E}">
        <p14:creationId xmlns:p14="http://schemas.microsoft.com/office/powerpoint/2010/main" val="276830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FDF13C-244F-4E7A-A307-CF9EFE536324}" type="datetimeFigureOut">
              <a:rPr lang="ar-JO" smtClean="0"/>
              <a:t>06/09/1444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89E386A-8CA4-488B-8339-56D4C2D22BF4}" type="slidenum">
              <a:rPr lang="ar-JO" smtClean="0"/>
              <a:t>‹#›</a:t>
            </a:fld>
            <a:endParaRPr lang="ar-JO"/>
          </a:p>
        </p:txBody>
      </p:sp>
    </p:spTree>
    <p:extLst>
      <p:ext uri="{BB962C8B-B14F-4D97-AF65-F5344CB8AC3E}">
        <p14:creationId xmlns:p14="http://schemas.microsoft.com/office/powerpoint/2010/main" val="295062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6FDF13C-244F-4E7A-A307-CF9EFE536324}" type="datetimeFigureOut">
              <a:rPr lang="ar-JO" smtClean="0"/>
              <a:t>06/09/1444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89E386A-8CA4-488B-8339-56D4C2D22BF4}" type="slidenum">
              <a:rPr lang="ar-JO" smtClean="0"/>
              <a:t>‹#›</a:t>
            </a:fld>
            <a:endParaRPr lang="ar-JO"/>
          </a:p>
        </p:txBody>
      </p:sp>
    </p:spTree>
    <p:extLst>
      <p:ext uri="{BB962C8B-B14F-4D97-AF65-F5344CB8AC3E}">
        <p14:creationId xmlns:p14="http://schemas.microsoft.com/office/powerpoint/2010/main" val="208453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DF13C-244F-4E7A-A307-CF9EFE536324}" type="datetimeFigureOut">
              <a:rPr lang="ar-JO" smtClean="0"/>
              <a:t>06/09/1444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889E386A-8CA4-488B-8339-56D4C2D22BF4}" type="slidenum">
              <a:rPr lang="ar-JO" smtClean="0"/>
              <a:t>‹#›</a:t>
            </a:fld>
            <a:endParaRPr lang="ar-JO"/>
          </a:p>
        </p:txBody>
      </p:sp>
    </p:spTree>
    <p:extLst>
      <p:ext uri="{BB962C8B-B14F-4D97-AF65-F5344CB8AC3E}">
        <p14:creationId xmlns:p14="http://schemas.microsoft.com/office/powerpoint/2010/main" val="39268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FDF13C-244F-4E7A-A307-CF9EFE536324}" type="datetimeFigureOut">
              <a:rPr lang="ar-JO" smtClean="0"/>
              <a:t>06/09/1444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89E386A-8CA4-488B-8339-56D4C2D22BF4}" type="slidenum">
              <a:rPr lang="ar-JO" smtClean="0"/>
              <a:t>‹#›</a:t>
            </a:fld>
            <a:endParaRPr lang="ar-JO"/>
          </a:p>
        </p:txBody>
      </p:sp>
    </p:spTree>
    <p:extLst>
      <p:ext uri="{BB962C8B-B14F-4D97-AF65-F5344CB8AC3E}">
        <p14:creationId xmlns:p14="http://schemas.microsoft.com/office/powerpoint/2010/main" val="181636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FDF13C-244F-4E7A-A307-CF9EFE536324}" type="datetimeFigureOut">
              <a:rPr lang="ar-JO" smtClean="0"/>
              <a:t>06/09/1444</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889E386A-8CA4-488B-8339-56D4C2D22BF4}" type="slidenum">
              <a:rPr lang="ar-JO" smtClean="0"/>
              <a:t>‹#›</a:t>
            </a:fld>
            <a:endParaRPr lang="ar-JO"/>
          </a:p>
        </p:txBody>
      </p:sp>
    </p:spTree>
    <p:extLst>
      <p:ext uri="{BB962C8B-B14F-4D97-AF65-F5344CB8AC3E}">
        <p14:creationId xmlns:p14="http://schemas.microsoft.com/office/powerpoint/2010/main" val="3210120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6FDF13C-244F-4E7A-A307-CF9EFE536324}" type="datetimeFigureOut">
              <a:rPr lang="ar-JO" smtClean="0"/>
              <a:t>06/09/1444</a:t>
            </a:fld>
            <a:endParaRPr lang="ar-JO"/>
          </a:p>
        </p:txBody>
      </p:sp>
      <p:sp>
        <p:nvSpPr>
          <p:cNvPr id="5" name="Footer Placeholder 3"/>
          <p:cNvSpPr>
            <a:spLocks noGrp="1"/>
          </p:cNvSpPr>
          <p:nvPr>
            <p:ph type="ftr" sz="quarter" idx="11"/>
          </p:nvPr>
        </p:nvSpPr>
        <p:spPr/>
        <p:txBody>
          <a:bodyPr/>
          <a:lstStyle/>
          <a:p>
            <a:endParaRPr lang="ar-JO"/>
          </a:p>
        </p:txBody>
      </p:sp>
      <p:sp>
        <p:nvSpPr>
          <p:cNvPr id="6" name="Slide Number Placeholder 4"/>
          <p:cNvSpPr>
            <a:spLocks noGrp="1"/>
          </p:cNvSpPr>
          <p:nvPr>
            <p:ph type="sldNum" sz="quarter" idx="12"/>
          </p:nvPr>
        </p:nvSpPr>
        <p:spPr/>
        <p:txBody>
          <a:bodyPr/>
          <a:lstStyle/>
          <a:p>
            <a:fld id="{889E386A-8CA4-488B-8339-56D4C2D22BF4}" type="slidenum">
              <a:rPr lang="ar-JO" smtClean="0"/>
              <a:t>‹#›</a:t>
            </a:fld>
            <a:endParaRPr lang="ar-JO"/>
          </a:p>
        </p:txBody>
      </p:sp>
    </p:spTree>
    <p:extLst>
      <p:ext uri="{BB962C8B-B14F-4D97-AF65-F5344CB8AC3E}">
        <p14:creationId xmlns:p14="http://schemas.microsoft.com/office/powerpoint/2010/main" val="30867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6FDF13C-244F-4E7A-A307-CF9EFE536324}" type="datetimeFigureOut">
              <a:rPr lang="ar-JO" smtClean="0"/>
              <a:t>06/09/1444</a:t>
            </a:fld>
            <a:endParaRPr lang="ar-JO"/>
          </a:p>
        </p:txBody>
      </p:sp>
      <p:sp>
        <p:nvSpPr>
          <p:cNvPr id="5" name="Footer Placeholder 2"/>
          <p:cNvSpPr>
            <a:spLocks noGrp="1"/>
          </p:cNvSpPr>
          <p:nvPr>
            <p:ph type="ftr" sz="quarter" idx="11"/>
          </p:nvPr>
        </p:nvSpPr>
        <p:spPr/>
        <p:txBody>
          <a:bodyPr/>
          <a:lstStyle/>
          <a:p>
            <a:endParaRPr lang="ar-JO"/>
          </a:p>
        </p:txBody>
      </p:sp>
      <p:sp>
        <p:nvSpPr>
          <p:cNvPr id="6" name="Slide Number Placeholder 3"/>
          <p:cNvSpPr>
            <a:spLocks noGrp="1"/>
          </p:cNvSpPr>
          <p:nvPr>
            <p:ph type="sldNum" sz="quarter" idx="12"/>
          </p:nvPr>
        </p:nvSpPr>
        <p:spPr/>
        <p:txBody>
          <a:bodyPr/>
          <a:lstStyle/>
          <a:p>
            <a:fld id="{889E386A-8CA4-488B-8339-56D4C2D22BF4}" type="slidenum">
              <a:rPr lang="ar-JO" smtClean="0"/>
              <a:t>‹#›</a:t>
            </a:fld>
            <a:endParaRPr lang="ar-JO"/>
          </a:p>
        </p:txBody>
      </p:sp>
    </p:spTree>
    <p:extLst>
      <p:ext uri="{BB962C8B-B14F-4D97-AF65-F5344CB8AC3E}">
        <p14:creationId xmlns:p14="http://schemas.microsoft.com/office/powerpoint/2010/main" val="307343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6FDF13C-244F-4E7A-A307-CF9EFE536324}" type="datetimeFigureOut">
              <a:rPr lang="ar-JO" smtClean="0"/>
              <a:t>06/09/1444</a:t>
            </a:fld>
            <a:endParaRPr lang="ar-JO"/>
          </a:p>
        </p:txBody>
      </p:sp>
      <p:sp>
        <p:nvSpPr>
          <p:cNvPr id="5" name="Footer Placeholder 5"/>
          <p:cNvSpPr>
            <a:spLocks noGrp="1"/>
          </p:cNvSpPr>
          <p:nvPr>
            <p:ph type="ftr" sz="quarter" idx="11"/>
          </p:nvPr>
        </p:nvSpPr>
        <p:spPr/>
        <p:txBody>
          <a:bodyPr/>
          <a:lstStyle/>
          <a:p>
            <a:endParaRPr lang="ar-JO"/>
          </a:p>
        </p:txBody>
      </p:sp>
      <p:sp>
        <p:nvSpPr>
          <p:cNvPr id="6" name="Slide Number Placeholder 6"/>
          <p:cNvSpPr>
            <a:spLocks noGrp="1"/>
          </p:cNvSpPr>
          <p:nvPr>
            <p:ph type="sldNum" sz="quarter" idx="12"/>
          </p:nvPr>
        </p:nvSpPr>
        <p:spPr/>
        <p:txBody>
          <a:bodyPr/>
          <a:lstStyle/>
          <a:p>
            <a:fld id="{889E386A-8CA4-488B-8339-56D4C2D22BF4}" type="slidenum">
              <a:rPr lang="ar-JO" smtClean="0"/>
              <a:t>‹#›</a:t>
            </a:fld>
            <a:endParaRPr lang="ar-JO"/>
          </a:p>
        </p:txBody>
      </p:sp>
    </p:spTree>
    <p:extLst>
      <p:ext uri="{BB962C8B-B14F-4D97-AF65-F5344CB8AC3E}">
        <p14:creationId xmlns:p14="http://schemas.microsoft.com/office/powerpoint/2010/main" val="331451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DF13C-244F-4E7A-A307-CF9EFE536324}" type="datetimeFigureOut">
              <a:rPr lang="ar-JO" smtClean="0"/>
              <a:t>06/09/1444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889E386A-8CA4-488B-8339-56D4C2D22BF4}" type="slidenum">
              <a:rPr lang="ar-JO" smtClean="0"/>
              <a:t>‹#›</a:t>
            </a:fld>
            <a:endParaRPr lang="ar-JO"/>
          </a:p>
        </p:txBody>
      </p:sp>
    </p:spTree>
    <p:extLst>
      <p:ext uri="{BB962C8B-B14F-4D97-AF65-F5344CB8AC3E}">
        <p14:creationId xmlns:p14="http://schemas.microsoft.com/office/powerpoint/2010/main" val="231585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6FDF13C-244F-4E7A-A307-CF9EFE536324}" type="datetimeFigureOut">
              <a:rPr lang="ar-JO" smtClean="0"/>
              <a:t>06/09/1444</a:t>
            </a:fld>
            <a:endParaRPr lang="ar-JO"/>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JO"/>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89E386A-8CA4-488B-8339-56D4C2D22BF4}" type="slidenum">
              <a:rPr lang="ar-JO" smtClean="0"/>
              <a:t>‹#›</a:t>
            </a:fld>
            <a:endParaRPr lang="ar-JO"/>
          </a:p>
        </p:txBody>
      </p:sp>
    </p:spTree>
    <p:extLst>
      <p:ext uri="{BB962C8B-B14F-4D97-AF65-F5344CB8AC3E}">
        <p14:creationId xmlns:p14="http://schemas.microsoft.com/office/powerpoint/2010/main" val="37644636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98634"/>
            <a:ext cx="8825658" cy="2442302"/>
          </a:xfrm>
        </p:spPr>
        <p:txBody>
          <a:bodyPr/>
          <a:lstStyle/>
          <a:p>
            <a:pPr algn="ctr"/>
            <a:r>
              <a:rPr lang="ar-JO" dirty="0" smtClean="0"/>
              <a:t>المياه العادمة</a:t>
            </a:r>
            <a:endParaRPr lang="ar-JO" dirty="0"/>
          </a:p>
        </p:txBody>
      </p:sp>
    </p:spTree>
    <p:extLst>
      <p:ext uri="{BB962C8B-B14F-4D97-AF65-F5344CB8AC3E}">
        <p14:creationId xmlns:p14="http://schemas.microsoft.com/office/powerpoint/2010/main" val="203812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مفهوم المياه العادمة</a:t>
            </a:r>
            <a:endParaRPr lang="ar-JO" dirty="0"/>
          </a:p>
        </p:txBody>
      </p:sp>
      <p:sp>
        <p:nvSpPr>
          <p:cNvPr id="3" name="Content Placeholder 2"/>
          <p:cNvSpPr>
            <a:spLocks noGrp="1"/>
          </p:cNvSpPr>
          <p:nvPr>
            <p:ph idx="1"/>
          </p:nvPr>
        </p:nvSpPr>
        <p:spPr/>
        <p:txBody>
          <a:bodyPr>
            <a:normAutofit/>
          </a:bodyPr>
          <a:lstStyle/>
          <a:p>
            <a:r>
              <a:rPr lang="ar-JO" sz="3600" dirty="0" smtClean="0"/>
              <a:t>بأنّها المياه التي تُخلّفها المصانع والشركات والمزارع، بالإضافة إلى مياه الصرف الصحي الصادرة عن المنازل</a:t>
            </a:r>
          </a:p>
          <a:p>
            <a:endParaRPr lang="ar-JO" sz="3600" dirty="0" smtClean="0"/>
          </a:p>
        </p:txBody>
      </p:sp>
      <p:pic>
        <p:nvPicPr>
          <p:cNvPr id="4" name="Picture 3"/>
          <p:cNvPicPr>
            <a:picLocks noChangeAspect="1"/>
          </p:cNvPicPr>
          <p:nvPr/>
        </p:nvPicPr>
        <p:blipFill>
          <a:blip r:embed="rId2"/>
          <a:stretch>
            <a:fillRect/>
          </a:stretch>
        </p:blipFill>
        <p:spPr>
          <a:xfrm>
            <a:off x="3310541" y="3462941"/>
            <a:ext cx="4514850" cy="2533650"/>
          </a:xfrm>
          <a:prstGeom prst="rect">
            <a:avLst/>
          </a:prstGeom>
        </p:spPr>
      </p:pic>
    </p:spTree>
    <p:extLst>
      <p:ext uri="{BB962C8B-B14F-4D97-AF65-F5344CB8AC3E}">
        <p14:creationId xmlns:p14="http://schemas.microsoft.com/office/powerpoint/2010/main" val="2833395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مصادر المياه العادمة</a:t>
            </a:r>
            <a:endParaRPr lang="ar-JO" dirty="0"/>
          </a:p>
        </p:txBody>
      </p:sp>
      <p:sp>
        <p:nvSpPr>
          <p:cNvPr id="3" name="Content Placeholder 2"/>
          <p:cNvSpPr>
            <a:spLocks noGrp="1"/>
          </p:cNvSpPr>
          <p:nvPr>
            <p:ph idx="1"/>
          </p:nvPr>
        </p:nvSpPr>
        <p:spPr/>
        <p:txBody>
          <a:bodyPr>
            <a:normAutofit/>
          </a:bodyPr>
          <a:lstStyle/>
          <a:p>
            <a:r>
              <a:rPr lang="ar-JO" dirty="0"/>
              <a:t>المياه العادمة المنزلية: تنتج عادةً من الأنشطة المنزلية؛ كالتنظيف، والاستحمام، والطبخ، والمرافق الصحية، وغيرها، كما تضم المياه التي تُصّرف من المباني والمؤسسات الصناعية والتجارية، وجزءاً من المياه الجوفية، بالإضافة للمياه الناجمة عن العواصف المطريّة</a:t>
            </a:r>
            <a:r>
              <a:rPr lang="ar-JO" dirty="0" smtClean="0"/>
              <a:t>، </a:t>
            </a:r>
            <a:r>
              <a:rPr lang="ar-JO" dirty="0"/>
              <a:t>ويجدُر الذكر أنّ معالجة المياه العادمة المنزلية تزداد صعوبةً؛ نتيجةً لازدياد كميّات المواد الكيميائية التي تدخل مياه الصرف المنزليّة من أدوية، ومنتجات عناية شخصية، </a:t>
            </a:r>
            <a:r>
              <a:rPr lang="ar-JO" dirty="0" smtClean="0"/>
              <a:t>وغيرها. </a:t>
            </a:r>
          </a:p>
          <a:p>
            <a:r>
              <a:rPr lang="ar-JO" dirty="0" smtClean="0"/>
              <a:t>المياه </a:t>
            </a:r>
            <a:r>
              <a:rPr lang="ar-JO" dirty="0"/>
              <a:t>العادمة الصناعية: هي المياه الناتجة عن العمليات الصناعية، وتُعدّ معالجتها أكثر تعقيداً لأنّها تحتاج للعديد من الفحوصات خلال عملية المعالجة، وتحتوي عادةً على ملوّثات متعددة، مثل: الزيوت، والأدوية، والمبيدات الحشريّة، والطمي، والمواد الكيميائية، ومنتجات ثانوية أخرى.</a:t>
            </a:r>
            <a:r>
              <a:rPr lang="ar-JO" dirty="0" smtClean="0"/>
              <a:t/>
            </a:r>
            <a:br>
              <a:rPr lang="ar-JO" dirty="0" smtClean="0"/>
            </a:br>
            <a:r>
              <a:rPr lang="ar-JO" dirty="0" smtClean="0"/>
              <a:t/>
            </a:r>
            <a:br>
              <a:rPr lang="ar-JO" dirty="0" smtClean="0"/>
            </a:br>
            <a:endParaRPr lang="ar-JO" dirty="0"/>
          </a:p>
        </p:txBody>
      </p:sp>
    </p:spTree>
    <p:extLst>
      <p:ext uri="{BB962C8B-B14F-4D97-AF65-F5344CB8AC3E}">
        <p14:creationId xmlns:p14="http://schemas.microsoft.com/office/powerpoint/2010/main" val="950202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انواع المياه العادمة</a:t>
            </a:r>
            <a:endParaRPr lang="ar-JO" dirty="0"/>
          </a:p>
        </p:txBody>
      </p:sp>
      <p:sp>
        <p:nvSpPr>
          <p:cNvPr id="3" name="Content Placeholder 2"/>
          <p:cNvSpPr>
            <a:spLocks noGrp="1"/>
          </p:cNvSpPr>
          <p:nvPr>
            <p:ph idx="1"/>
          </p:nvPr>
        </p:nvSpPr>
        <p:spPr/>
        <p:txBody>
          <a:bodyPr/>
          <a:lstStyle/>
          <a:p>
            <a:r>
              <a:rPr lang="ar-JO" dirty="0" smtClean="0"/>
              <a:t>المياه الرمادية:</a:t>
            </a:r>
            <a:r>
              <a:rPr lang="fr-FR" dirty="0" smtClean="0"/>
              <a:t>)</a:t>
            </a:r>
            <a:r>
              <a:rPr lang="ar-JO" dirty="0" smtClean="0"/>
              <a:t>تشمل المياه الصادرة من أحواض الاستحمام، والمغاسل، والغسالات، عدا مياه المراحيض. </a:t>
            </a:r>
          </a:p>
          <a:p>
            <a:r>
              <a:rPr lang="ar-JO" dirty="0" smtClean="0"/>
              <a:t>المياه السوداء: </a:t>
            </a:r>
            <a:r>
              <a:rPr lang="fr-FR" dirty="0" smtClean="0"/>
              <a:t> </a:t>
            </a:r>
            <a:r>
              <a:rPr lang="ar-JO" dirty="0" smtClean="0"/>
              <a:t>هي المياه الخارجة من المراحيض، والمياه المُنبعثة عن أحواض المطبخ التي تتّصف بشدّة تلوّثها بزيوت الطبخ، والشحوم، وبقايا الطعام.</a:t>
            </a:r>
          </a:p>
          <a:p>
            <a:endParaRPr lang="ar-JO" dirty="0" smtClean="0"/>
          </a:p>
        </p:txBody>
      </p:sp>
      <p:pic>
        <p:nvPicPr>
          <p:cNvPr id="4" name="Picture 3"/>
          <p:cNvPicPr>
            <a:picLocks noChangeAspect="1"/>
          </p:cNvPicPr>
          <p:nvPr/>
        </p:nvPicPr>
        <p:blipFill>
          <a:blip r:embed="rId2"/>
          <a:stretch>
            <a:fillRect/>
          </a:stretch>
        </p:blipFill>
        <p:spPr>
          <a:xfrm>
            <a:off x="557280" y="3657600"/>
            <a:ext cx="4941999" cy="3200400"/>
          </a:xfrm>
          <a:prstGeom prst="rect">
            <a:avLst/>
          </a:prstGeom>
        </p:spPr>
      </p:pic>
      <p:pic>
        <p:nvPicPr>
          <p:cNvPr id="5" name="Picture 4"/>
          <p:cNvPicPr>
            <a:picLocks noChangeAspect="1"/>
          </p:cNvPicPr>
          <p:nvPr/>
        </p:nvPicPr>
        <p:blipFill>
          <a:blip r:embed="rId3"/>
          <a:stretch>
            <a:fillRect/>
          </a:stretch>
        </p:blipFill>
        <p:spPr>
          <a:xfrm>
            <a:off x="5912072" y="3657600"/>
            <a:ext cx="5215273" cy="3200400"/>
          </a:xfrm>
          <a:prstGeom prst="rect">
            <a:avLst/>
          </a:prstGeom>
        </p:spPr>
      </p:pic>
    </p:spTree>
    <p:extLst>
      <p:ext uri="{BB962C8B-B14F-4D97-AF65-F5344CB8AC3E}">
        <p14:creationId xmlns:p14="http://schemas.microsoft.com/office/powerpoint/2010/main" val="4180481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كيفية معالجة المياه العادمة</a:t>
            </a:r>
            <a:endParaRPr lang="ar-JO" dirty="0"/>
          </a:p>
        </p:txBody>
      </p:sp>
      <p:sp>
        <p:nvSpPr>
          <p:cNvPr id="3" name="Content Placeholder 2"/>
          <p:cNvSpPr>
            <a:spLocks noGrp="1"/>
          </p:cNvSpPr>
          <p:nvPr>
            <p:ph idx="1"/>
          </p:nvPr>
        </p:nvSpPr>
        <p:spPr/>
        <p:txBody>
          <a:bodyPr>
            <a:normAutofit fontScale="25000" lnSpcReduction="20000"/>
          </a:bodyPr>
          <a:lstStyle/>
          <a:p>
            <a:r>
              <a:rPr lang="ar-JO" sz="7400" dirty="0"/>
              <a:t>المعالجة الأوليّة: وتشمل إزالة المواد الصلبة كبيرة الحجم؛ كالمخلّفات التي تمّ تفريغها في مجاري المياه بشكل خاطئ من عبوّات البلاستيكية وغيرها، بعد ذلك يتمّ تمرير المياه خلال أسطح مسامية للتخلّص من الجسميات الصغيرة؛ كالرمال والحصى، وأخيراً تتدفّق المياه العادمة إلى خزّانات كبيرة، وتُترك لفترة زمنية حتّى تترسّب باقي المواد الصلبة كالطين، كما يتمّ التخلّص من المواد الزيتية والرغويّة من سطح </a:t>
            </a:r>
            <a:r>
              <a:rPr lang="ar-JO" sz="7400" dirty="0" smtClean="0"/>
              <a:t>المياه</a:t>
            </a:r>
          </a:p>
          <a:p>
            <a:r>
              <a:rPr lang="ar-JO" sz="7400" dirty="0"/>
              <a:t>المعالجة الثانوية: تُضاف كائنات حيّة دقيقة جداًَ إلى المياه، وظيفتها تحليل المواد الذائبة المتبقية في المياه وتفكيكها، فتلتصق هذه الكائنات والمُخلّفات الأخرى في </a:t>
            </a:r>
            <a:r>
              <a:rPr lang="ar-JO" sz="7400" dirty="0" smtClean="0"/>
              <a:t>الطين</a:t>
            </a:r>
          </a:p>
          <a:p>
            <a:r>
              <a:rPr lang="ar-JO" sz="7400" dirty="0"/>
              <a:t>التخلّص من العناصر الغذائية: تُسبّب العناصر الغذائية في المياه العادمة؛ كالنيتروجين والفسفور تكاثر الطحالب والبكتيريا في مجاري المياه، ممّا يُشكّل خطراً على الحياة المائية، بالإضافة للتلوّث البصريّ الذي تُسبّبه، ويُستخدم الأكسجين المذاب أحياناً ليُساعد الكائنات البحرية على العيش، ويجدُر الذكر أنّ العديد من محطات معالجة المياه تتعدّى هذه المرحلة بسبب التكلفة العالية التي تتطلّبها معداتها </a:t>
            </a:r>
            <a:r>
              <a:rPr lang="ar-JO" sz="7400" dirty="0" smtClean="0"/>
              <a:t>الخاصة</a:t>
            </a:r>
          </a:p>
          <a:p>
            <a:r>
              <a:rPr lang="ar-JO" sz="7400" dirty="0"/>
              <a:t>التعقيم: يتمّ في هذه المرحلة التخلّص من الكائنات الدقيقة المُسبّبة للأمراض بطرقٍ معتدلة التكلفة على مستوى المدن؛ وذلك من خلال إضافة المواد الكيميائية إلى الفضلات السائلة وتعريضها للأشعة فوق البنفسجية، وفي بعض المحطات الموجودة في مناطق سكّانية أقلّ كثافةً تُجمّع الفضلات السائلة لفترة معيّنة تضمن موت جميع الكائنات الحيّة الدقيقة المُسبّبة للأمراض دون الحاجة لعملية التعقيم.</a:t>
            </a:r>
            <a:r>
              <a:rPr lang="ar-JO" sz="7400" dirty="0" smtClean="0"/>
              <a:t/>
            </a:r>
            <a:br>
              <a:rPr lang="ar-JO" sz="7400" dirty="0" smtClean="0"/>
            </a:br>
            <a:r>
              <a:rPr lang="ar-JO" sz="7400" dirty="0" smtClean="0"/>
              <a:t/>
            </a:r>
            <a:br>
              <a:rPr lang="ar-JO" sz="7400" dirty="0" smtClean="0"/>
            </a:br>
            <a:r>
              <a:rPr lang="ar-JO" dirty="0" smtClean="0"/>
              <a:t/>
            </a:r>
            <a:br>
              <a:rPr lang="ar-JO" dirty="0" smtClean="0"/>
            </a:br>
            <a:r>
              <a:rPr lang="ar-JO" dirty="0" smtClean="0"/>
              <a:t/>
            </a:r>
            <a:br>
              <a:rPr lang="ar-JO" dirty="0" smtClean="0"/>
            </a:br>
            <a:r>
              <a:rPr lang="ar-JO" dirty="0" smtClean="0"/>
              <a:t/>
            </a:r>
            <a:br>
              <a:rPr lang="ar-JO" dirty="0" smtClean="0"/>
            </a:br>
            <a:endParaRPr lang="ar-JO" dirty="0"/>
          </a:p>
        </p:txBody>
      </p:sp>
    </p:spTree>
    <p:extLst>
      <p:ext uri="{BB962C8B-B14F-4D97-AF65-F5344CB8AC3E}">
        <p14:creationId xmlns:p14="http://schemas.microsoft.com/office/powerpoint/2010/main" val="2776369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مكونات المياه العادمة</a:t>
            </a:r>
            <a:endParaRPr lang="ar-JO" dirty="0"/>
          </a:p>
        </p:txBody>
      </p:sp>
      <p:sp>
        <p:nvSpPr>
          <p:cNvPr id="3" name="Content Placeholder 2"/>
          <p:cNvSpPr>
            <a:spLocks noGrp="1"/>
          </p:cNvSpPr>
          <p:nvPr>
            <p:ph idx="1"/>
          </p:nvPr>
        </p:nvSpPr>
        <p:spPr/>
        <p:txBody>
          <a:bodyPr>
            <a:normAutofit/>
          </a:bodyPr>
          <a:lstStyle/>
          <a:p>
            <a:r>
              <a:rPr lang="ar-JO" sz="2400" dirty="0"/>
              <a:t>عناصر غذائية: كالفسفور والنيتروجين</a:t>
            </a:r>
            <a:r>
              <a:rPr lang="ar-JO" sz="2400" dirty="0" smtClean="0"/>
              <a:t>.</a:t>
            </a:r>
          </a:p>
          <a:p>
            <a:r>
              <a:rPr lang="ar-JO" sz="2400" dirty="0"/>
              <a:t>الدهون والزيوت والشحوم: كزيوت الطبخ ومُرطّبات الجسم</a:t>
            </a:r>
            <a:r>
              <a:rPr lang="ar-JO" sz="2400" dirty="0" smtClean="0"/>
              <a:t>.</a:t>
            </a:r>
          </a:p>
          <a:p>
            <a:r>
              <a:rPr lang="ar-JO" sz="2400" dirty="0"/>
              <a:t>مُسبّبات الأمراض: كالبكتيريا </a:t>
            </a:r>
            <a:r>
              <a:rPr lang="ar-JO" sz="2400" dirty="0" smtClean="0"/>
              <a:t>والفيروسات.</a:t>
            </a:r>
          </a:p>
          <a:p>
            <a:r>
              <a:rPr lang="ar-JO" sz="2400" dirty="0" smtClean="0"/>
              <a:t>الطلب البيولوجي الكيميائي على الأكسجين: وهو مؤشّر لكمية الأكسجين الذي تحتاجه البكتيريا اللاهوائية لتكسير المواد العضوية في المياه، ويدل ارتفاع هذا المؤشّر على وجود المزيد من المواد العضوية التي يجب تكسيرها في المياه</a:t>
            </a:r>
            <a:br>
              <a:rPr lang="ar-JO" sz="2400" dirty="0" smtClean="0"/>
            </a:br>
            <a:r>
              <a:rPr lang="ar-JO" sz="2400" dirty="0" smtClean="0"/>
              <a:t/>
            </a:r>
            <a:br>
              <a:rPr lang="ar-JO" sz="2400" dirty="0" smtClean="0"/>
            </a:br>
            <a:endParaRPr lang="ar-JO" sz="2400" dirty="0" smtClean="0"/>
          </a:p>
        </p:txBody>
      </p:sp>
    </p:spTree>
    <p:extLst>
      <p:ext uri="{BB962C8B-B14F-4D97-AF65-F5344CB8AC3E}">
        <p14:creationId xmlns:p14="http://schemas.microsoft.com/office/powerpoint/2010/main" val="27440960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TotalTime>
  <Words>473</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Century Gothic</vt:lpstr>
      <vt:lpstr>Times New Roman</vt:lpstr>
      <vt:lpstr>Wingdings 3</vt:lpstr>
      <vt:lpstr>Ion</vt:lpstr>
      <vt:lpstr>المياه العادمة</vt:lpstr>
      <vt:lpstr>مفهوم المياه العادمة</vt:lpstr>
      <vt:lpstr>مصادر المياه العادمة</vt:lpstr>
      <vt:lpstr>انواع المياه العادمة</vt:lpstr>
      <vt:lpstr>كيفية معالجة المياه العادمة</vt:lpstr>
      <vt:lpstr>مكونات المياه العادمة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المياه العادمة</dc:title>
  <dc:creator>owner</dc:creator>
  <cp:lastModifiedBy>owner</cp:lastModifiedBy>
  <cp:revision>3</cp:revision>
  <dcterms:created xsi:type="dcterms:W3CDTF">2023-03-27T20:59:57Z</dcterms:created>
  <dcterms:modified xsi:type="dcterms:W3CDTF">2023-03-27T21:12:53Z</dcterms:modified>
</cp:coreProperties>
</file>