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CD0C9A-6CDF-4B2D-997D-C66EC083ADC0}"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796210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D0C9A-6CDF-4B2D-997D-C66EC083ADC0}"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3615385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D0C9A-6CDF-4B2D-997D-C66EC083ADC0}"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213220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CD0C9A-6CDF-4B2D-997D-C66EC083ADC0}"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3507585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BCD0C9A-6CDF-4B2D-997D-C66EC083ADC0}" type="datetimeFigureOut">
              <a:rPr lang="en-US" smtClean="0"/>
              <a:t>3/28/2023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2696184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CD0C9A-6CDF-4B2D-997D-C66EC083ADC0}"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75736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CD0C9A-6CDF-4B2D-997D-C66EC083ADC0}" type="datetimeFigureOut">
              <a:rPr lang="en-US" smtClean="0"/>
              <a:t>3/28/2023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2755265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CD0C9A-6CDF-4B2D-997D-C66EC083ADC0}" type="datetimeFigureOut">
              <a:rPr lang="en-US" smtClean="0"/>
              <a:t>3/28/2023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3968305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CD0C9A-6CDF-4B2D-997D-C66EC083ADC0}" type="datetimeFigureOut">
              <a:rPr lang="en-US" smtClean="0"/>
              <a:t>3/28/2023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656883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CD0C9A-6CDF-4B2D-997D-C66EC083ADC0}"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1537412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BCD0C9A-6CDF-4B2D-997D-C66EC083ADC0}" type="datetimeFigureOut">
              <a:rPr lang="en-US" smtClean="0"/>
              <a:t>3/28/2023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5BC67C-00DD-4DB7-9426-20BF2D6C0D7D}" type="slidenum">
              <a:rPr lang="en-US" smtClean="0"/>
              <a:t>‹#›</a:t>
            </a:fld>
            <a:endParaRPr lang="en-US"/>
          </a:p>
        </p:txBody>
      </p:sp>
    </p:spTree>
    <p:extLst>
      <p:ext uri="{BB962C8B-B14F-4D97-AF65-F5344CB8AC3E}">
        <p14:creationId xmlns:p14="http://schemas.microsoft.com/office/powerpoint/2010/main" val="426833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CD0C9A-6CDF-4B2D-997D-C66EC083ADC0}" type="datetimeFigureOut">
              <a:rPr lang="en-US" smtClean="0"/>
              <a:t>3/28/2023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5BC67C-00DD-4DB7-9426-20BF2D6C0D7D}" type="slidenum">
              <a:rPr lang="en-US" smtClean="0"/>
              <a:t>‹#›</a:t>
            </a:fld>
            <a:endParaRPr lang="en-US"/>
          </a:p>
        </p:txBody>
      </p:sp>
    </p:spTree>
    <p:extLst>
      <p:ext uri="{BB962C8B-B14F-4D97-AF65-F5344CB8AC3E}">
        <p14:creationId xmlns:p14="http://schemas.microsoft.com/office/powerpoint/2010/main" val="3819847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effectLst>
            <a:reflection blurRad="6350" stA="50000" endA="300" endPos="55000" dir="5400000" sy="-100000" algn="bl" rotWithShape="0"/>
          </a:effectLst>
        </p:spPr>
        <p:txBody>
          <a:bodyPr>
            <a:normAutofit/>
          </a:bodyPr>
          <a:lstStyle/>
          <a:p>
            <a:r>
              <a:rPr lang="ar-JO" dirty="0" smtClean="0"/>
              <a:t>الاثار السلبيه للمياه العادمه</a:t>
            </a:r>
            <a:endParaRPr lang="en-US" dirty="0"/>
          </a:p>
        </p:txBody>
      </p:sp>
    </p:spTree>
    <p:extLst>
      <p:ext uri="{BB962C8B-B14F-4D97-AF65-F5344CB8AC3E}">
        <p14:creationId xmlns:p14="http://schemas.microsoft.com/office/powerpoint/2010/main" val="3899110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4073" y="2059833"/>
            <a:ext cx="11307055" cy="2677656"/>
          </a:xfrm>
          <a:prstGeom prst="rect">
            <a:avLst/>
          </a:prstGeom>
          <a:noFill/>
        </p:spPr>
        <p:txBody>
          <a:bodyPr wrap="square" rtlCol="0">
            <a:spAutoFit/>
          </a:bodyPr>
          <a:lstStyle/>
          <a:p>
            <a:pPr marL="457200" indent="-457200" algn="r" rtl="1">
              <a:buFont typeface="Arial" panose="020B0604020202020204" pitchFamily="34" charset="0"/>
              <a:buChar char="•"/>
            </a:pPr>
            <a:r>
              <a:rPr lang="ar-JO" sz="2800" i="1" dirty="0">
                <a:effectLst>
                  <a:outerShdw blurRad="38100" dist="38100" dir="2700000" algn="tl">
                    <a:srgbClr val="000000">
                      <a:alpha val="43137"/>
                    </a:srgbClr>
                  </a:outerShdw>
                </a:effectLst>
              </a:rPr>
              <a:t>ت</a:t>
            </a:r>
            <a:r>
              <a:rPr lang="ar-JO" sz="2800" i="1" dirty="0" smtClean="0">
                <a:effectLst>
                  <a:outerShdw blurRad="38100" dist="38100" dir="2700000" algn="tl">
                    <a:srgbClr val="000000">
                      <a:alpha val="43137"/>
                    </a:srgbClr>
                  </a:outerShdw>
                </a:effectLst>
              </a:rPr>
              <a:t>شكل المياه العادمه خطرا على البيىه عند تركها بدون معالجه و كل المياه العادمه تصب في المحيطات و هذه يؤثر في الحياه البحريه و يموت العديد من الكائنات البحريه.</a:t>
            </a:r>
          </a:p>
          <a:p>
            <a:pPr marL="457200" indent="-457200" algn="r" rtl="1">
              <a:buFont typeface="Arial" panose="020B0604020202020204" pitchFamily="34" charset="0"/>
              <a:buChar char="•"/>
            </a:pPr>
            <a:endParaRPr lang="ar-JO" sz="2800" i="1" dirty="0">
              <a:effectLst>
                <a:outerShdw blurRad="38100" dist="38100" dir="2700000" algn="tl">
                  <a:srgbClr val="000000">
                    <a:alpha val="43137"/>
                  </a:srgbClr>
                </a:outerShdw>
              </a:effectLst>
            </a:endParaRPr>
          </a:p>
          <a:p>
            <a:pPr marL="457200" indent="-457200" algn="r" rtl="1">
              <a:buFont typeface="Arial" panose="020B0604020202020204" pitchFamily="34" charset="0"/>
              <a:buChar char="•"/>
            </a:pPr>
            <a:endParaRPr lang="ar-JO" sz="2800" i="1" dirty="0" smtClean="0">
              <a:effectLst>
                <a:outerShdw blurRad="38100" dist="38100" dir="2700000" algn="tl">
                  <a:srgbClr val="000000">
                    <a:alpha val="43137"/>
                  </a:srgbClr>
                </a:outerShdw>
              </a:effectLst>
            </a:endParaRPr>
          </a:p>
          <a:p>
            <a:pPr marL="457200" indent="-457200" algn="r" rtl="1">
              <a:buFont typeface="Arial" panose="020B0604020202020204" pitchFamily="34" charset="0"/>
              <a:buChar char="•"/>
            </a:pPr>
            <a:r>
              <a:rPr lang="ar-JO" sz="2800" i="1" dirty="0" smtClean="0">
                <a:effectLst>
                  <a:outerShdw blurRad="38100" dist="38100" dir="2700000" algn="tl">
                    <a:srgbClr val="000000">
                      <a:alpha val="43137"/>
                    </a:srgbClr>
                  </a:outerShdw>
                </a:effectLst>
              </a:rPr>
              <a:t>يعد التعامل مع المياه العادمهمن اكثر القضايا التي تشغل العالم و ذالك لانها تحتوي على مواد مضره سواء كانت مياه عادمه منزليه ام مياه عادمه صناعيه </a:t>
            </a:r>
          </a:p>
        </p:txBody>
      </p:sp>
    </p:spTree>
    <p:extLst>
      <p:ext uri="{BB962C8B-B14F-4D97-AF65-F5344CB8AC3E}">
        <p14:creationId xmlns:p14="http://schemas.microsoft.com/office/powerpoint/2010/main" val="2516419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09302" y="340765"/>
            <a:ext cx="11431537" cy="5909310"/>
          </a:xfrm>
          <a:prstGeom prst="rect">
            <a:avLst/>
          </a:prstGeom>
          <a:noFill/>
        </p:spPr>
        <p:txBody>
          <a:bodyPr wrap="square" rtlCol="0">
            <a:spAutoFit/>
          </a:bodyPr>
          <a:lstStyle/>
          <a:p>
            <a:pPr algn="r" rtl="1"/>
            <a:r>
              <a:rPr lang="ar-JO" b="1" dirty="0"/>
              <a:t>الملوثات في المياه العادمة المنزلية</a:t>
            </a:r>
            <a:endParaRPr lang="ar-JO" dirty="0"/>
          </a:p>
          <a:p>
            <a:pPr algn="r" rtl="1"/>
            <a:r>
              <a:rPr lang="ar-JO" b="1" dirty="0"/>
              <a:t/>
            </a:r>
            <a:br>
              <a:rPr lang="ar-JO" b="1" dirty="0"/>
            </a:br>
            <a:endParaRPr lang="ar-JO" dirty="0"/>
          </a:p>
          <a:p>
            <a:pPr algn="r" rtl="1"/>
            <a:r>
              <a:rPr lang="ar-JO" b="1" dirty="0"/>
              <a:t>1- المواد العضوية القابلة للتحلل الجيوي</a:t>
            </a:r>
            <a:endParaRPr lang="ar-JO" dirty="0"/>
          </a:p>
          <a:p>
            <a:pPr algn="r" rtl="1"/>
            <a:r>
              <a:rPr lang="ar-JO" dirty="0"/>
              <a:t>تسمى المركبات العضوية التي يمكن ان تتحلل عن طريق العمليات البيولوجية المختلفة المواد العضوية القابلة للتحلل الحيوي، ووجودها داخل المياه يؤدي إلى استنزاف الأكسجين الذائب فيها عن طريق التحلل الحيوي، وينتج عن تحلل المواد العضوية غازات متعددة ، بخاصة عندما تمكث المياه العادمة فترة طويلة دون معالدة .</a:t>
            </a:r>
          </a:p>
          <a:p>
            <a:pPr algn="r" rtl="1"/>
            <a:r>
              <a:rPr lang="ar-JO" dirty="0"/>
              <a:t>- من هذه العازات</a:t>
            </a:r>
            <a:r>
              <a:rPr lang="ar-JO" b="1" dirty="0"/>
              <a:t>كبيريتيد الهيدروجين ، الأمونيا ، الميثان</a:t>
            </a:r>
            <a:r>
              <a:rPr lang="ar-JO" dirty="0"/>
              <a:t>.</a:t>
            </a:r>
          </a:p>
          <a:p>
            <a:pPr algn="r" rtl="1"/>
            <a:r>
              <a:rPr lang="ar-JO" dirty="0"/>
              <a:t>- من </a:t>
            </a:r>
            <a:r>
              <a:rPr lang="ar-JO" u="sng" dirty="0"/>
              <a:t>الأمثلة على هذه الملوثات</a:t>
            </a:r>
            <a:r>
              <a:rPr lang="ar-JO" dirty="0"/>
              <a:t> المواد البروتينية والمواد الكربوهيدراتية والدهون والزيوت.</a:t>
            </a:r>
          </a:p>
          <a:p>
            <a:pPr algn="r" rtl="1"/>
            <a:r>
              <a:rPr lang="ar-JO" dirty="0"/>
              <a:t/>
            </a:r>
            <a:br>
              <a:rPr lang="ar-JO" dirty="0"/>
            </a:br>
            <a:endParaRPr lang="ar-JO" dirty="0"/>
          </a:p>
          <a:p>
            <a:pPr algn="r" rtl="1"/>
            <a:r>
              <a:rPr lang="ar-JO" b="1" dirty="0"/>
              <a:t>2- مسببات الأمراض</a:t>
            </a:r>
            <a:endParaRPr lang="ar-JO" dirty="0"/>
          </a:p>
          <a:p>
            <a:pPr algn="r" rtl="1"/>
            <a:r>
              <a:rPr lang="ar-JO" dirty="0"/>
              <a:t>وهي الكائنات الدقيقة وغير الدقيقية التي تردي إلأى الإصابة بالأمراض المختلفة للإنسان أو الحيوان أو النبات في حال وجوها في المياه.</a:t>
            </a:r>
          </a:p>
          <a:p>
            <a:pPr algn="r" rtl="1"/>
            <a:r>
              <a:rPr lang="ar-JO" dirty="0"/>
              <a:t>- من الأمثلة عليها : </a:t>
            </a:r>
            <a:r>
              <a:rPr lang="ar-JO" b="1" dirty="0"/>
              <a:t>البكتيريا ، الديدان ، الفيروسات</a:t>
            </a:r>
            <a:r>
              <a:rPr lang="ar-JO" dirty="0"/>
              <a:t>.</a:t>
            </a:r>
          </a:p>
          <a:p>
            <a:pPr algn="r" rtl="1"/>
            <a:r>
              <a:rPr lang="ar-JO" dirty="0"/>
              <a:t/>
            </a:r>
            <a:br>
              <a:rPr lang="ar-JO" dirty="0"/>
            </a:br>
            <a:endParaRPr lang="ar-JO" dirty="0"/>
          </a:p>
          <a:p>
            <a:pPr algn="r" rtl="1"/>
            <a:r>
              <a:rPr lang="ar-JO" b="1" dirty="0"/>
              <a:t>3- المواد العضوية غير القابلة للتحلل الحيوي</a:t>
            </a:r>
            <a:endParaRPr lang="ar-JO" dirty="0"/>
          </a:p>
          <a:p>
            <a:pPr algn="r" rtl="1"/>
            <a:r>
              <a:rPr lang="ar-JO" dirty="0"/>
              <a:t>تتكون المواد العضوية غير القابلة للتحلل الحيوي من مواد عضوية لا تتحلل بفعل العمليات البيولوجية ، ولكنها قد تتحلل بواسطة مؤكسدات كيماوية قوية ، وتنتج هذه المواد عن استخدام بعض المنظفات الصناعية في المنازل.</a:t>
            </a:r>
          </a:p>
          <a:p>
            <a:pPr algn="r" rtl="1"/>
            <a:r>
              <a:rPr lang="ar-JO" dirty="0"/>
              <a:t/>
            </a:r>
            <a:br>
              <a:rPr lang="ar-JO" dirty="0"/>
            </a:br>
            <a:endParaRPr lang="en-US" dirty="0"/>
          </a:p>
        </p:txBody>
      </p:sp>
    </p:spTree>
    <p:extLst>
      <p:ext uri="{BB962C8B-B14F-4D97-AF65-F5344CB8AC3E}">
        <p14:creationId xmlns:p14="http://schemas.microsoft.com/office/powerpoint/2010/main" val="377058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8674" y="319912"/>
            <a:ext cx="11791405" cy="5632311"/>
          </a:xfrm>
          <a:prstGeom prst="rect">
            <a:avLst/>
          </a:prstGeom>
          <a:noFill/>
        </p:spPr>
        <p:txBody>
          <a:bodyPr wrap="square" rtlCol="0">
            <a:spAutoFit/>
          </a:bodyPr>
          <a:lstStyle/>
          <a:p>
            <a:pPr algn="r" rtl="1"/>
            <a:r>
              <a:rPr lang="ar-JO" b="1" dirty="0"/>
              <a:t>الملوثات في المياه العادمة الصناعية</a:t>
            </a:r>
            <a:endParaRPr lang="ar-JO" dirty="0"/>
          </a:p>
          <a:p>
            <a:pPr algn="r" rtl="1"/>
            <a:r>
              <a:rPr lang="ar-JO" b="1" dirty="0"/>
              <a:t/>
            </a:r>
            <a:br>
              <a:rPr lang="ar-JO" b="1" dirty="0"/>
            </a:br>
            <a:endParaRPr lang="ar-JO" dirty="0"/>
          </a:p>
          <a:p>
            <a:pPr algn="r" rtl="1"/>
            <a:r>
              <a:rPr lang="ar-JO" b="1" dirty="0"/>
              <a:t>1- المواد العضوية غير القابلة للتحلل الحيوي</a:t>
            </a:r>
            <a:endParaRPr lang="ar-JO" dirty="0"/>
          </a:p>
          <a:p>
            <a:pPr algn="r" rtl="1"/>
            <a:r>
              <a:rPr lang="ar-JO" dirty="0"/>
              <a:t>وتنتج من الصناعات المختلفة ، مثل </a:t>
            </a:r>
            <a:r>
              <a:rPr lang="ar-JO" b="1" dirty="0"/>
              <a:t>المبيدات الحشرية</a:t>
            </a:r>
            <a:r>
              <a:rPr lang="ar-JO" dirty="0"/>
              <a:t>، وبعض أنواع </a:t>
            </a:r>
            <a:r>
              <a:rPr lang="ar-JO" b="1" dirty="0"/>
              <a:t>المنظفات الصناعية</a:t>
            </a:r>
            <a:r>
              <a:rPr lang="ar-JO" dirty="0"/>
              <a:t>.</a:t>
            </a:r>
          </a:p>
          <a:p>
            <a:pPr algn="r" rtl="1"/>
            <a:r>
              <a:rPr lang="ar-JO" dirty="0"/>
              <a:t/>
            </a:r>
            <a:br>
              <a:rPr lang="ar-JO" dirty="0"/>
            </a:br>
            <a:endParaRPr lang="ar-JO" dirty="0"/>
          </a:p>
          <a:p>
            <a:pPr algn="r" rtl="1"/>
            <a:r>
              <a:rPr lang="ar-JO" b="1" dirty="0"/>
              <a:t>2- الغازات الثقيلة</a:t>
            </a:r>
            <a:endParaRPr lang="ar-JO" dirty="0"/>
          </a:p>
          <a:p>
            <a:pPr algn="r" rtl="1"/>
            <a:r>
              <a:rPr lang="ar-JO" dirty="0"/>
              <a:t>وتنتج من الأنشطة الصناعية ، وتتميز بأنها غير قابلة للتحلل أو تتحلل ببطء شديد ، وهذي ذات سمية شديدة، ويجب إزالتها من المياه العادمة قبل إعادة استخدامها .</a:t>
            </a:r>
          </a:p>
          <a:p>
            <a:pPr algn="r" rtl="1"/>
            <a:r>
              <a:rPr lang="ar-JO" dirty="0"/>
              <a:t>- تكمن خطورة الفلزات الثقيلة عن وصولها إلى المسطحات المائية في تراكمها داخل بعض الكائنات الحية مثل الأسماك.</a:t>
            </a:r>
          </a:p>
          <a:p>
            <a:pPr algn="r" rtl="1"/>
            <a:r>
              <a:rPr lang="ar-JO" dirty="0"/>
              <a:t/>
            </a:r>
            <a:br>
              <a:rPr lang="ar-JO" dirty="0"/>
            </a:br>
            <a:endParaRPr lang="ar-JO" dirty="0"/>
          </a:p>
          <a:p>
            <a:pPr algn="r" rtl="1"/>
            <a:r>
              <a:rPr lang="ar-JO" b="1" dirty="0"/>
              <a:t>3- المغذيات</a:t>
            </a:r>
            <a:endParaRPr lang="ar-JO" dirty="0"/>
          </a:p>
          <a:p>
            <a:pPr algn="r" rtl="1"/>
            <a:r>
              <a:rPr lang="ar-JO" dirty="0"/>
              <a:t>وتحتاج الكائنات الحية الى المغذيات لنموها وتكاثرها ، ومن الأمثلة عليها </a:t>
            </a:r>
            <a:r>
              <a:rPr lang="ar-JO" b="1" dirty="0"/>
              <a:t>النيتروجين والفسفور</a:t>
            </a:r>
            <a:r>
              <a:rPr lang="ar-JO" dirty="0"/>
              <a:t> ، وعند وصولها إلى الأنهار والبحيرات تؤدي إلى نمو الطحالب ، وحدوث ظاهرة الإثراء الغذائي.</a:t>
            </a:r>
          </a:p>
          <a:p>
            <a:pPr algn="r" rtl="1"/>
            <a:r>
              <a:rPr lang="ar-JO" dirty="0"/>
              <a:t/>
            </a:r>
            <a:br>
              <a:rPr lang="ar-JO" dirty="0"/>
            </a:br>
            <a:endParaRPr lang="ar-JO" dirty="0"/>
          </a:p>
          <a:p>
            <a:pPr algn="r" rtl="1"/>
            <a:r>
              <a:rPr lang="ar-JO" b="1" dirty="0"/>
              <a:t>4- الأملاح الذائبة</a:t>
            </a:r>
            <a:endParaRPr lang="ar-JO" dirty="0"/>
          </a:p>
          <a:p>
            <a:pPr algn="r" rtl="1"/>
            <a:r>
              <a:rPr lang="ar-JO" dirty="0"/>
              <a:t>وتنتج من الأنشطة الصناعية المختلفة ، وهي أملاح غير عضوية ذائبة في الماء ، ومن الأمثلة عليها </a:t>
            </a:r>
            <a:r>
              <a:rPr lang="ar-JO" b="1" dirty="0"/>
              <a:t>أملاح الكلوريدات وأملاح الكبريتات</a:t>
            </a:r>
            <a:r>
              <a:rPr lang="ar-JO" dirty="0"/>
              <a:t>.</a:t>
            </a:r>
          </a:p>
          <a:p>
            <a:pPr algn="r" rtl="1"/>
            <a:endParaRPr lang="en-US" dirty="0"/>
          </a:p>
        </p:txBody>
      </p:sp>
    </p:spTree>
    <p:extLst>
      <p:ext uri="{BB962C8B-B14F-4D97-AF65-F5344CB8AC3E}">
        <p14:creationId xmlns:p14="http://schemas.microsoft.com/office/powerpoint/2010/main" val="211634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9633" y="986885"/>
            <a:ext cx="11610319" cy="5632311"/>
          </a:xfrm>
          <a:prstGeom prst="rect">
            <a:avLst/>
          </a:prstGeom>
          <a:noFill/>
        </p:spPr>
        <p:txBody>
          <a:bodyPr wrap="square" rtlCol="0">
            <a:spAutoFit/>
          </a:bodyPr>
          <a:lstStyle/>
          <a:p>
            <a:pPr algn="r" rtl="1"/>
            <a:r>
              <a:rPr lang="ar-JO" b="1" dirty="0"/>
              <a:t>قياس ملوثات المياه العادمة</a:t>
            </a:r>
            <a:endParaRPr lang="ar-JO" dirty="0"/>
          </a:p>
          <a:p>
            <a:pPr algn="r" rtl="1"/>
            <a:r>
              <a:rPr lang="ar-JO" dirty="0"/>
              <a:t>يتم قياس الملوثات في المياه العادمة بعدة طرائق تعتمد على طبيعتها إن كانت قابلة للتحلل الحيوي أو غير قابلة للتحلل الحيوي ، ومن حيث هي مواد صلبة ذائبة أو مواد عالقة . ومن هذه الطرائق :</a:t>
            </a:r>
          </a:p>
          <a:p>
            <a:pPr algn="r" rtl="1"/>
            <a:r>
              <a:rPr lang="ar-JO" b="1" dirty="0"/>
              <a:t>1- الأكسجين المستهلك </a:t>
            </a:r>
            <a:r>
              <a:rPr lang="ar-JO" b="1" dirty="0" smtClean="0"/>
              <a:t>حيويا</a:t>
            </a:r>
            <a:endParaRPr lang="en-US" dirty="0"/>
          </a:p>
          <a:p>
            <a:pPr algn="r" rtl="1"/>
            <a:r>
              <a:rPr lang="ar-JO" dirty="0"/>
              <a:t>يتم من خلال هذه الطريقة قياس كمية الأكسجين التي تستهلك حيويا بواسطة الكائنات الحية الدقيقة ، عند حصولها على الطاقة من خلال أكسدة المواد العضوية في الماء.</a:t>
            </a:r>
          </a:p>
          <a:p>
            <a:pPr algn="r" rtl="1"/>
            <a:r>
              <a:rPr lang="ar-JO" dirty="0"/>
              <a:t>- إذا تشير كيمة الأكسجين المستهلكة الى مقدار تلوث المياه العادمة بالمواد العضوية القابلة للتحلل الحيوي ، وكلما كان مقدار </a:t>
            </a:r>
            <a:r>
              <a:rPr lang="en-US" dirty="0"/>
              <a:t>BOD </a:t>
            </a:r>
            <a:r>
              <a:rPr lang="ar-JO" dirty="0"/>
              <a:t>كبيرا كان التلوث العضوي في المياه العادمة عاليا</a:t>
            </a:r>
          </a:p>
          <a:p>
            <a:pPr algn="r" rtl="1"/>
            <a:r>
              <a:rPr lang="ar-JO" dirty="0"/>
              <a:t/>
            </a:r>
            <a:br>
              <a:rPr lang="ar-JO" dirty="0"/>
            </a:br>
            <a:endParaRPr lang="ar-JO" dirty="0"/>
          </a:p>
          <a:p>
            <a:pPr algn="r" rtl="1"/>
            <a:r>
              <a:rPr lang="ar-JO" b="1" dirty="0"/>
              <a:t>2- الأكسجين المستهلك </a:t>
            </a:r>
            <a:r>
              <a:rPr lang="ar-JO" b="1" dirty="0" smtClean="0"/>
              <a:t>كيميائيا</a:t>
            </a:r>
            <a:endParaRPr lang="en-US" dirty="0"/>
          </a:p>
          <a:p>
            <a:pPr algn="r" rtl="1"/>
            <a:r>
              <a:rPr lang="ar-JO" dirty="0"/>
              <a:t>في هذه الطريقة تضاف مواد كيميائية مؤكسدة قوية مثل دايكرومات البوتاسيوم الى عينة المياه ، وتعمل على أكسدة جميع المواد القابلة للتأكسد وغير القابلة للتأكسد.</a:t>
            </a:r>
          </a:p>
          <a:p>
            <a:pPr algn="r" rtl="1"/>
            <a:r>
              <a:rPr lang="ar-JO" dirty="0"/>
              <a:t/>
            </a:r>
            <a:br>
              <a:rPr lang="ar-JO" dirty="0"/>
            </a:br>
            <a:endParaRPr lang="ar-JO" dirty="0"/>
          </a:p>
          <a:p>
            <a:pPr algn="r" rtl="1"/>
            <a:r>
              <a:rPr lang="ar-JO" b="1" dirty="0"/>
              <a:t>3- مجموع المواد الصلبة </a:t>
            </a:r>
            <a:r>
              <a:rPr lang="ar-JO" b="1" dirty="0" smtClean="0"/>
              <a:t>العالقة</a:t>
            </a:r>
            <a:endParaRPr lang="en-US" dirty="0"/>
          </a:p>
          <a:p>
            <a:pPr algn="r" rtl="1"/>
            <a:r>
              <a:rPr lang="ar-JO" dirty="0"/>
              <a:t>وهو يشمل مجموع المواد العضوية وغير العضوية الصلبة الصغيرة العالقة في الماء ، ويعد مؤشرا على درجة تلوث المياه العادمة ويجري قياس كمية المواد الصلبة العالقة في الماء من خلال ترشيح عينة المياه في وعاء، وتجفيف البقايا المترشحة في درجة حرارة عالية ثم ايجاد كتلتها.</a:t>
            </a:r>
          </a:p>
          <a:p>
            <a:pPr algn="r" rtl="1"/>
            <a:r>
              <a:rPr lang="ar-JO" dirty="0" smtClean="0"/>
              <a:t/>
            </a:r>
            <a:br>
              <a:rPr lang="ar-JO" dirty="0" smtClean="0"/>
            </a:br>
            <a:endParaRPr lang="en-US" dirty="0"/>
          </a:p>
        </p:txBody>
      </p:sp>
    </p:spTree>
    <p:extLst>
      <p:ext uri="{BB962C8B-B14F-4D97-AF65-F5344CB8AC3E}">
        <p14:creationId xmlns:p14="http://schemas.microsoft.com/office/powerpoint/2010/main" val="1330335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data:image/png;base64,iVBORw0KGgoAAAANSUhEUgAAA7gAAADjCAYAAACvmLjyAAAgAElEQVR4AexdB3Qc1dnlAAc4+WNMCT0VkpBQQkgIhISQAEkoiQsGbDDFNFNMMcXYGAzYptkBAwZTbcCWZVtu6rIkq1iWVa1erF4tWc2StrfZ3bn/ebs70uzs7GpWWq12pU/n6Mzsm5k337vfnfe9O6/MCTVHjqCqshIV5eUoKy1FaQn9EwbEAeIAcYA4QBwgDhAHiAPEAeIAcYA4ELocYNq1vKwMlRUVOFJ9BPV1dWhtacEJTNiWFJeguKgIhwsLUVhQQP+EAXGAOEAcIA4QB4gDxAHiAHGAOEAcIA6ELAeYdmX/xcXFDqFbXVWNhoYGnMCE7aLX9uL2BVtx20Pi/wjc9lCo/zN7pTb6ShMfE/aFrTgfpWnia8ZrX6ktwnnCltkj7Atbb2mC7eLzhLRQ3MrZ6StNfEzYF7bi8ilNE18TKvu+bBcfE/aFLbNf2Be24jIpTRNfEyr7vmwXHxP2he1oMJmoMottFmwQ0oStt/IIx4WtcL34fHFauOz7Ko/4mLAvbMXlFqcJ5ZZLE475t73dI275d71n3BNfL2enrzTxMWFf2I4mX/E1obLvb3nE54v3Q6U8cnbI2ekrTXxM2Be24vyVpomvCZV9X7aLjwn7wpbZL+wLW3GZlKaJrwmVfV+2i48J+8J2NJiESpnFdojLI6SL04R9YSucw7ZyaeLjobwvZ7uQJmzFZRwpTSir+DwhLdhbZsNW3L4gEi+8FeMYjcxGJ5/Aemz/+0gkLv771/RPGBAHiAPEAeIAcYA4QBwgDhAHiAPEAeJAWHHgzoXbHSOS2dTbE/Jy83Druzsx7YUonPJxJU75qoX+CQPiAHGAOEAcIA6MEwfui+/AvXFHCd9xwpfaMdSOIw4QB4gDU4gDH1Vg2gs7MGPNbsdwZTYn94S83Fz84d0dOOHF73HC5macEK2if8KAOEAcIA4QB4gD48SBVTUmvFVjJHzHCV9qx1A7jjhAHCAOTCEOfN/o0LF/XrPTMVeYLTx1Qm5ODq4mgUsNDWpoEAeIA8QB4kBQOEACdwo1vOiZCsozRWKGniniwBTmgEjgFuTnO+bhksCl4EPBhzhAHCAOEAeCyAESuFO4IRZEnlGDn3hGHCAOTAkOSAQu+6wTCVwKNtSwJQ4QB4gDxIEgcoAELjU6p0SjM4jPFOFJzxRxYApzgATuFHY+BRpqwBMHiAPEgZDgAAlcisXUGCcOEAeIA8SBAHGABG6AgKRGYkg0EqliID4TB4gD4cgBErjE23DkLdlMvCUOEAdCkgMkcImYIUlMemFALwyIA8SBKcQBErgUiykWEweIA8QB4kCAOEACN0BATqGGGD18xBnigHcO/CTbgBcLNTiF6gQS6H5wgASu92eK6hvCZrw4cHKyFgsr9Lg8hjAeL4wpX+LWhHCABC4Rb0KI50fDj+wjjoYLB87OMeKdcj2eKNDgZOI4CVw/OEACl+q5cKnnJoudJybq8GqtAQtK9bgyCAL32koLDveacEMccX2ycIjKEcJcJoEbws7xo3FED5lyP56fosEPg4Tt1ApoalycotwPI3H2hweM2DvIYeXBwOU50j3HevzXZRz6OBvyOo24MT587B5ruen6sfuaBO7YMSQeEob+cOCk/QYkm3m09Fvw6njHmQQ9NveYETXI4ckk8pM/fqJziS+j4gAJXCLOqIjjQyCeFjs+mJ6d4F++NxfrcanUzgQ9tuk4LNw3cl5jLscUC2hnFVrQ0GXAhRLMTxnVm3E1Hmrj8G2HFQml6oD2BI7OnpH5ckK0Gv8oN2F5sQ5XJHqef2KCGmfLYHGyTFqgn0nKz9MfoYYJCdzQ91GocWYq2DOe9eO52QasqjbgtjS1zJQSNc6VqcdPiFGNbnROrBarBuzQaC2YI5evOG7GqnCa+DftB7QNMBWeGyqjCieQwKWgGsgH4eR0IxKP6nFBgCvkM/PMaOdsSG0y4KZkFa4oMOKpPA3O9HKfk/YbkWXm8LBEFF9QykHL8zAZOGwo0ngPIjEarOi24P6xvGn1J6B5KcdofDN+Ak70rMSoJA0CNZ7o5sHzPNr7zHgo3Xku48PKotEJ1OtrrOjmbNhc4Pv6v1ZbsKlKh0sV9JiOxZ6RfHHiPh0eLNBguhdf3txkxff5IgzZeTEavFKjx9lerhnpnnRcgmcY40gCd/L4kp5LH76M02J5uxlL8zSYNtLzOq71oxo3F+nxOy9x49RsMwra9B6jvX5XZcIDIwlUmXKdnKzD+0fNWHnEhEdd8dEbT353hEPkYTVOlMnH2zWU7oNzhOPUfEFAApceikBWjLe12GGzWfFyAIeqnhCtwav9PHiwPx5NTXos6eMBnkfvgBkPywSLa2pt4Ow2rD3g7t+ZbXbYXfn0tOm8Ctwf5pjRxvPIrtTgpFFWjv4EtLH64OJMLc6PUeGcAgsa9Bw2lGlxQaB7BmM0+GOGGidHqzGnzYbWPjOeymK/VTghVofNZqeHwNvxfR7DXY1ZbXbUN2olYtjdJ7Jlj1Hjv3UWfFNjxOoSjdfK+aQUA5It7L48OBOHp/f7ynsM9ijgwGl5FvTyPCpa9LhYin2MFqtUPDizFXsaDLg52WnnGflmtGtN+Jv0fAX3k8WNrvPKlVDHiwSur2eXjoU6f5Xa9/MyDipHlc2ju8uAX/uos8a1fnTFLK3ajLky7ZXf11jB2e0o7TThmWzXS9YEHb432PCxn8OZz8sy4MMWE2bI3McDtzgdvjbwMB834mIf2HhcR+eGbd1Pvhyn+p0E7jgBO1krm1gtHqo24O+uBrrbgxmrxac6Jjzt2FkYOFxPSjVgr8EpcHmOwzMpKsxuF4QqwFtt2FLs3hvrOM7bsb3A3Y6f5plRzDltjPbRs/j3Jhus4KHq0OP/RuFLvwLaKPIX485E3n4LD7WWQ4EDJx6c1oybvbyZFl/rz/7FrGFi51HfZ0Wb3fmCob5J53oLr8Z/m6zQ8oDdYnG+4U7QY4+Fh6nHgHP9KONJSVo80WDGyryRVyL+W6MNVoeu5mHoN+JyX/cZpT1KMTo1x4xOV8OtoV2PS8SiNVaHTUaHoY4XM3sPM16qMb/TDruNwxOj6BFQahed514HhCoeJHDDw0+hyp+wsCtWi4+0rpfVPI+8al8vkMe5fozVYaOjTuZh1llwf6o7/25vtcPmehmu69Q7xNOZhy1Q8TySRzlt5txkNX4QrcK0bBPyBi1Yke/Zi816jpvsAG+xYC4tRkWi1Vebho755gcJXPdKLSyCxASS+sJiC/qZtrHZcaBeh4sktlxQwt7O8sgsD/DwmlgNbi4z47tqrUNwnlVgcYoJRwBimtqO1Ert0JCn3x6xggOPVI9ApMHyAR6mQROu9SEAT0wyIN7Cw9Jn8CijlCPnpKi9DkuVnjsev51inPnEhs21ZmQZ7IgqDDT+WqxnLy/Aw6y2YHWzFUcNFtwrGsLNhoUX2HkcrnX6gWG438bDqjPjRrHYk3BmLJicnKjFg3UWVJht+C7P91Dm8bbn5AwTyp3DAxwitrpZh/OHyqrGP+qs0DAI7Ta8m8nqHTWe7uXB221Y72ePwFgwo2tDs84ngRuafqHnJbB+OTdTj3c7bejTmzFTMoXIHetxrh9jtFitdr10BA+jxoz/iuLZ2dkmFLKX4eBRVad1NKTPL+Ng5tkoMv9HJZ2YpMdeM4+O4xYkaZwi32a0YLYHBmo82mWH3c7hOQVrhbhjFlhfUd6EZ1hzgAQuEVgxgWO1WOuqmNnw4PJaz0r+pBQjcuw8cqt8vZkNBOZq/K2aQ6edCQQeaivb2hFd4vw8yw8KnW9a82TsmNFmh2XQiCt8ii4NlvTz4PqN+OWQSPG0+5oqDsdd5Z2wz8LEaTCz2oL4Bh3OYrbGqRxviRX71Uf5xHn8cL8Or7VzWOcSkj+Qvl2O1eF7M4/iGtcncmK0+EjHg7dxeHyceyhPjFON3NM+3vbE6vCFQWgwsXaRHVmuFzIMR0cPr82KTRX6Ie7d4OiB5rGvxLc4F/uB9j2fw8mACQncyenXycDN8SjD/0njh0wcGu/68Z/NQi+tc/rTQJ8R1wh2xerwjZFHSasRs9Oc3DzloAkNdh6mboPf6ybc0GCDc/CYDYmtFtRY7Eguk28nXVzJhkdbsVTSqzwefqA8qd6ZtBwggUvkVkzuWDVuqTAjQ8/DZvayAFOiASk2HnLCUvF9ZAKd81o1zpMIpXMPGPBenR6/TzcgUsfDbuGweL8KQiBiIlwqPH9RaYVlxOE/ajzZ41vgnpppQrHNKWg4tQnX+BDMbAXdc2VXl/Ys01hx8n6vwHL9zCQ1TnXzlQYvH3cO63Z+hkmNB485eyj/J5kLPdYy+rp+epoerzZbkNBtwaYaPS4dwn387TnnoBFxjId2HkbHyxcbvsp19qZPK7JAx1kwT2hARatwBkvjedTUO3sIfJWLjgWWv6GGJwncye3fUONbKNlzeYERn3dwSDpmxpsFw9ONxrt+PDFRi2VdNhh4Hkabc5HE+hYdzmFxLV6PaCvvPt0qQY8YKw+rxoQ/+4j3Dmxj1Lg8bXgk1clJWjzZzKH4qN7xpYFTk9RuU3fEq+yfU8rBbLdimQ+B6xl/nc9PsOJ/KPGHbKG6U5YDJHCJGLLEcBMuEoxi1LjasdiQKz1Gg0fLdc43mgESuKfs1+J6yfAc1ju8f9CEv4oEgtj2U9OMyLTwaG/RYXqWCbVsvqjMAkeOnjS7DaszJOVyK/OwwJVfBEONBcfE84AteMCLXczGiys5FNVrPXpWRyqTuHwe+zEa3JDl2fPn7V4e17uV1xcWcsc0eKnXijVZ7sfYImMWtQm/dwX/a+vYHFkeuwI0J/vSYgP+6zGky2VDjBq31XBocb10cE6f4tHUohtabdsfe07NNuItlziVw+7sLCN2qOxoPGbAb8SNnTgNbsrW4MoiC5rsPGwGC+YmqXB9gw2mQSMuF517ygETqu08NK45XnL3oTR3jk1WPEjgTg0/T1b+ypdLgwVlrpFFMvHmlGQd3uq2QViewNGParfh61xnXPO3fry5yoj/SF6CC3YxMftShxWdOguelCxG+OtsHa5KZ58QZCLXjshCNU5lbQibFW+4em8d+cRo8T4bxSZ5USncQ7y9tIJDcZNu5JFFLlwuq+aQWuHs0R0SuBI7h/OXj7/s+Fjiv1y7S7in13gn41fhGtpSnTahHCCBSwRUQsBTRY1y6fknpxlRxFmxnAUCl8AtOiI/9IZ9FuXVThNuG+pVG8b/7GwjluWrcWKcFm8N2JFR7i7eLqm0wsTbsfuwe7rYnqtqrNCqTLi+wII+nkdni07Sy6jCifsMyLTxcC70M3x/cT5sfqSjB5cJEpkKnH1uptjE4c1CI1ItIwU8Z88mW3xpvkSceSvT76ot+DjH0zYWpJdW6R1vmK+tseJ4n0Eyyd77vdzL55m3P8dPSjUi28ZjoFPvHBbtwuiicg5mzoL7XfObz2Zvonkehyq9r4Qsvu/JsSofn0Zgq2nbcUhm2Pm0dD0+H7C7FpxyTcx2bdjCZAtcjR5/7Ln8iBVGtsKxDFd/mGVCnmN+lnMocmzx8Jt6cXmuquTQz3jYacImDY/aesmw/kQDkm08uONGiR/H5h+xDbQfHliSwA0PP9Hz5O4nX20Dti5DnsWKV2SE2pVFZhSYha8jiOtsHppjrk+n+VU/avDGII+6Bq3n1xHitFjZzw99QaH/mPzaGqelG5Fh5sHmxr7XaoNZa8L1bm0fNZ7oYaOSRvhSBJsOo7FihVgcy7QjhrgUo8U7ah5WrQl/ZV9DcPXguolr0fXe4i/74gQbReXR1hhDu4vZqDTeDZVHZCuluT8vhEcQ8SCBG0Sww/Sh/0GWCbndBq9L1l/GFnTieeSzFRFdAalRpueUPdhsoZ8ErVlG4KrxSBeP9DI1fuBYjZZHe7POrdF/Q70NJp5HS7OnaBUqjRMT9djcacRDzTbYXKsgs1ULheOObawOG/Q8qus8hy8Pn6fGwh7nAklyn3C5udmGohotTk3UYZOeh+m4j7m6wtxl3oYN2e62yJdJjce7bPhaRuCeUcxB3WvABXHOFSBtBrOkbK550jL3Gi6buw2jST/1oAnVNh42vRk3iQQgWwGy1W7De45FlFQ4Lc+Mbt6J9Yj3idVidT+Hl2QaQ+xaFtRzmBh0mz+txo2VFtSzpZSZkOy3YGWpHrce0mFumQl7NGy4sA0funqaldvjGs7M2/HVIQlesVq8p+ZxXMWhyMQaaDwsKhOucmsICdeocVeba+6V1Ypl0gZPrA7fmZxD3kbER8pj+u3O/TDHgwSu8MzQNlzqgtMOmJDTY/T6qZ9fVlkdLziH1mVg9XiSFks6bXB8cMFmR267CQvzdbglV49FdRZUc06h9xdWn/pTPyboEc2xETNm/EsUkxiWf66zwWi2ImPQ7poHa8VKmc8LsnMvLDCj2fWVALm1RP7LPjVot+F9H9NuWM/zEYsF9/kY1SX2MWu37DCxTxA4hbPjRazdhk+8LD7oLf6e4KWtMZZ2F8tTebyjZ1fsV9qfYD6QwJ1gB4R6o4y9+TtucwzZ8fbR8d/VOINYX7sOp8XpEWfjYeoz4GfSssVoMK/dBgvH4VHRaoWsEmArDO4w2h1DWU9M0GOHmUdvm7vAZRXtW4M82JL9HqJVdK+zDxiRZeGhYasgq0z4nYfwcPbO6rv0Q0NX5Sqih7qcCyQtln4SKV6PCKMNqe0WlLI30DYbNuTI9+AJ+Z6aYcRhuV5jmTL9otCCRjuP+BJpnmrM67A7ek2nR6sxt8MOq1kicNliRt7uJcLIYVesBg9U6vFrD3yUPRPsO4FGqwXzRUGcBVI2Bzuu2NnLzlYWrrA7X0oIWHjb/raSQ2OHXrTysLsdJ6UZkcMWE7NYcHecCqel6rG2jzVY2DdwrVhfpPFYzfrSKiuMvH3oZYE/9lzPRgPI9D5fWck+l2TDt/lqTMs0Io+Ja7sVq7w0mNgIh1zXatL/EGHlwCFGi7fVzhcF3nChdHceTFY8SOBODT9PHv5q8HKfDTsPS+PUsB9/W2V1zG9ln9tjMfuXBSZkGp1zXbuPm/GgtM6M1eCV46wH1YxbmUj1p36M02LVoLN3dYnoe7M/SHdOXWpt1eG8eC3e7He+lCwVFkOUxsUYDZaxc+w2fCp5Ic18d3Ute2Hp+bJa7NcfHLZAz9uRUqFRPET5/EILuuw2fJClwg+LOMfL/MwK79jKxV9mg0f8H2O7y994J8aB9oefBcJiArAggTsBoEsr1BD+fW6hBc19Rlzqw0b29jHKzMN4TI//Y9/7ZL1avB2lxyzY2WNFRqcZm49yyGGLUzlW3eeh0XLY0WbG920WbOvkUOHoCXN+7qeun0O1hYdRx+F7xznsPOe5cWo7jN0GnOHFnh+mGxDFFvmxcviomfUs21E1YEV+t5CHM58ULQ+2MNTVPsTdf1rtsPPOnrrdvVaU9XHY3cWhWO98C+yYL8TzqO8x49NmMza1mvFdmxlpA1bEuNnN7sk53ky391s8y6SxgzNYsa3Ngrh+GzS889MEds6GtA7n+ZuPWpCutsPswu+41opMtR02q02Sn/Ne5RYeiSOszHtjvRWlzTq3hS6GKuFYNa7ON+CNejO+OcrhUJ8FmyVl2txlg85ux6GjImzbOdRaeVS4Fvc6MdmATDuPVklv/NB9BD8m6BGhs+I1aQ+ncNyxVePOdjtsdjvyuq1oZWKXjRDm7SjrGsZ1c7sFu45xyNXYHY0EtprxN67ecMX2sPuxt+FaHl0qV97tFiQO2B2LQgm+b+vnHC85WO9xXLFnXXJikg4fsJcyehs62KesPFbNVGNxHwlcDz64+d0T18l4PgncqeHnycJd9qm+JvbtcR8x9IQEPbYYeVgNViT2s15bZ2yzWayIbxfihgVbjloQ22NFjZkH6zxlAtc5jcm/+vG0LBPa7HaUHWN5W7Cz24o2V5xgdbTOYEWGiq2czMPQpfd4IcqmJt3aYIXaakO9kYeqx4BfSOqin1RwsIwkcAvYVxwcwQl9GiuSOi2IHCqvUG7Jtp1Dg9WGz7JVOC3XjC6eLeZpRWwnhxIVh91K4q/jnOG2hr/trnITD73W1e4aRbybLNymckySupgE7iRxpKQSDswDqsFLfXZEF3mf8yrc59YWuyNg/DBag5eOO4WHY1YNW2THbXoNE7ms5h/pT5SH5FRzt8Gz5zVWjX9WOYc3sUDW1KzDOYfMaHfcSph7454RWwnxWh/B2bHa8pCp3u1xzxWOFXSlac7f8nawYyyoD/85MXJLGj7otsdW65X/8/3pmemHzCj3smDXtEwD9rLFNoYy5sFGT8n+yfrSOST5FMbJBAOSbDzYnGyBK3Lbn5Vx6O4y4LwReMyGQLd4s0XWQOccWUHgKrVHsPEPzTboFd3P+e1n4Tq2vazQhFQDazCY8XC2Hlt0PEw90s9LqPFYt3PYtfha2p969TIJ3Knn8/B9ztV4pteOBI9RRp4+vMkxXchb5SyfLha4ftWPsTocYCNqFPyxb9z/RBRvfpimx5oeO4zspXGxDg+022C1cVgoWbTqzBLnCsfe5scyn7IXqcnCGg0KbBk6hbfh82wV2OKT2aLYLhtm2UXeD7jmG7tyZmLZ67lDd2cZOoZwi1Pk9z3jXfhy2ZOzVJZJggkJ3EniSFFFHaiHk1XSGVbvc1XE9zm3jIOmS+8YjnNJOQeNEGPEApfNkTxmwCPNzjmJ0oqTfc92OCaIBZb7me4CV40/FZuQyHptHffkYdaanSspsg+5q1g+8sJyJIF7UqoBGUMGebfH3bqxClwenNGCZ4rNjmHK0rxZQONEgW9UApfNqVHZEVEg8+IiTouPtNKyjl7gOnpMbc630mK+uO+rsbB7uNfX/Zjk+XQIZg9UfCdIe3BHtEe4pxoP9Ngh/rQtawAMHDdhYYUZydrhnnyWzoaTDdke45wLzfw1aLRD4/KZO3fZfdR4vo9HS5NkOP44PM9DtlHew34KISxI4ArPHW1D/Vk9MdGAfZwNb7vWWvBlr0MQ+q6hPY6KBa4/9SNbQJKtSi/+s1useK/UgM96bBgUHZMK3OvqbbAygWex4xjnioHsG+6ShSF/Us7BKFl7Qq78f6ziMOBuitgs+X2XwGWLRbFyC5d71abeDwwLXD/bXUNNHoeFCuNdCNWjcr6gtClap5LAnaKOV1AhnXrIjKN2OzbljowR+yC7SpgbG6PGrVVm7OnmcFBtQ2U/h33HLPikQoefsx7TBC2eaLIgsYfD/h4OKd0ctjcbMWu/Gudm6LG4zoy4QRuOaa3Y38t5/CfW6nDRfh0erTEjTWt3DntmlTHPo/u4CXNE82/+L92ArYM2NAx65pPcavA59JpVij/JMeKrTg5ZahuOapg9VjRL3xDzPFQ6KzJctlZobSiQsTtbbUOjytOO/cetaNVZkd5tQWSjEbc67Ffj2lIzdnVzSO3lkNrDIfaoGcvyNTgjUYvZFSZ8c9SCEp3NAx8Bs3e8+O2cwxb0Wy140LXSsbjyv6CYcw6tcgU3rd6K9ONW1GqsSJMpU6XBhhKZ9I0lzlW0TzloRq3KhD/56Cln86w+0fE41qbDtBF4yRY1qbbbUS5zT6HcHtseC15wNcQU2eOy4bIyDsd4Hn06q4unzu/qXiHC7aJMHZ44YsKmDgvez5cRuG7NGB4DR/XuK3yysmuteFdBQ1HsJ9ofuU4KN4xI4E4+n4YbB5Xay+rRRrsd3+eN7LM/19tgMdmQ7kednXLU6PyuvD/1Y6wGT3WxaUV2NPU7Y+beVhPmiaa9/GCfFrNKjfiw1YI9da7v3brqe6fAdauwHasR3ylZsOrGRhvK6iSr4XuJW5fkGrC21YJ4FsdZe2ckDHoseNb1+cKTk3VY2mJBYp8V7QYbcmSu9RZ/hbaGv+2uHT1WNLB2l6Nd5ke881J+pXyi80Z+jgijUWBEAncUoE2Rh/m0AgsGeR5mnQXPHFDjJLlyx2lwWzWHVjuPoz5WNw7ow5mgx2cDVpSprCgasGJ/lwVf1RnxQLYGP5SzMZBpMRrHQlfHu4yYU2TE133sI/EAb7XhizyRwHHd8wfxKpwsd/84FX7oS/TJXROgNLZQld3G4VnJd4aZj35TYkbWoA3VWjt62dwlmx27i734Xok98RrckOl9oQwHL2J1+JbNwbbbsKdcKz8nOFqFnx4yIlrv/ATCHEmjQzG/lNgTrcLvyyxoY2/7eR7xrgWzFN+D4SL04A61l3iYjFZ8Uej5+azLD2pHHJrt172V+IXOCbleXBK4FIvD5TkX5ohadBY8l+UlPsSqcUuVBc3sc3LSF3t+1D+K6sc4LRYdc62QzHF4RDKsWAmuUoHLYl9usx6XSGydnqbFHyWLZCrJP1DnTJMuVOiyz2tbQ2J/oOygfKi+CnkOkMAlknojKVvqvsbubKHzPI/WAQ5bm014r9aEd+rN2NTJoVr4jh3vXNTI20rL3u4Rjun3MIFotyOhSocLY9W4sYENueaRUioRcjFsVUc7StsN+JskIF5dY0W3yoLFB700DsYtKGmwYtAp3Dq6hd5i92fgxFg1fpOlx5N1HFrsPFLLJOUKtG0xGqxyrMjh7IXXGqxIOmrGujoTVtea8EmrBRlqtmAU4yJbodvosfDHaHh0UrIW/xC93XfkEaPBzAar49u1jvlIWhM8Vj5WVH41ZlSZ8EG9CW9WGXDfIQ3OmaAXGqPBhq5xfyaCgQcJ3OBjHgy/TsZ7nJxuQqmobdA+wCFS0jaodC0cyV4SHqjwfLE3Glx+ckCHy0UjaFgep6To8EG/ayQXz6O2UTeqF90/yzPigwYT3q4xYtFhHS4fhUgeTZn8ueaUDBOKTFZsqdC6f23AR1vDn/zpXKqDJhUHSOASob0TWoPne+3DczmGeqOkO855r/+SzFXxnm8AMY/X4B+5WlygSHQE5r5nFVrQy8QWz0NvsqFUa4fVZj8x7LEAACAASURBVMVSyfdb2QrUPS5RxubV3uMKmI5Vp12rNvF2O7YWjrOAdMNGjefc5vbw6NXZcLjfiux+Kyp1zvmiQ3N/OA6LpJ9JcssvMJheUsrhuHBTKb1Ev1kv76a8wOB1QaEZTRY7CjvNeLvKgBeOmBGttkMYgc5zVqxyfT83KFweB1zJ7sDwMxg4ksANH18Fgw+hfQ8NnuhW1jbg9GbMCIhYVGNumw0qoxW7mkxYVmHEiiYLKi3CXFUe2gETrvfSwxnaeCrhvhr3spfrLB6yebXt+qHRTt7aGuFfZiW40DnkZy8cIIHrBRhqbDqG8J2YqMVzbVb0iBZnEOkNxxDW4g4jbg+CCPJ4iOO1eKjKiJX1BlwXzN6xGOfq0q4X2I5eRW2PAT9144wa/2myOb6jynoC29t0OMt1/IxcM2pci1iwj9LPCvKLgQsKXMNvxY6U2+d5lNRpFX/Hz8M/bniM9JypcW2ZGQXCW3+pPTwPg4HDJ4Ua9zmsft3D04bp6Xp82GuHUSKu7ZwVH+UGRkiPDRdPmym/yYkJCdzJ6dfJ+ryemKDF061WdHtrG/A82vvMuFfy4neseFx52IQ0gyBqhUDBQz1owh2SkVJjvVdIXZ+gw2ca12KavB3f5QvxyXtbI6TsH2OsprJQ/eg3B0jgEmmUkOaURA1uKjDg2UojVhwx4pUKA+bnanFxkMWZ2FY2hLrMbEN6mwmPBnmRnhP36fBen/O7tGz+7YcyH4Rntl6QZcDao2Y8IHkBcEqSFo/WW7C+SAhSweXhL/JM2DXIhJ1Y2fGwWu2oH+CwrcmIRw9pRlz0SeyPgOzHqHFZth4Plxnx6hEj3jxixItleszM0nj99nEg7nvJIQPeb+eQO2hFdqcJ90qHLlNwDrk5q4HweyjlQQI3uHVgKPk+nG1hbYN/FBjwDGsb1BixosqIp4p0+GvqOE6/idPgn2UmRPRYUayyYledHpdP2p5b0XMRo8b1JSZsa9JLXqh7b2uEM7fIdpHvqQ3ifxuEBC4RaDSVSCjMtb3wkBGfNpnwbIEW5wezB1dU0ZyzX4MrklUIBTxG48fTEjW4MlOLvxzQ4rIUDf6WrcF0UflGkyddQ3UKccB/DpDA9R8z4lnoYBauMZA4FDocIl+QLwLKARK4RCilhDopQYM7q8yIP2bEn0e7ii2JJ//fQo0zZj8ptKBSw2FDq9WxanZxrTagw4CV8ovOo7poKnOABC7xP9z4T20C4my4cZbsnUKcJYE7hZw9BqH0p0oLSlUcvq7U4fIJHJZMlVOg+arGDVUc6g0cXivQY1WzEbdP5nlMY3gGiHuB5h7lJ+YUCVzig5gPob5PbQLia6hzlOyb4hwlgTvFCaCowa/G1dn0mZPJXFmeMkFDvCczplQ2qlv94QAJXOKLP3yZ2HOpTTCx+NOzQvgTB0bkAAlcIsmIJFEkgglHwpE4QBwgDoyWAyRwiTuj5Q5dR9whDhAHiAMSDpDAlQBCYi7k5ojSQ0scJQ4QByY7B0jgEscnO8epfMRx4gBxIGgcIIFLZAsa2ejlAb08IA4QB4gDshwggUuxmGIxcYA4QBwgDgSIAyRwAwQkNdpkG230oBK/iAPEAeLAyBwggTsyRsQjwog4QBwgDhAHFHGABC4RRRFRSMCTgCcOEAeIA+PGARK4FIspFhMHiAPEAeJAgDhAAjdAQFLDb9wafvSwE0eJA8SByc4BErjE8cnOcSofcZw4QBwIGgdI4BLZgkY2eglALwGIA8QB4oAsB0jgUiymWEwcIA4QB4gDAeIACdwAAUmNNtlGGz2oxC/iAHGAODAyB0jgjowR8YgwIg4QB4gDxAFFHPAmcP/7yW78Zk0M3s1uQFRdn/O/thdRof7PbJXa6CtNfEzYF7bifJSmia8Zr32ltgjnCVtmj7AvbL2lCbaLzxPSQnErZ6evNPExYV/YisunNE18Tajs+7JdfEzYF7bMfmFf2IrLpDRNfE2o7PuyXXxM2Be2o8FkosostlmwQUgTtt7KIxwXtsL14vPFaeGy76s84mPCvrAVl1ucJpRbLk045ud2c4MKm+tVnvHLz3w84h+7Xs5OX2niY8K+sBXbozRNfE2o7Cu1XThP2HrDM1TKJbZDbLOQ7itNfEzYF7bC9WyrNE18Tajs+7JdfEzYF7bicovThHIpTRPOD6WtL9vFx4R9YTsaTEKp3IIt4vLIpQnHha1wDtvKpYmPh/K+nO1CmrAVl3GkNKGs4vOEtGBv6/qwKqvOoWNnf7oXBfn5KC0pxQm5OTm4+t0dOOHF71HQ1gf6IwQIAUKAECAECIHxQ+DNGiNW1pjG7waUMyFACBAChAAhMEUQONjU7dCxf16zkwTuFPE5FZMQIAQIAUIgxBAggRtiDiFzCAFCgBAgBMIWARK4Yes6MpwQIAQIAUJgsiBAAneyeJLKQQgQAoQAITDRCJDAnWgP0P0JAUKAECAEpjwCJHCnPAUIAEKAECAECIEAIUACN0BAUjaEACFACBAChMBoESCBO1rk6DpCgBAgBAgBQsAdARK47njQL0KAECAECAFCIOgIkMANOuR0Q0KAECAECIFJigAJ3EnqWCoWIUAIEAKEQPggQAI3fHxFlhIChAAhQAiENgIkcEPbP2QdIUAIEAKEwBRAgATuFHAyFZEQIAQIAUIgKAiQwA0KzHQTQoAQIAQIAULAOwIkcL1jQ0cIAUKAECAECAF/ECCB6w9adC4hMJkQsBmQn9OBI8bJVCgqCyEQngiQwA1Pv5HVhAAhQAgQAqGHAAnc0PMJWUQIBAEBO47EH8A1D27H7H2kcIMAON2CEPCJAAlcn/DQQUKAECAECAFCQDECJHAVQ0UnEgICAnZU5bWjxib8DvzW2tKO+DZ74DMWcrQbsWl1PB5cm4ZFuZyQGvLbcccl5BEgAycrAiRwJ6tnqVyEgBwC49+OkLsrpRECUwUBErhTxdNTtpx2WAItRG1qfPDydlzxej7Wl+hgDQS2dg4DOsFQO+p3JuGix1PxQnQn2oRkBLIsdtQmpuHiWTswI14diBIEIQ9vuABWbhxfBgShZHQLQoAELnGAEFCIAGeDWeGpE3KaWzz3YoHXdkQg47yXe1MyITAFECCBOwWcPHWLyKMjsxgfBbqrlevEcw9HYNqMLbjg/RYYxgCwqb8PO6NyMePJKNy0Q+USyzakbdiN6TO2YNrcA9jtiOQBLothAN9vyMZb+5ux5bBWcQmsJg4mxWcH4ETOBstQNnK4APa+Jryxu1d03tAFtEMIhA0CJHDDxlVk6EQiYDciYcMBrG2ZmJeaFm7ojbMHCvLx3OM0Z4JsOyLAcd7LrSmZEJgKCJDAnQpenqpl5Hqw7IntmJ8V6CG4PI5nZOLHc/fivkRBlPoDMo/BlmasXpOAS+7c4hDKZ94Xi0VZeggh265uwr33bseV79Y6h0IHsCy2wV5sjizDlsZh6Tiy9XYczc3DdXN34ol87wHeZz52A+K2lyCi0TxUTp/ng8OBL2PxmyW5+LTC4LjGAxfYkLsxGj9+rxk635nRUUIgpBEggRvS7iHjQgQBfXEefjsrEnNSgvqq1Vl6YxdeWrQbt6yvxsF+3oXIyPFcHjqZdkQA47z8PSmVEJg6CJDAnTq+nnol5bqx5PGtuGmnGqOUZF4xs9QV40/3ZyPW73FSFhyOzsBld27B6Xftwk3vF2FD7nF0SzU414c3nonCo7muAdDjWBavhRQfsBzF4jcKkdSmxTGdXaFAFWcA6MvyccWsLZj+cC726d2PiX9Z2yoxa3EGVqTU4/WlO3HmrF14JNvovKcUF9iQ/fVe/OjlStQH2slio2ifEBhnBEjgjjPAlP3kQIA7jlXPReKazX1BGrVjx5Hd+3HD28X4PrkI/3wgAtMXHMReFRO4CuO5F+Q92hETHee92EnJhEA4IkACNxy9RjYrQ8CmxcdLt+LSDccCPl/HrqrDrLn78Em30OeqzCRtaT6uujcG90W2oETl41q2CNQb2/DPaK1TnI9jWRRZbtNh23u78eMn07AscxA+9Kn37OwmFCQW4LVMV5lkz7SjYmcSLpy5BRetqEUzZ0ZVWS/aBfEqxQV2NO/dhx89nIcM6UsC2fwpkRAITQRI4IamX8iqUEPAjtKIeFy8rj0402VsA/jfku04feZ2zEjQwqIdRGaNzhGXFcdzLxB6tCMmOs57sZOSCYFwRIAEbjh6jWxWiACH3e9vxzmrGjCo8ArFp3GdWPTwHrxQJigvJVdyiPswCmc+lYeUQWF4k7frbEj9dDcu/0IQ5+NQFpsO5Q0GRW/Brce6EFOhgdaHJvdWEv/TbeioakJCixy2UlwA/cEDuPCudGyhMcr+Q01XhAwCJHBDxhVkSIgjoE7LwI/fboTy1SPGWCBOj0OZ7ah0m9XjTzz3cn+PdsQ4xHkvt6ZkQmCyI0ACd7J7eEqXzzl89ewXylEtp5XGgo1Nhf+9uM2/eUA2NT582bk41Y8ez8T6Gl9zUe2o3ZmIC96qR7/DznEoi6kZ8+dG4ZbNx9AbFOE6FsCFa6W4AObKQlx5ZwLeaw2bQgiFoS0hMIQACdwhKGiHEPCJgKkwB795oxY9E1nl+xXPvRTHox0xDnHey60pmRCY7AiQwJ3sHp7S5WOflUnE2Y/4MXzVzGHoaz0i7Ey1lXglSS36JBCHqHe340+bj4vSRBfI7lqQtSkO57LVkdn/PWxhKY3X4dO6A5n48TMlKHKI81GUxW5GYWYLSrzNEzYdx1f/i8dPZ0fhnhTPYcOeZWaFsqFgZyE2dvjbsrCjLacANy/Yjp89cxDfDX/7yIWUl3wtvfjg6zq3+bXuuAC2jkr8487deL400G8xZJ1IiYTAuCBAAndcYKVMJyEClupC/HF5NVq9VPnyscsbEFZojTLxTCb2sByG8/YvnrtfK9gibUeMIs4LWdGWECAE3BAggesGB/2YbAio0jJwzt2Z2GFUUjIeXcmZuOHTdrhNrbUbse3dHTjjgYPYOzQmyoa8jTH46dpW/z4TZDfi0M50XPfEHvx41hZMm70H96eqZEWu5chhXH3fQex1CVT/ymJBbuQ+/HltI+p9zk21oTYpA79eWIAs8fAr2TID9sEm3HdfBH7xv1YMKIHUdY69vxHz5kfgvLnbcMaMLfjxqgYcE7Up5PPl0ZuRiZ/O2omHs4dVuhQX6Bpxz13bcF+mz4L6YS2dSggEHwESuMHHnO4YnghYm8vwt1cqUCcncL3ELm8ltffXY97iXCQMiKcNycceSPP2I557XOswyLMd4V+c91YqSicECAESuMSBSY2AuSgXv5qTjE97xMHLW5E5xK/bidNn7caiQje1h6bkdPx81i48WyxEVB4d8Sk4b4mv1Xt5dBWV4f5XU3B/VBeOiwQd6wk9WlyOOY9uxbQ7o/F0rvMzOGLL7H01uOPuJKxz9Zb6UxZLXQlueK4Q2Uo+0mvT4as34/ByhVA2ZoVdpsysA1eD71ZF4YwFedjvTU/aDUiJPIDbXj2AteUmx+rHx1PTcdELZajiTMj4MhZnzc3ENvGcWS/5Wo/V4+77I/DrzzqHXgJIcQHXgUULtuLfMeIMxUjSPiEQ+giQwA19H5GFoYGArasKt71YBreQNWSal9g1dNx9R5d3CL+YGYHfrD8KleiQXOzxGhcVxHP5az3bEf7EeZG5tEsIEAISBEjgSgChn5MLAWtDCa6bE4dVjW7q0mshbV1OQfXTD9rcv6tqG8R7L2zD3LRh4WvKP4SLH/Yu9Oz9Tbjvftdw5NkJeEfmw/S2wWNYtTQKZ9ybgvXS8VaWdjzx4O4hUa28LDZkfxWNq77qHhKFXgvsOMCjOykds2IlAlGmzOx0a2s5/jY3A1tll1Lm0ZWRiZ/PdH3fd3EZKm082mKScfZ9KXi7SIXezhr8d57nnFn5fO2o3p6AC1Y3Qi0UQoILbMex8tmtuC7COVtZOI22hEA4IUACN5y8RbZOKAL6RsxbmOv9JauX2CVrs03reGk7/b6DiHEb6SUTe1gGPvL2Gc+9XCttRyiP87KloURCgBBwIUACl6gwqRGwdVfjX3dFY5niVabsOBKViPOXVKJB3KEJGw5+FYPZScMR0NpShr/evR+bZFdE5tGzLw2/eL0a5R0dWPrcdtzp5cP0dl0PVi/ZjguWVKBC3CtqG8A7i7dh5j7nPZWXxYwtK7di2l17cPvHZYhqsoz43Vpz5WHM+b5XwgXPMjtO4Lrx8lNp2ChXbvYZnzd34j/R/ag/XIjr703D92rA1tOMxxZudc49nhmB6bPjsKpB8tLBS77migL84c264YWwJLjApsX6pZG4amOPxH76SQiEDwIkcMPHV2TpBCPAHcPzjyfj4y5JDBkyy0vsGjruvmNtq8Df79mHdZ3u+XnEHsdlvvP2Gs+9XCttRyiP8+5loF+EACHgjgAJXHc86NdkQ0Bbjzl3x2N1k3vg8lVMa1Mx/vp8IVLa1ajvEP5VSNgQi39H9gynNVbhjrtj8Ua9mxJ2ZW1HZWQC2GrJH+f3IPXbRNz4TcfwtUP5OvOvLS7FTfdsxx07ukTn9OOj17bhms3HnXkqLguHPWu2O8XkjC0448ki5LuEs62jDsu3tqHkqFAu1/3z8nDbhw2ie7N0mTIzu492YOniNHztNmfJVWyH+NyKK96tQuKRDrz2UgKWFQ86823pQlR0MZ56Kw4/vysGi3Nc6QIWR9vx/DPJeLta5WZHXX4erl1aitwhmyW4wIzv39qG67dSD64vXtOx0EaABG5o+4esCyEE7Dp88dp2XLOhBaWtfThYfRy1QhxxbFVI/iYBsxOVzNFhvbL9eHNxPJYedo9JnrHHR1wU3V8+nnu5VtqOUBznQ8gfZAohEIIIkMANQaeQSQFEwNSE+57MR+bwyOIRMzcX7ccFwkrHku3pkt/TZsXg1SNyAhfQFefhMraQlPQaH7/Pcg3tHb4mAlcLPZOKy8KjNysLv3DlNf2xAmS5BK7jkzpebPK8t9N2jzIz++9MlRe44JD62R7HQlLDZZDBYGYkpvvAQXqtpw0iXMBh27sxWOzXN4lHpAGdQAgEFQESuEGFm24W1gjYUR+djPNcMcQzPrCYsxX/VSpwLR2YOVcmTs3YAvm8vaeLY5fimCpuRyiO82HtQDKeEBh3BEjgjjvEdIMJRUDdhPdiBv34lI8dDZExOHteNP65Yj9mviH8p+Jfz+zBlc+niNL2Y+ZbOfi2zVvvsBUNhdV49eNM/HNBJH78xD73a4fydt5jxtI4/P7pJMk5aXg62bX0hT9lsZuRn1iABWvy8EmFcXiIsk2HlF15mL9yP2aJ7s/ufZXHvb2UmV23shiJQytKSzxsViMp+jCefHcffnXXDlz1SqqkTKn417OxuG6pJH3FPlz76F78ZbmAuYBLLC57PB63i+yd+YYIF5iwfXs1vLxnkBhHPwmB0ESABG5o+oWsClEELCrs3nwQdy+LxWUL43GHW3xgsSMdbxQMr77vqxS2zjL88c7tHrFqxlK52OMjLopskI/nXq4VtyP8ifO+CkXHCIEpjgAJ3ClOgKlQfG/yU67stu4GzHswwvH5n6FFjeRO9CPNPtiORU/uxIJs8QRbPzIQnepPWUSXTcAuj578XFzNPq2kcJTYmIwMH2DGVEy6ePIiQAJ38vqWShbCCNi02PL2TpzBPsknu3Bi8G2ncBZ8zOmOkw8BEriTz6dUolEiYOs/ipee24bTZ8fgFfFqTywAfpmD93MGofI38uh6sXZ5FM64/yB2a0Zp2ERcNpYyA1DVVOD2+RH4+doWKJkZa+tqwEuflCOmbeQFsSYCDronITDeCJDAHW+EKf8pgYA/sctmQNKX8Th/ZgSu/robw/rWjub9BXhqRxuO6JR8YnAEZO1GFJX04tjY33GPcCM6TAgQAgICJHAFJGg7hRGwobW4HPc8xlb53YYbNndDBR7HiyqxIqEL9aWF+D2bt3pXEj70OhzZEz59RwtefnEHTp+xDTdFDcCPacCemQUlZexlBjjUZxfg7/duwbS7k7C2WX5+sqM4dhNSdhXjq3I1Mr6JdszbPWdJJWp8XBIUGOgmhMAEIEACdwJAp1tOEgT8j12m7k6sWb0HZ8/YgvMXF+OQDrCrO/Dhd7U40HEMS5+IwLQZkbh5l8qPKU7ycJpqinHN7C04/8k8xKkCIJjlb0OphAAhIEKABK4IDNqd7AhYkL0nBw9/UoQP9zUj9lATvtldhEeW7MKP2GIVs3bgpm87cIwJLNsA3l3MBG8E/hzRi/riaqyI6YbstFNuAFs25mP5zjrszG1DVHI1VnywD5fexRatiMAvV9ehLhze3PpTZgDm5ga8+nkRPmBY5jTju+hiPPrKbpzrwHIX7klS+RT11uYy3HDnFkxjnww6osb+6GJ8WhkOQE3254TKNxEIkMCdCNTpnpMCAR+xS11ZhSf/l4PXdtUhKrcV25Mq8foHSfj1HGd8/unLRUjuZ0Oz7KjYloCzZmzBmc+VIr+jE+u/q0Z2AKbY6NpasGJ1LH6/thnd/o4CmxQOokIQAsFHgARu8DGnO04oAnYMtLbh4w1puO4B13dZZ0Tgoqcy8Xa+FqYh2+zob2zGynVF2NOv4I2rzYD81CLc9/xOnC2shDxnF/75eSOODGc6lHto7vhZZgDWgV5s/jYTf3lw69Bqkz9asA+L0wdFw728lNZmQmlmCRZ+2wKvnzP0ciklEwKTDQESuJPNo1Se4CHgO3bZtIOI25OHO5/d6eixZSsdT58Xg3mR7WgWDa2yafqxI+IQXss2DC/MGLBC2GGj0UkBQ5MyIgRGQoAE7kgI0fHJi4CdQ3dHP0pa9dAF8K2qRafDkaZBtOmmUjSzYbB3EOWtOgxSJ+zkfWaoZOOGAAnccYOWMiYEXAjw0A+oUd4wiA6jghfXhBshQAiELQIkcMPWdWQ4IUAIEAKEwGRBgATuZPEklYMQIAQIAUJgohEggTvRHqD7EwKEACFACEx5BEjgTnkKEACEACFACBACAUKABG6AgKRsCAFCgBAgBAiB0SJAAne0yNF1hAAhQAgQAoSAOwIkcN3xoF+EACFACBAChEDQESCBG3TI6YaEACFACBACkxQBEriT1LFULEKAECAECIHwQYAEbvj4iiwlBAgBQoAQCG0ESOCGtn/IOkKAECAECIEpgAAJ3CngZCoiIUAIEAKEQFAQIIEbFJjpJoQAIUAIEAKEgHcESOB6x4aOEAKEACFACBAC/iBAAtcftOhcQoAQIAQIAUJgHBAggTsOoFKWhAAhQAgQAlMSARK4U9LtVGhCgBAgBAiBUEKABG4oeYNsIQQIAUKAEAhnBEjghrP3yHZCgBAgBAiBSYEACdxJ4UYqBCFACBAChEAIIOBV4P7jg5342cooZNYdhVqnd/yrdHqE+j+zVWqjrzTxMWFf2IrzUZomvma89pXaIpwnbJk9wr6w9ZYm2C4+T0gLxa2cnb7SxMeEfWErLp/SNPE1obLvy3bxMWFf2DL7hX1hKy6T0jTxNaGy78t28TFhX9iOBpOJKrPYZsEGIU3YeiuPcFzYCteLzxenhcu+r/KIjwn7wlZcbnGaUG65NOGYv9u3KtVYWan2iF/+5iN3vpydvtLEx4R9YSvOX2ma+JpQ2Vdqu3CesGX2i/dDpTxydsjZ6StNfEzYF7bi/JWmia8JlX1ftouPCfvCltkv7AtbcZmUpomvCZV9X7aLjwn7wnY0mIRKmcV2iMsjpIvThH1hK5zDtnJp4uOhvC9nu5AmbMVlHClNKKv4PCEt2FtmQ0p1m0PH/nvdbhTk56O0pBQn5Obk4Op3d+CEF79HbG032vU2+icMiAPEAeIAcYA4ME4cWFxuwAsVBsJ3nPCldgy144gDxAHiwNThwK7qYw4d++c1O0ngEvGnDvHJ1+Rr4gBxIJQ4QAKX+BhKfCRbiI/EAeJAOHOABC69LaYeA+IAcYA4QByYYA6QwKXGZDg3Jsl24i9xgDgQShwggTvBjZpQIgPZQpUTcYA4QByYGA6QwJ0Y3InvhDtxgDhAHJh8HCCBSwKXem6IA8QB4gBxYII5QAJ38jWwqNFMPiUOEAeIAxPDARK4E9yoIeJPDPEJd8KdOEAcCCUOkMAlPoYSH8kW4iNxgDgQzhwggUsCl3puiAPEAeIAcWCCOUAClxqT4dyYJNuJv8QB4kAocYAE7gQ3akKJDGQLVU7EAeIAcWBiOEACd2JwJ74T7sQB4gBxYPJxgAQuCVzquSEOEAeIA8SBCeYACdzJ18CiRnMgfMqhqLQFW2tNVEdNcB1FfA4EnymPYPGIBC5VGBQ0iAPEAeIAcWCCOUAClxp+wWr4hdN9mmurMeepnbjg9RqUaIkj4eQ7spX4OpEcIIE7wY2aiXQ+3Vt55dNytBsbD/Wjdgrwpba4BDcuiMOifHpjHt7PCPV8hJP/SOAqr4/Dya9k61j8akVJTDqueecAblvXMiXiL/FlLHyha4k/wxwggTsFBIt3wnPYn9mKDM0wIbyfG07nBLhcmn68+04Mfj53P/7XaZ2Yni7NcXyb2Y/mceerEZ+vScPCjxNx627NxJR1nMvYfKQV39ZyIVi2wPI2FHo+Qhfr0KvPSOCGnk8mRzwMb1yb647gtgcicNHyIzgwFXtwgxb7w5sn9KyS/6QcIIE7zo1pKeAh9Vs7gNdf3I7fvJqHVblqkXji0BRo0auyoDFYWAe4XK2dNZjxzAHcvSIHm/qVVCIWNKiUnKf8nJb6cvxl7h78c30ltrWKxJnGIvKb8vy889CEjWt24tx7ovHAAUMIisCxlpHDgchEXPBoCh6POoo8Ec+b1SJcg8TV1n4DKgddZfLG21H5eBQ9HwF/RkMLa++cHyunAnM9CdzA4Bjqfib7/PGzCalxuZi3qR4bEtpxSJHADXz8nUifeYv9ExGvJhIHurc/zw2dy/hCAnfUDVkrSptUqNSongB1dwAAIABJREFUsS27LzyFgOooHlkQgWkztuC8d5pQ58DCioLkIrxZaglcmbQ6fPdxJpYfCZKACHS5NANYs2Inzrg3Fe/Vj1QGK0oO5GJOxPExCk8LmtTDlVRjbi5+OXMLps3Yhjn7zU7faDX47JsKxIrOG2sQaO09ji+/OIA7P8jGgj09gePAqJ+zYQzGWjbn9RZs+3gXps/Ygmn3ZOLLAWf+re0NWLy9G01BsdOCw2WNWL4uFVfMT8RyoTdZjrdj8LFfPR+BekbVFhGGoYB1oPkzfvmRwB0/bANTd5B9QcVRq0NcfAmWJPSiSnG9HKj4Gzq+lov9wY1XoYNFUPmnmHOET6j6hQSu3yS2oiilHlv61XhnZSqe3HwQt37RGaZCwIqyfRm4cO5ezN7rGv6q7sKihdtxZ2rg5l/W5uTiVzMjcXucPkg4BbZcNdW1eOT9YnycXI+I5hEEbv9RPPJwBH60ohZlfnNruKKsLcjHVQuS8NDOThSxt9ZaPT5dtR3nP5aBNS5B1FRcgMvnZeILRb3Kw3l7q4xqqurx7LoCrDw0iDqtAamVqiD5a2TbvNk8Unrr0RYs21SPfT3DQ8tbuxowa942/Hb1EdfwfAuiv4jGhasbx3eOF8M0tQR3Pb8TZzGBPSMCFz19CF+0C7Z58nb0Pvav5yMwz6gJOz+Lwa9eOoTVhVq06m2YMKzH8OyNxKnxOk4Cd/zqgfHyGeUbYj4LUPydKL/KxSvP2B+keBWGdehE+Y3uG2L1gIu7JHD9fog5JH6bgr8si8flT+/DTa9mY+2RAPZ2+m3P2IjVVFaE388/iI2unqx21TE8+dhW/CVyAC2jsoXDoT3puHZFIT4q0zvzUPXi5WcicdU3PaLenbHZPVKFEphycSgprcOS7+qxr1epvRYkfRuHHz1VhAR/e1Y1/XjjtXjM+KYWH361Dz+bHYGL329GqWNYlgUJ38Tip++3uHrabWg8nI/fzknE6yP2KiuzvSq/HdGDeny2Pgdrs8ow98v2MBe4ZkSt34PpMyLwy3VtqBb4rO7B4qejMC/D1ROut2D3hr04+8Xy8Zvj1deDVW/ucQjbcx5KxJwvq7GpQucxbF/K21H5eDQ9H2N4RptrK3Drc+lYHFeL516Owpkzd2Fumt4hcNsnAmvBz2G2JYGrrJ4aqe6n45MYR60eUXsrsbHW6KxfPJ7xMcRfj7yCjaOXeKWXxv4gxKsJxyLY2NP9JmO9SQJ3FA9yc0s73o6sR0xDHzZuP4yVBcagCIHWjk58mdmPKkXzUJQ9sK3HanDrPfuwUuiZ1Krw1stb8ctPOjwa34oeAO0A3l62HafPiMSN2wWRzGHft3H4+dpWNIwCb0X3leQb8HJJ8vdlU3NlMa554CC+FeZWKry2ubocf527BafPTcX7zRZUHulA7NB8WytKY1Jx3suVyHH5v6W5EjfO2YVH8wLxgsWC+E0ZuGtDBq6avwMX3RePRTnhPwe3tasbaz47jA0top53rR7/e20bboxSuV7icDi0Yx/OXpCLHQGeO+3kiQk71u/FhU9m4JXUXpSK5v1KeSTlbWB97KtOGO0zyiF1ayLOn7kFFyw/gkNqA/bndyNfqKOCjrWvMob2MRK4oe0f6bNKv4Pnr4YjrdhQrEFNWTH+OHsLps1J8DrlabTxNxT8KRuv9NLYP97xKnh+DQXMyYbJ628SuArFh/ghaO3pxpqPUnDNc/vx2K5OFPhosIqvG9u+GXs+j8aZMyJwyftNgfsenKodCxbsweP5gkgy48t3tuFHb9ajchTYOMqo1iEmpQVJoqGz1UnpuHBlA2pGm6e/141HuZTa0FePGfPS8elx/yuOxvZj+OzAcdkXAY05OfjlI3mIEkRYfxPmzI3EfxICI0RrS6sw/518fFIrcMF/+8fG8WDdz4LIdbtw6frhlzi1+zNx/pw0fNyj3IaWtj4kHVWAVX8L7p0fgd990j7ycyvlbYB97Ms/o39GLSg43IDvZEeyBAZrX3ZPlmMkcJU/e5PF51QOBT7XqrDmte04feY2XP9tCzZH5eCOjxtQILxEk8blMcTfUPWHNPaPJl6FatnILgXPgJTj9FtRpyIJ3FEQpbKwBqvSj6PCWwU7ijxHfsgtyM2txENLEvBgumv4XyDuox3Aa4u34fY4QSQ5h7+c9Xwp0gIo3BuyD+FXrwXxQ+1BKpes3wbb8OCCVKwJ8CeFWurKcf09aVjX7aoQXcPJr9s81gWtploFyyFzawLOW1GLCtcz5BgKfGcCltWIenpHeL5qUzNx/n1JeCFP52W4nBPXloZy/IX1OszYit+uqkSsaD6wB3+kvA2ij8fnGQ0M1h44jeCbcDyfBO5Uq4eovIqeU60BiUmHMeO5VKxQUj+PU/xVZOs41UvS2D+aeDWR9tO96VmfCA6QwB2nCmkinDm6e5rw+ert+P3GHteqv85Pe5wVgOGadcdNQ/N42WI5Vy2tRG7QXgqMtlxWlGRW4gMlgVTMnf4OLPm0FgdZ+dRdePrJZKwSD4sVn6to34K4yAKsFc+v7W/E7HmxeKHcJcLYZ2Ve2IpfKR5ObkVlWQO+qhDmngan0q3rD/D9BkyolePRYDde/7wGB4QXM1o1Nn6WiIvnRuH379UiXej51ttQm5KBC58uQqLrXPYphuvv3O3XcO/a8iOY+8wOnDk/HeuEIf5DvhX5r68TzyyKdKxWzlYsP/fpHHzR5K3nV8JbpT7W6rBpR63fL6Vq80qwMG7Q8ZwG5BmV+iBAWI+ubgsOvwNlGwnc8PJXoPxO+Yj9PvHxN+DxSm9GTb/Mi1NpXekjXrVLYv9o4hXxTMwz2p8KfCCBO9QgDSbhOZRWNGF9nnpIAI6abFoTSpoHcKBZJ9/o13MoyCrCHYv34/VyuUa1BTFfRuOid5uHFi+qSkzHj+7OwAbREGO/7dNq8eHKeDx8wNm71VxdguteKkemnDBhPtBosHljGv78ejkSRUJk6L6DauxOKMdL35TgraRjyB3RtlGWS9OH5R9XerdTli9WHI5LwwWzduHhHDPaNX1Y8nwSXhOLU7frRvKJDa2dDZh9bwR+9l7z8FBxxwrXO3BPmiAYjfjkzUicq3D13+riEtz4zAF80iDHg9Hy34rKVjUqpX7t16Cg24r2wW68uCIPEaMYrj3kezfsrCiKy8C1H7Wi2O2eVpTsy8BFs6IwN42NRrCiKDEDP54difPvjsC0mdvxn3jt0LCWpuJCXHFvFr4WFlfrrcd/50RidrKfq4cPDmDtW7tw2WedbsPKpf5rPXYMr78Zh8se2e74RNGZj2RiXb2cH6S8Vebj5qoyPLJDmPOu0JfsGV2xHWcsyEXkgA0jPqMj1iVSHzjtCBjWbjxQWMYwuoYE7uTzqXwdRuX0isu4x99gxysbWo/WYuZzOfiuQ1gtn/lfWlf6jlfspfmihaLYP9p4FUb1oVeOUBmG2jGEke+6lARusB8WrRYR3yTjF7O3YPoDmfj8qLjSs6G1T4uiPvc0ORI3tXfinY9TcMU853dsWc/Q2QtSsEQyXLK2pBjX3ROB6TMjvKxibEXB7hSc+2IFslyCofFQDi6esw+rW0e2Q842R1p/K+bfvwXTFxzCll4b2GI5Ny0uQarQu+aGuwkxmxJw3qwInD4rBovLJA1/1XG8/WqU89uljs+rOMv6fMagm6hwt2V05WquKMGsr475vdozW95//iNbcfmXXWhiC3UtTcAr1TJvbVmP1og+YYJfhQ/fjMIZD+VimyD4tRq8uywSf93m7HFr11uwdd0unL2kCnluYk/moVf34MXn4vD0YT8FnJufZPLV6rBuTQ42Sl441KTmYmGWBa1H6zFz/i4syJH4dChfK4oOlWDO0mTMiehE2Ujl0Jvw7doonD5zNx7Kdl/crbmpFv+ZH4FLPj6KRr0e697YDjZ8u7G7Awuf3IrzVjUMBYbW9mrccnci3mhw+YjNfX1oK/6+Uz10jjufZMruKkNL6xHctigfuwQ/sXQ5/7F0tQbbNqfh13duwZkLD2Gj5PlnDR/351GJjzkkfZeBZ4u8YezNdiuK0rPx69nRWFRsGeEZVcZbdx847xtIrJX6JBzPI4HrjaeUHo58Ho3N4x5/gx6vbKjNzMbPZkbgV+va3L7n615X+o5X7dLYP4Z4NRq/0DVUB4UjB0jgDjW0g0BgrR6RG+Jw0aJcbDzShkce24orvjg21HPKCFQRfwB3xvma02dESkIOrrs3AmfO24Prlu3HrUvj8at7nEJ3+iN52Cms3qvqxSsvJ2JRrhob1+zEFV90yQq3hqxs/HzBsJBqrijGH+bE4eVKeYGmjOgcDsWl4aczd2BuugntffWY+VjOsFgT4d5YUYIbXyzAtpYW3PuAs7EtvkdrRze+3teA9bFVWLI+A9c+sNU53HNmFP72VZvXRb5GU6661Exc+clRH8LZG084pG9JwAWrGlCrN2L9yr14WE7UKfQJK39zTSmuuycd6/uEe1rw/f924pcOAcfSOCRtisPZi4qxT/bFgXCd85NClz2ej91iESbygRhv//bN+Pq9WDzCeq5F+TVk5+I/EezbyhbEfR2P2/bKc7r1aANmz2fzU7dg2ux4vHJkZM61NDuF7EXvt0i+W8shbXMCznurHtVaNVa/shUXLS3B1nodDu5OwQXPlw7bONiK+x9gPe4uUajpxUuLtuIP3/YOnyMqj7hsHvtaHda8mYq3JS+EPP0n+INDSX4xbrwvAhctq0SaxCfuvFXiYzO+eCcaj+b6K3CZEO/Hq89vxyzWc+3jGW1XzFuRDwT8Aom1kOck3JLAFZ4P2nrUMZOQ73JlHPf4qw9+vGrXOl9WT783S/IiWFRXjhSv9JLYP5Z4NUW4JMcvSptadSsJ3KA97BYcSsjAJTO34votbJVcDge2J+Hs+Vn4WrRya0PmQfz86ULslfSIsQeztrEVS1dG42cL0/BsQhcKhOGVehtau47isYURmDY7ActrnSKhIi0bt2zsRm1nJ55bkogXS9xFiPCwNx8pwZ/uTsX/XIsitbSwz8/sdfTqCOeMaqvpx/LF23AD63FUdeDRx/bhLY+5igZ8tTYFL5SaUFJwGDe+WIwYUblk79s/gG+/T8dldzFhFIFfvVEhu3DPaMrF8P/Jvcl4vdy9d1DWDgl3HIv0vM4W0rJgxyd78fcdwmdohisVpT5x3E/ViSee2I+1Q4tVcUj9Ph7nDi3WxSE3ah9+9HgBokf45m5lQhrOmhGJS5dmY0lKXwA/NWXGxvd24OfvuK/s3XAoB79ZVu2Yc92YX4C5Q5/kGcbCMUwrZj9+9molUhra8fQz23FbnF6BwOSQHpGAc1+qcM55FvmhsTAfVzp8wCEv+SAum+MUz6fPjMCZi4qH89YcxyvPReLfMTpnmlaNVUsicdkXXcPniPL17X8Ldn+RhsWlEoHp4T/3slcWleCv87bhr1v73F48ufNWiY8t+HZNFC5aWo7EoZch4nv52rdgy4e7cRvDweszaoM/vB32geu+AcXaV1nC+xgJ3PD2n+86gsqmBJ/xjr/t+omIVzY015bh+ruT8Eaj+wvc4bpyhHill8T+McUr4qISLtI54c8TEriKG7HM2Rxyk8vxkde5lewcC2o61TjU2I+Ew8eQUDuA1JJWrPk8BZc4VlLdgmkzd+DateXYEHsIl8/ajfnJx5HVMIiMiqN49509OGNGBC5+tQgbCnuRVnEM38aV4bG34vCzeXvwr8/rsKt20HE+u4b9H6jtxa79Jbj1wS2YNmsvHknvR1Z9F15dFofb1qTjhpcy8Up6Dw64zk8r70JstSiPygrccncMFgtzdHtqcfvdcVhS5V4Z+//As17NRNwQMYAWxxCbbbjq4ybsO9KD3UW9yGS2F5fhlmf24943k3DD2yX4pnzAVbZ+JBZ3uZVTKK9zO4Ck9GLc8pCz5/rcJ7PwZtpR7CnvH75mFOVqPdaIOaxH8a49uGVdGdZldiLxyMAQdu42iDBk/ks7hCteO4JirXOY6flP5eKryuMOHiTVDfrnE+ar+lY8+vQ+vFIsYDKIfdtTcO5TRUh0CdrKuDSc+0wJUkbowa1NO4ALXMO7p82KxrNiMaZV47PIOhzwNTxYbUJJqwoHG/uRWNqDdId9/YjLKMEtDK9Zu3DH1jYk1g0is6Idr7+xC9Nn7cbsXR3YHZWO/2wXhlWLK01n0D770Qy8ldWFqO+S8Y/IAUUCs7m2BNc9V4AIhquL12ybeSAXVy8pQbQrPbWgESu/OYTbFu3Aj57IFZ3bizeXRTqG7Tt5bcC6FZG45rs+H/fncCCmEEsyndwdvu8ANn2cjHsTnc/xULqM/4aOOWwewLZvE3HevGQsLxj2cZaEtyP72IrS1Ez8dOYWnPNIChZE1GJTYQ/214nyFGHkbkM/vloXjVv36uAcBud6Ruv7kVjuKqfXuoTVcZ2IEdclMj7IahgN1mKeTI19ErhTw8/+x9Gpg8v4xt+Ji1dsXY4Xno3HU9mi9olMXTkUr57ZgXOeFMcraexXEq+mDm/omSJfy3GABK4fArf1aCMeWVcnO9+xtbcP679MxzUPRrrNFXUMvXQJi9PvS8ZTm3Pw5/uG582yHsjTBeERtK3MPWeJhgb3N2D2wjxECUOd/cDInWQccqJS8DcmcPUcsqKSca4fZTxdeCHgxzVivB37fpeLQ8GBfMcQcI+8FNhx5qtM4NrQ0lCJf9ztGnqr4Dp/eHDGwkLEuARu7b4MXLG+Y8Qh1a2djbjrfpc9M/dgYYHQ22jF4ZRcLEiQW/DMiqqqeix6Mw6/uGuYs9MdPef+lW143rB7RVybk4tfzxLyisB1Ef0+BObwtS0NhfiNX/gK9xBvI3DFl0KPrRmfro7GY0Pfgx6+1zCnnZ/Qmi7rT5lnSvY88f2FfZlrRbxV5GOtBt9tSMBFM4U8/dluxT+ZwJU8o9PnDvt8NM+C+zX+Yi2H/+ROI4E7uf07XI9QOb1jMVHxV1xfRojWuXD31WjjVbuqHf++R3yPkfenu0YfievR4divJF652+4dczqPsJmcHCCBq1i8mbHr83S8KF0AiV2vPo5VK6Jx5XOJuHFpCv65PBX/Xp6Eqx/ejatfScVtb2Zg/ueV2NzkHCLc2nMc3+0uwoJ30vCPZ6Jx1QupuPW1/bh9ZRYWbm9F3OEGvPrZQcx+g6Wn4t9K/133/P3LqfjX87vxiycS8Lv5bL7qVlzyXIornxTcuMh5T7d8VxzCB66hze1dDVi2k82fHCPptSq8s2w7/hLpWt11cABffpOF/7wSi18/Fo+bX0vFdQt24srnY/ATJmbv3IU/LXOVd3kS/rAwRnnZX0vBjU/vxqXPJONfYrxGWa7mY73YuLsYj6/NxIwV+xX74Y5v2lyrHluQub8Ic9/Yhz88vNdRLr994vDnXlyz1J0Dt31YiwxXj21ZcilWC37z6S8rKkuOYOG7B/BwVCdKhN7a/k48/VYx4iXzQFmF31RTidsWRuPaF/fh5mUp+JeL1398Og5/X56KW19Pw4z38rH6YA/2Jpfjqf9l4I7X9+OOlVl4PKIZ8WXNWL4+CzNWpOGpNK2Xb8WacfBgJRZ9kIl/PbUTNyjqweVwaGcSzrk/Gn9jNon8/a8lw9ySpv9qQazbuf9+bT8ejBUEtR6fba5C+gg94c2t7VjxcSbuEN3z34x7i/bidy8Iz9gwh69+2NN/Yruc1/p+HpX7mENpZQve+TYP961Ox+2vK60/0rA4y/UdbNcz+t/XkvDH5xIcz6hX3jr4uQtXvqDEB/5jPdUaHSRwxxhvfNZ/lPf/s3cdXm1c2fv3D8SOUzdlUzabummb9SabvtmU9SYBY8e9xHYcxz3EveGaOG5x3OMa24gOBkzvmA6m945EM6YXGWwjRL7fGaGBkTQjjUBCAq7P8ZlhNPPeu9/93rvvvnLfSKpP5rC/lrNXSkjLMvDaFFe8tFZMW9nXf3xjmZ+WvQrDgO0XZ69Gks6prNRGmZoD5OCKNYqNUsxZe513r2NZYiJeWBSC2UeSsOxMOja7F0FSbOJotWLLqX6vNDoOb528gbLmVjhKovDKolA4ZIkvk8zI/HSJqUBCQCSemsyEthfaz9qNCwcCsDS1G0VlldiyxwfPbcpGAM/+Y930B9cYDF2uweXLlH+oOuHHYAiRrjuVyI+Mw3tM5GcdfXfD5cgVPL8hFguPp2DVhSzs8qtCtMmO+9HEUVYrw4Il7pgeYZij0opi2MyTqI62ytcpt2a6/JgJvMM6/aZM0yRpDU3HRmHAU16z8NZqsRbgBg8uQ8VV+3tycC2HvbYu6G/ShT4OGGOvmCBTv+7ywL3MsXRGx0jQowdqQ0Wt9tKnR/pND7+GweaZG39ycEUqsTzjOl79JgluPMt284IidZbeMmeTFotM2xxKLs9Kw+sLY3BadQyJAskBkXhmXY7+fZYmK68CqbHJmDiNOQolBZ6CDms3/M9dxbN7y5HKNNbydvy6yxMfuAqd56lAjF8SFjhXIkYwTTNWWLkcVxPqkWFglk9In5bVCR8uzJmrvniBd4nzbRzf5dwX3bh/qa0zpoTxByoTklnU84ab2LLRDffOicHpm3zlHHgmra7EkpUuGGfng2XXuWVRID4gGfMcpYhssKxDKLtRD5cMOcpMVp8G5BeFp1a+0uqbcM6+NegVGdbH26HhMRgMh+MbcnBHp16HgzuUxzByxwh7VSWX4/IJPzxkK8HLp2o5Uf+tx14Rd4aRO1q2mbA3L/bk4IokXFlSIp6d7IK3z1QjVdvB6ehEZGoVLkWW43hAAVZs9MBLJ25YtoPb0YRta1zw0OIwfOuYj5/OheGZ+fG4zOOgm7SStbbDWRKJ56c44p5p/rBPFZq97SN2RUE23p3mjJe2JmGzZz7st3ri6UOV/HtKm6uwcCGzL9AVk3zbBZa8mq/CFCYk4gVbCR5ZeR0ugxmJtZROBDnORHv2wr0zArE6Qa7jAFXcaIZXvAznw0rx65UUfDTPG9+lsnt3TYNzUUk5vrN3wzgbZ7wj0YwmrMnLbiQmZOHLRcySexe8ee6G6kxBWV0VHM4WwKO0BsuZKOI2znjX2QTL6wUx05JbfheFzdxgbN24etYXE2xd8PIRKTItPsp+By5Hr2C8rSv+cboag5rxtjreaulArK6s/D1ycEenXjXbMZJxJOMh3l4pUSqtwpYdV3CfjSMeWp2GKw3MaRcWtldW3gaOZG5Q2a2vbSMHV2yFr5dhripirwQPLw7B9JMZ2ONXhrPRMlyOYZyAEhxwy8DSfaF4abYf/15dsXmZ6L2KCimWrfXABPUM3P3rchBjqg534w3sOBSD+WeycTBUinMhhdh+Jgbvft13Ru34WYFYFSeH1KAsCiREpuD9eWxAGyd8wBtxt6/yFJbI4HCmAH6GjhIymK+xlbEHuTklWL7VB68dZvfZGpuGEmbVySBkzr0Wh2eYwES2LnhxQwyWXsrDLyEVuBBTicvXpDgdVIidl5Ixc5M3Hl/Jv1dXVMPe1ogjp5Ow0rkQv0VJccovF/b7gvBX9VFPT+8oRLQqcNZteLnGYcYvqXDwLcP5yFLsd0nFjDWeuJ/hsa0b3jlT1TfjzxydcNlfxe8JK9PhW1qN3Wfz4GWmZdQacja3wcU7BbbrIrErn+vg3kFkWBpslvpgWij/2b8a6QxCZ0Z9L+9CUEAKPlviiwXsPttB5GltvDUKg0HIa4n0ycE1vj21hJ4ozzGgJ9H2Son81BzM/Tkeq5wLcSqqAid8crB6XyCeUQWJkuCxNamQVDM2woL2aoS0gVS3xkDdGkYukoMrGuwe5GbmYdpyV9zbv2RTNxLe/V+HYGl4q2Vnb7kyybsQkVCKfe4FuFTCXdJpgorEpB2dg28c/PAkM2OrckBc8equDFyqMG6mT3azCc4hBdh1RYZoSyw/5mKm914B6VAHCcypE71l59G5vAt+Htfw+kx2gEGX06ogZRuScbrUOJ3qGKuOW/D1T4XdKg/cx0b7neqJ94+VIlJD5wrkFkqx42g43pjbN2DCRJl+ZGkU1se0aczuS2824OSFOKwSDGLFI7OxGGm9X5iajv+sDMHsy2UIrBXARK4QMbhj+rLpYM6W3RTlsSbesnKNois5uMNYH0YRbwTrPMk4tD2aou2VEtL6JlxwTcSkFe6qGVumLzR+hi9sL8oQz1k1Zwl7RfygdmWscoAcXGONgPw24lMrcNA1A9//lowlx5L7A0udTWlGlvr4lrFGKFnzLVzLa0BE1Z1hXzo81rA2h7yyhjZciSjEjkupWHEiCd+e6AsstduvAp5FnTxBqIZmNMrr2xGZ14SkegEHka2X8rtIL2lEUGEHioY6sMCmOaRrD3LLW5DGE3XaHHqhNIfGs5GEHzm4Y0fXI4mXVFYlRNurzh4U1bQgNKcJKc2WjQVBeqP2ZKxzgBzcwXZ25Z3w9EjH/sxbyMkowHqvuoGjVwab5kj+TmcvIjUuI7FxkdXVYs/vBbha2wXfKxnYm37LumYiR3IdobIPbUZllONHDi7ZjJFoM6jMxFviAHHAGjlADu4gO03SijLMW+aOv+3Lx89H/fDk4hgcL+fuxRsjhBfcizhG5B8kf6yxMWD2CCWExuO1OT6Y6VmAb1a646W9pYi3iplT4pN1cob0Yiq9kINLXDIVlygd4hJxgDgw1jlADu5QHJSObpSrOv8KlLWPveUoovYiDgVf+tYiM14Vbd19y8z7+U2GYqwbCpLf/HWAHFzzY0w8JoyJA8QB4sDY4AA5uOREDdKJor2I1EiOjUaS9Ex6Hg4OkINLPBsOnlEexDPiAHFgLHCAHFxycAfp4FIDMRYaCJKReE4cGB4OkIM7PDgTnwln4gBxgDgw+jlADi45uOTgEgeIA8QB4oCFOUAO7ujvcFGnmnRMHCAOEAeGhwPk4Fq4U0NEHx6iE86EM3GAOGDNHCAHl/hpzfykshFgKK9gAAAgAElEQVQ/iQPEgZHEAXJwycGlmRviAHGAOEAcsDAHyMGlzuNI6jxSWYmvxAHigDVzgBxcC3dqrJkcVDZqvIgDxAHiwPBwgBzc4cGZ+Ew4EweIA8SB0c8BcnDJwaWZG+IAcYA4QBywMAfIwR39HS7qVJOOiQPEAeLA8HCAHFwLd2qI6MNDdMKZcCYOEAesmQPk4BI/rZmfVDbiJ3GAODCSOCDo4H5w0AOP7HBDfFkt7ty5Q/8JA+IAcYA4QBwgDpiJA7vz5PgxX074mglf6sdQP444QBwgDowdDkQVVav82I8PeyElORmZGZn4v8SEBPx9rxv+b80lpFQ2gv4RAoQAIUAIEAKEgPkQ2FF4G7sK75gvA0qZECAECAFCgBAYIwjElt9U+bH/2u9BDu4Y0TmJSQgQAoQAIWBlCJCDa2UKoeIQAoQAIUAIjFgEyMEdsaqjghMChAAhQAiMFgTIwR0tmiQ5CAFCgBAgBCyNADm4ltYA5U8IEAKEACEw5hEgB3fMU4AAIAQIAUKAEDARAuTgmghISoYQIAQIAUKAEBgsAuTgDhY5+o4QIAQIAUKAENBEgBxcTTzoL0KAECAECAFCYNgRIAd32CGnDAkBQoAQIARGKQLk4I5SxY5psZRdSE6oQcHtMY0CCU8IEAIjCAFycEeQsqiohAAhQAgQAlaNADm4Vq0eKpzxCPSiwP8aJs53hV0webjG40dfEAKEgCUQIAfXEqhTnoQAIUAIEAKjEQFycEejVseyTL23cWGPP+YfiMCKRIVlkei9i8yYQnhVWLgclkWBcicECAERCJCDKwIkeoUQIAQIAUKAEBCBADm4IkCiV0YSAr0oCozAXya7wca/3YIFVyIzKAlf/xwJ+6gu9FqwJJQ1IUAIWD8C5OBav46ohIQAIUAIEAIjAwFycEeGnqiUYhHoasGlk3HYGV4Bx1S52K9M/56yHSd3+mPa74VwSmhAndL0WYz5FJWt8E9qQ8+YB4IAGA0IkIM7GrRIMhACpkegR1oF/0oaJjc9spTiaEaAHNzRrN0xJpuytQGXnbPgWNaN9vQ0fLkrFZcKutBtCRw6m3D5bBwWny9AcI2RS5SVShFOmxJ3jExWNAwKJe6KftlyLyprcvHRTG98+Vs+Iuo5xl8UfpYrN+VMCPAhQA4uHyr0bMwhQO23lsp7UeIRhMe+DcMPPrWo5AyW9yg4dk/rK/qTEBjrCJCDO9YZMJrkV7bit+MJOJBYD8cDHhhvI8FzhyvRbAkboFCgJq8CboW3wbFHGmgrb5Rib1Ab7nCf9nbC9XIekvU6r3+gPjkJ89xbRTjC3MRF3PfeRsDJazggFQatWyEkkYj0TfjK3YwkPD/ZEffYuGBerHoeVxR+JiwEJUUImAgBcnBNBCQlM3IRsOL223J2T4mIk14Yb+OIe2Zcg5d69Lm3sRzbvRosM4A/chlGJR9DCJCDO4aUPdpFlV9PxHOTHTFuVgQu1HUhJaIIgTeFHTXz4qGA614XjPvKFysSbvE6uU2hEXjQ1gWv7chEaMsfquJ056fi9VnX4KEvAPSdWqxeJMGDO0vQZGIhOtOT8OJkZ0wN1XC7B3K5XYe1K7zw8bF8xDb3lXngx2G+670Dl59c8ei30TirXr4lCr9hLiZlRwiIQYAcXDEo0TujGQGrbb8tbPd628sxa5YrXtlbhELV+LISied98PjPFbg1mglBshECQ0CAHNwhgEefWhsCCpSk5GFncJPmrKhFinkXjrudcI+NI8bNCMSPhdpTsn+gOiwKTzIzkIxDq7ZSd3Ov45WpQThUo88xVyJD4o8HV6QjVTvZocqqaMLu1c6YeLmRMzLciwKvcLz3YzouhaThk3kSjF8QC++2Pge3t7kMC+xDYe9fh2q95elFuX8U3tuZBsdi4Zlt8SIokXr5Kp46VIku9Ufi8BOfA71JCAwXAuTgDhfSlI+1ImD69nsoNke/3RtWDBWN2L7SHd8kshEnlIg7640H1uWixDoWVA0rHJQZISAGAXJwxaBE74xIBJSNbSi+ZalZxj9QHR6FJ22ZJbSOmLAkEYGtWmVRNmG3vS8+d5ThhtqfVdbl4ZOpXvg+U7/V6inLxNvz4+Bv8g3GvciU+OMvh6sGBgmULTi43hXjbF1hEyBHt7wV0YXsrDTjqEfjqcmOuG9lOq7rK4+yDSe2umKcjQs+udLGO6ttHNH+QGNwOB7ZmA+pGi6x+BmXD71NCJgfAXJwzY8x5WDdCJi8/R6KzdFr94YZR+b4w+0u+MRHrrabvajwDsYDC5MQpXdQeZjLSdkRAlaEADm4VqQMKoopEeiGz+FArM3W7yiaMkedtHq74H/cFw8we2dsJHjxcCUauBOzigZsWX0NrtzVwHekmDfDGdPCDYR56izDjFlRcGanLnUyH/yD9ogoPP5jGTRiUCs6ER9dhVxeB7YXTaVSeBXcMXwckqILydcqkcGVWURRlY3NyGjW1eXd9EQ8vzgZ0ayRF4ufiDzpFUJgOBEgB3c40aa8rBIBc7Tfg7Q5Knz02r3hRFCJsONe+NtvN/oDQHbGXsOjX0XCkdYoD6ciKK8RhAA5uCNIWVRUIxDovY3zDi74r+8tw06XEcka/apCDn/X63BwTsRHc65gScLtgfJ0V2P50jj4cn1ZxU2s/9YJ77saCCDFfLsoHOe0Z4WNLqDuB3euJ+CF7UXgBibWfWt4n3TGXMOjc4KxI5ODHwBlVQ4+nBGBSx3q8ojFb3iLT7kRAgYRIAfXIET0wmhHgNpvAQ33osgjEI/sLEGz+g3Vcu4pAfhZxh01F/icHhMCYxABcnDHoNJHvchdrfC8FIHXp0vw1K+cpbZagt8pysWGoHadSMT8z5VI8biO83r3xmploPHnH7iZGI9XlyQgsEO9d7WlCJO/19pHq2zHobVOeOHkwEitRjLsH4p6bFweimNCQbS6G3DobLHI/Tk9kN8eMJLd+dfxjy35kOlOmKpyNwU+XV0KniXKwhh3lhRh4Wo3TJgbhUtcmW9XYPasq9hRwq7xFokfiyNdCQErQYAcXCtRBBXDcgiItX+DKCG/zRGfEL/dE/89/5uatrf/HR77fetaNB5fmYE0djtOTS7+PcXwdqb+NOmGEBhjCJCDO8YUPtrFlZcXY8FSFzy4IAgzN3vjgbW5KOZz1Hpvw2WvG+6dFwtv7lpcgee9reWYPVuCpw/K0MILYi8aS6VwymT3pvK8xBzBc9QH/zhbp1r+23U9Ef88JNNcCoxuSPY44+G9BqIjKlvw4w/BOFg94JgO5PgHGqKi8cRkDyyM404PD7zBvettLsFM+0QEqCM591Rk4f0NOUbhZhgfTo69Xbj4UwBWJncNzGYDMJhGdxvO7/HEq6frBvYHK+qxeakbFsSxwTdE4scpDt0SAtaAADm41qAFKoNlETBT+y1gc0TLKtAvEP29wIvatrfvNX773V2Qir/PjoU3a9JvlWH6Vy6Y3b8/RyATekwIjFEEyMEdo4ofjWJ3lubh87nOeONIOYru/IGm6Gt4Yk4sfHn3e/aiPCQST032xKp0rgcs8FzZgYu73XHvgiSEs/s9WRCVXQi5HIq/TnHE+PnX4K7n+JzeFim+/jYI+6UKxJwJwNwo7X2rSoQe98QDm/KhPvmGzUXzqpTjyOZA/FTB5+ACPTdKMG2uBM+dqO3fs6OZwMBft5Li8bStBC8cq0Ybs+y3Lg+T1mQhhwtL/+uDwKf/W/XN7SosmeeI8YsSEczdP6QPY/Wnyvoi2K1KQSyrg95O/LbVBf/xalfPCIvET7tM9DchYGEEyMG1sAIoeytAQGT73duFUOdrmLT5Gg5ka9tQHjGEbI7Wq73NNfjp51BM+jkHMe3coJACdk/j+z9Ql5aFuZtDMde9Dk38plnjC23by/7IZ797Gwvx+bQgHGZXkSlqsGKBEz7z5RpRNgW6EgKEADm4xIHRgYCiCT9+zxzL44zn7UNhuzUAL8x3xaNT/PFjuYClUbbi5x9cMCNCK3KSwPMeWTbenxEFp04OZL13EHbWD0+sSsJVaTVWf+uEv5+v7z+2hvOm+rYXJVdD8fLOeMz4IQEBOrapFxkSPzywKhP6Ayl3w+knb6zUcM65ufUi3zUAj+wpQzv3Md+9Uq5y3sfPjoUvc/5uZxlmLknUdeTZb43Bh/1G49qLCtXgghsWJbCeat8LvBhzv+3twrnd4TjRwHY+lAj81QPP9zvyYvHjJkr3hIDlESAH1/I6oBJYGgEx7fcfqIuKxlPsCQX2WcjlHYzlyiJsc/rf6u2Cy153jFMHhXzPWWutloDdY7/vbS7H7Ll9pybcYxeAn6QC/Q72A+aqbXv7f+Ox391V+G6+18CAvLIJu1Y54S0Juyu3/2O6IQQIAQDk4BINRgUCve0yLF/igntVxskR90zzxdLICmz4zgVfBmouhR0QWInYM76wC2K8Ou4/geeKm1i3LALn+wM7KVEeHo3nJjvh324tYMaRS7yC8cCcWHjrOK6c9O/UYe0SJzAGlF1YO/BrL2Q+IXjwu1Qkavp+A6+o7pSIOumNz7zZYwO0fgZwNycFb+wo1ozcrPua6klPZQ4+nB6Mw7W9gOIGvv82BEfqhAy0WHwEMmMeK1txYI0LPu6feVW/q4OxdhpKxJ2PgEPfaffMwmbkOgfg4e2snGLx006X/iYELIsAObiWxZ9ytwYERLTfzJE5OzzwhU8zSlKv4+1ZEbhkcBRXj81Ri93bWgy7eWE4Wt6OkHP+eHxniRYgAnZP9dYfqA+OwNPb8pFdU4ONq10xJZR36ZhWmoCG7eX8qmO/lS34yd4FtsHq/opSjmMbnfHa+XrOV3RLCBACLALk4LJI0HUUINCLro5OVNS0o+YW45wpEHLcE39an4lr0kbE5jYiv6YdJf3/2xByxg+TnOs5z5jf2xBw8io+035eXYXvV4bgx/w25BRU4ezZUDxnpx6xneyG9w7nwi0kEX+f4o0NeUJDyr2oTkzE2/Pd8LdDUt5lTC2hEXh4dSb0n3D0B6r9Q/HoiiRcKWtFam49Mqq4srWjOPU63ttRBG5MJkElK1uxb30wDlT1Ar238NtWV0w8KUWmrBGx+U0o6sdMHz412GgfgbPqvbyCeal+6EX2ZX+8c65GM+1qNg0lSoLSsCexCcUaebfA42gIFke09uss0ysUD69IR5p6QEAcfvpLR78SAsONADm4w4045WeNCBhsv1WOnhNe3puHwIIb+HFzCA6xy3b1CtSLArcgfOzOfwZ7jzQL7071xmzvKiSlpeHfa1L7bUxfn6ENIecCYBfIdzZf30DrA99G40hyPaKdQ/BfDzFeN+N4N2OHvT82pg7YNCa/4uQkvLkxE4nVrF1vxq9bXTDxcpNayru4tNMFbzvRDK5etdOPYxYBcnDHrOrHhuB3CtLwBuuEsrO7GlcJHpmsdlI1njuqlyrx/3aP+t1xc0KwwSURH8yRgH12z2QvrM7gcXB77yI9MAbvr0uGT1U1Vq2Ihgs3wJVaJZ1R0fj7qRsDgZQEVKWsycd/p+kv333bxDq4chzdqnZwmZlonxA8zMqohQsrZ99SLq38p4SJdHB7ELbdhR9jVRo9iDvrjfECebNlYK/3Lk1FktrBFYufAKz0mBCwCALk4FoEdsrUyhAw3H4rEHbiysBqLbsA7NcbsIIVsBdSn1B8IuDg4nYtVn3DseO8tsdJtSKMTZF7vZWehJf6+xISvO/GRLQQ8a+7BrYztOyooO2VqLZA9aWqgMteX9hn8fQ1RGRLrxACox0BcnBHu4bHvHzduO6fiBmbruLFb/zwmUM4bLcP/LfZ6I93fwjVeGa7PQyfrryCV77Xeu4QjDe/8cY7W8NhtzsaS87mIehG3yLj3lutCPBLx4r9UZiyMw6nyrSW93Y34ejOK3hy6TX8HFaGC56J+Gh+IPbxGOam6Gwc53muq0olimPTsWh3CN5iyrVlQC5Wxq8uVwtEfdZMTVlXiM9nBQ2MhHe3wetyLKZtuoqXlvjjcw5mgvgw7+xKRyCP066ZGzNq3YEflzvhsSXBsNFIeyCNnoYa/HLiGr7i/s7oYJEn/r4uTENnU46WgF21LB4/nVLRA0LAYgiQg2sx6CljK0JAVPt9tx1BPqlY+nM4Js4Pxi9iZnCVcpza6oqPPNiAhLpCd9VW4+j5BMze6IkHZ/lo2Jg+mxqJ7SlsGGPt73tQej0fm49cg80KD3zsKW4GV1mbhX9MccVrGzRtms3Gq3jpW3/8j2v/tkdgeQjrON+Bq2s+Csi/1VYE/U0IqBAgB5eIQAgMAwI9pRl4S3smeUooTtSzwZK4heB7xv3dxPdKORx/9MC9zBEE3ABaJs5mILleSMOi8JfJzPE+WgG+Bl4awt0w4zeEktKnhACLADm4LBJ0HdsIiG2//0B9ciL+zhz1x7dqWANEI2xO720EHvfF0wdkGimI/aO3tQorlnpgQZzeIBp9yQ3V9mqNo4stI71HCIwFBMjBHQtaJhl1EWAMy+kE7EtoRRtrJHpvIy2jATd47JKyrhRrj2bDt7Jb4+xW3YT5n/TUVOKgJAv7PPNwKrgcfpmNKG0319BrLyrCU7DMrRIFtwx0FpRdCDrtjz/ZSvD3szdhfv+2Fzeup+Dt6Y6YsPQ6YjlxOIaKMT/y9JQQGBkIkIM7MvREpbQOBNoKc/C/ORI8dUAK/btQhW2OriTdSHYPxZOT3bGAa5x0X+R/cqsBB7a44965sfDq4H+l/ymv7f0DjSW1SG42V9+gP3e6IQRGPQLk4I56FZOAAwj8gaa0XDgE1KEk8zpeZ/bLfBWEX9TLge8UpmOinSP+tDQJfm1/AL13EOqZjjPZ7Yg656Pa8/Pg+tz+pbAD6VrHXW97DX65WIRrNTew8TtmL5Ez/uPZxhOpua+8d27WYv+eK7jfxhF/sk9HvL7Iz6YQsVuOMLco/G2KI+6ZHoDted0jDmNTwEBpEAJ8CJCDy4cKPSMEtBFQoCQuBR/OYk5LCMKBCj3OIJ/N0U6O/ftOO66cCcSfbR3x8Loc5PAMdLOv8l07a6RYt8YN42xc8JF7C/StTRK0vd0NcFghwbjpvliVeHtQg+l8ZaNnhMBYRIAc3LGo9bEqs7IFe+2Zs3Il+JekASXp+XDwvQl2y+itSikc9lzF6wcqVJGHeyqy8B7jjNn5YXdBO8J90nE810irN2xY9yLHJQD32ThiwupMJNfU4tjFfMR1Ae25eVh6MAFbPYvhniiDa1Auth0KwnNTmcAWEjyxLg0hzew0tgkK3HkTR47EYvnvubhwrRI+0UU4/Hss/rOAwd4R42cHYWtqF5huycjC2ATYUBKEgAAC5OAKAEOPxywCdytKsflUGg4FV+BqQgUu+qTjmw1eeIgJwjTZE9OD2vocSSNsDqBETngq7C/k4kJMJXyvleDopTh8stC5zz59HYXz1XqcZkULHM8nY4tHMTwSK+Eekg+HQ8F4/qs+e/rXPcUoVncTjLa9t1vheSkK//guBu6iTiMYs9QgwQkBgwiQg2sQInph9CDQi+ayCuw6nIYrzUJLd3uhZG2b8g4yozOw5HcpBI+EtSJwlB3NcJPEY2uc7rm/Snkr/K4kYcoqD9WMrcrRnOmLmc5VqNA31DxY+ZR3kZ+Yh+93+uFpZpBA1SFxxRs/ZSGwjgWYCTY1sjAeLBz0HSFgCAFycA0hRL+PRQR6Whpw+fdovDPfqT/q/gMLgmEf2aq5pUaszVGB2IubBaXYttcff2Htk40TntuQDOdKEYPYyi4kh6Vh9vceuN9Wbd+meuKTU2Uo4Gy7YbIajO1VKk044DwWSUMyEwIAyMElGhACYwqBP9DZ0o7s0lbU3BZy8k0LSO+dLpSUNyG/UUFLrkwLLaU2ihAgB3cUKZNEMQMCSrQ2tCJbdgutBnxQo2yO4i6qKpuRX39X77JiIYG6b91CQXkrKm9xBm55Xx5+28tbDHpICIwRBMjBHSOKJjEJAUKAECAErBcBcnCtVzdUMkKAECAECIGRhQA5uCNLX1RaQoAQIAQIgVGIADm4o1CpJBIhQAgQAoSARRAgB9cisFOmhAAhQAgQAoTAAALk4A5gQXeEACFACBAChMBQECAHdyjo0beEACFACBAChIAJECAH1wQgUhKEACFACBAChAAFmSIOEAKEACFACBAClkeAHFzL64BKQAgQAoQAITA6EKAZ3NGhR5KCECAECAFCYAQjQA7uCFYeFZ0QIAQIAULAqhAgB9eq1EGFIQQIAUKAEBiLCJCDOxa1TjITAoQAIUAImAMBcnDNgSqlSQgQAoQAIUAIGIEAObhGgEWvEgKEACFACBACehAgB1cPOPQTIUAIEAKEACEwHAiQgzscKFMehAAhQAgQAmMBAXJwx4KWSUZCgBAgBAgBq0aAHFyrVg8VjhAgBAgBQmAEIUAO7ghSFhWVECAECAFCYHQiQA7u6NQrSUUIEAKEACEw/AgIOrhfHvHCP3/xRXBOOW40tfT9b2zBDWv/z5RVu4z6nnF/Y+/ZKzcdsc+435jrXmxZ2PfYK1Me9p69Cj1jy859j31mjVe+cup7xv2NvWevXPnEPuN+Yy33+srO/Y29Z69M+dl79sqVSewz7jfWcq+v7Nzf2Hv2OhhMLCUzt8xsGdhn7FVIHvZ39sp+z32f+2yk3OuTh/sbe89euXJzn7Fy8z1jfzPyujOrBbuzeOyXkeno2D/me75y6nvG/Y29Z6/c8oh9xv3GWu7Flp19j70K4WktcnHLwS0z+1zfM+5v7D17Zb9nrmKfcb+xlnt9Zef+xt6zV67c3GesXGKfse9b01Vf2bm/sffsdTCYWJPcbFm48vA9Y39nr+w7zJXvGfd3a77nKzv7jL1yZTT0jJWV+x77bLivTS24mlWm8mOnHPdGSnIyMjMy8X+JCQn4+143/N+aS7hadBNVnUr6TxgQB4gDxAHiAHHATBywz+7CDzldhK+Z8KV+DPXjiAPEAeLA2OGAZ/4NlR/7r/0e5OAS8ccO8UnXpGviAHHAmjhADi7x0Zr4SGUhPhIHiAMjmQPk4NJoMc0YEAeIA8QB4oCFOUAOLnUmR3JnkspO/CUOEAesiQPk4Fq4U2NNZKCyUONEHCAOEAcswwFycC2DO/GdcCcOEAeIA6OPA+TgkoNLMzfEAeIAcYA4YGEOkIM7+jpY1GkmnRIHiAPEActwgBxcC3dqiPiWIT7hTrgTB4gD1sQBcnCJj9bERyoL8ZE4QBwYyRwgB5ccXJq5IQ4QB4gDxAELc8DUDq60+ibOxzejyMJyjeQO0kgvO3GAHJSRzmEqP3F4sBwgB5eMP3VsiQPEAeIAccDCHDCpg9vRjL0/+eKpGeE4WNtDuhXSrVyOq5FViGwehZ1I4gDxXoj39Jy4MQY4QA7uGFDyYEc/6LtR2OkhvpNhIw5YJQdM6eDKagths/Iapjkk4MJodN5MwmEFIr2i8do8V0zyvWWVnBiKDSYOkP0eCn/oW+LPSOcAObgmMZRUEUZ6RaDyWweHaUmddeiB6sPw68GUDm5VRwv2O3jg3llh+LlEMeqcN5PwU34LB3f64au94VgQfWf0YUQc4OhUgbRMKZyKRqGeqQ/L0bM52u3Rx52x0s8iB5caBzM3DtwGZ/Q1FCbpaBEH+zhIS+qGsS5y6yXdW0M9NqWDW5hfhEX70nEkpASSCnJw+fWrQLR3OJ6a7IZPr7SMurpHHBho1yqK8jF1mQce2VaIDPnAc35e0O+EywAHRh13xlA/ixxcci6GzbDrNBTtDTgacBNlpANROhi+UTcFwqNliOoYaOSHw+BZz5I6y8g/HBhTHsPLaWPwNo2Dq0BGZjHWXyxBcMPgZS292YVCq3cEhlhPmxpx+Egs1gSU4Uhcm6g22Bh9inm3okCG34tMPQBhGg6IKb/53hmibjX6FD3I8I3ExJ+uYdJhqcWDrplH54Ov6+bT4Wgok3VxxxS6sp5+lhJVHU34PboZFRr11XS8IQfXTMCagoijKw3dhqIiJx1//8oDb+/PgkTGGPlulLaZjtzmwU+B8mF2/FRyDOeom7wF29a44oXNSdid2M5pfMwsu6EldW3dogdDZFUlmLspBpsim5FvbB23lPzGlpPet4hTYp52RQnTOLjc9vM2XE6H4vPfiuBb020EVl04tdcHH/yajaMJzci1pKMrb4MkQIqIBp5AWUOop9Lamzh8MQNHcm8bgQsXW1PcK3DNORCPfBOKb92rkdRvV0zZzg6WA6aQz0AaZtItX/2sKC7ApHkSPLalANcE+WxK3IVkHw6dC+VtxudG2Oaqzh4U1XehdLjtV0c3py8jHgtR3Blk2nxcNfszQ/0stV4q2k098KaLubQkG+/MuIJPjuXCReUD9L1jqrzJwR3uSjaG89NuKIojYvCIjSPusXHB1PA7yLiWiKmSpkE1QsY2ChU5ObDbkYoLUoFKLG/D4cuFiGrlVsoepISkYUemMZ1F7veDvzfvqJsCiem1iGaD0bRVY9ECCe6xccTDP5WjWMVZ88uud0md/BYuHonGlgIBfWnUKwViPULwkI0j7v8+A4HNRurLQvIby2F6f/D1yRqxG6qDW1ZZjyCZAhUF+VhwKAvn04sxfZ4E99h6Yk50F2QadUQPdm21WLKor/5PWJWBsH7HS883YtM28r3cmHj81dYRExbG42K9Vv4jvp52w+WIJ8YzNnB6NE63MPKZpp0dMgeM1NNg6tPw6fYOwvwSMfNCCU4GVCGe18E1De6GcTCfzg3nrVV/TKVjsba5VQ7/sCws2OKDP6/JGuQKMQWCXKPwxRkpEgXaJWl5MTb6Nms60PIOnDiXg6vtxmIggjuDTlt8WWT1zfAvMqIN16Nbvf0s9XeyqlLYu95EuZ50TMG3ssREVfve5wPcVQ02mjJvcnDNrEBTkGB0pMHTUHS0YOsPTvjz0hjsz6nEooUSPOBQhKxh0EmuXwTuYxygpWAWt2sAACAASURBVIm4VMMzO1BXhElTHfHQt+FYH6+OsNlehxVLXDElzAKBKkSOuhnDlfKCYqz3vIH0iiJ8MVuCRzbkqo1OD7KCo/DoDG/YeauXj5hVdsNL6ooSEvGsrTP+59cpcsblLuITCnA0UYYly7zw3uE8eFbz6JmXa8Mtv3hDZ4x+6d2RhevgHdzbCPRLg73fTWTJ7+Dy4T6n6VGHQsRX38RRn0ok8nbqhfDpRnJ4LJ6z88S7l2rVA1xC75r3eamsFj/+GoL/nJbhd+fr2BXXxlliOvLrqayuFJNnuuDFPQV9ba9J2llTcMC8emXapmHRrfwW/PwzsD6gAXm8bb1aTpPgLg4z8+hcXN7msAmGbLOsvgm/XbyGt+Y5qQbN77Fzw+uHy5BiVJvEyteFww5MOk549YgM6TxpZPmF4wFbF7y0LQNO6r5deXoK/jYzGr+xg/j6uMD+JpI7g0qbzUP09TZCA1KwSFKFFAHH3rBuDfez+tLohs9vPnh0TxmnrWXxN/FV3onju13xp8VR2K/aqmHavMnBFU0wEyt2LOUr2FB04/IhT7x2th7lnd0I+t0PDyxLQ4DRo2zG66YoKhaP2zKzx454bHMeIrWWRssqi2Ezh5nFcMXUMPUytrYbWLrYCe84t0A6zPoTM+pmuIHj4CRvx0EHV4yz88WqKCl+2HIVNj5t/XKVZ6Xh9TmxOK+aVVCiyoKyq+Rqa8C6lc547RzDFY4cvPcKRLqE4c1daTjsl4oP5kow/usYnL3BOrg9yE0pxI7IZuTxGEgmP6uTn1dOQzjQ70bVCQtjPCgHV94J93NhmOLFmbFobsVl13QczDZy5QJX/mYpZs7zw5ocMSsmzMezstxSbA+4iZSCbLwz1RH3TPbBstQBuYZcT9sbsGmTP+wulCG0nm0fzCePDh/b62G/3B0zo/pmL0zWzpqCA1w+mOHe7Lo1pszDad/MpXNj5DXlu3psc35WLr5c5IR7bJ3xzJporPSUIsio7RLadfEuzu9zwzhm1YOtGz72aNbattSDlIBI/Jnp2zEOrToOQVlqMl6cGohtZogob860NduLbkT7ROGdn0sQY9Y+cje8Tnrj/jXZepbza+tlsH93I+DcVTyxT6oeSDVt3uTgmrKiU1oiZ9fYyqBAjEsgHvuxXDVSVJGbjonzYvG7xrJg9l0TX9sasWO9a19DaeOMty7Va81UKBB0wR+vbErHOXbmT96Gneuc8NejNVqNqonLpsEjsaNuxpahB7k5RVh+UaqOKtmjsYRRdqMQ/50ejF1sBNbhkL2jFU4h1YhnnWotHIJ/98NTB2SaS4803lFj0NGIrWtcMM7WFZ96t6G8vgnume39zntVewM2rGZGgZ3xjjN/gAOLyM8nCz0zsk0xth5Yz/vGO7jdiPIKw4tbCwSWXTKyKZBS1GL8Plq5HPs3u+Bjrw6NdkGzw2Vm7OQdOLyDaaMleP6IFEHRWVjwWymSOINSg6unCiQFxGPS4VxcjEjDW9MdMW5mGPazbd1w1jl5Jw5udcEH7urBRbO0s4PkgDlxMJtuBTip17YoUWUW3AXKMiw6F8jbLDpVgNc2N9Xg229d8eqeDJzO6TTZ1rOy/Bx8OLNvcuKerwKwIUs9OMTK1tGAtat98PGFCqSq2wppRS4+mOqJb5IGBsfEtmUVZVU4mdim1T8cwHcoaYstQ/978g4c2+OFN07VGN+ms/h0KhAbXwaXCi3cOL/HuwXj/gWJcNOa+OkvR/+7AzgM7rceZPqG4eF1uUhQ6UoBU+ZNDq7JFDVURY/N74sjY/CEfRaiGXI3lsBmZiSONw0PFrJqKRZ859y3bOarAGzM4TZ+3fA97YcpIdxG4C5O/+SCB3aUIHe086atCgsWXMG3ySwm5pa9B5kRMXja1hEPrkyHH0/Dmh8UiUd3laJQDPZtHbgSIkMY72AJs3w5Fwu2J+B4lcCszbDLPzycH5wRorINB27GOrjlhTn4YKYXFibo2TLRUIHZ9snw4KlP+mXqG1l/5pdKwwNKYurjoN5RID2zGCt2RWNHHtsOaXFxMPW0owlb7PuWOb51uRFFlTdwMqaJf9BS3oHQHLmIVSNa5dKWVzCdbjgf9sTzx9hBUzO0s4PmgAGZtGU06m8z6Za3DIZtS1WnPtwVSMlrQKqxs2aW1DkvDubTJ59tLoqOxZ/tfPFN/C0TD5L1IDU6Aa8wKzpsHPGgfSaCuHa+vQ4rV0TjBHc5cnM5ps5wxhcBXcYNmMo7ceZnD4yzccbECwInfuhN29TcUaIiPwMTp3pjUbyRsqg5IbtRjhnzHXHPV35YKxBPpig8Gn+aGoEj2nEPOpWQVjYiqFqgPRbknTAOZQkJ+OuiJLirbZS+vPXbLF1+k4MrqBBdsIwFl943jCETSXni1/GQMA1UayXmLwjD/loBp8MMupLVtyCwqA2eF4Pw9JoshPZ3BLtx6ZAPZkVxK3Lf8on7vs9ExKD3QRjGxCp4I2/BVnsX/M+PbUTNL3txRRW2/RyATxwbeDuUpXHxeHbrMJ1jaAH5rULvZqhjJJe4Om+UgyuX49huN0xYmAR3budOS39McLpPp4dgj8z4NjU/JAqPbcxDMmfG1Op0Och6Kmtoxnn3IlwxdJRScxmmzHDDe+drhnZ+qmA6CkQ7BeBhhyLkqHRn+nZ2KBywqL4HqVu+MhuyLcwJDsyyTH7bfhe/7XHB42vT4GZM38SCOufDwJzPdG2zAjHOgZjALCWe6o3J7jeHMOPI1372ILekAZHltVi/1gPvShoHBqhaZZi7JBbnue2iegn6W5eNDWJ6F/Fx2ZhhH4rNudy+IKdMetM2NXeY1QYt2GIvUXE1dDD90JY2SJxj8PbmLAQLDNqoll1PCcCmQt0tKkVh0fjT7CD8kGTMwIUwDtLibLw9PQKHb/Zhqi9vYzlMDq5Wh8BYAOl9TkXnxbIHeTe7hJen1Jfgixmh2M8EA2ivw/KlIdgtFNmYN31D+Wv93nKXf6lJRyv2bvHCxx4tfWWVd+Cnzf5ae9D6QvzfZ46lG/Iu+IeUI4h3ea6WDKbAQZ2GVCbFkjWeeGTOVczw4+5nuYNTe1zx+vl6te7MKLteebpR1NLXOWeCOby2MVcwYE5pZjaW+ar1x0lT6Ln+umst8ptP9/rlp3yHGx9jHNyKwiz8y84Rj+4tF1zRUFhUDnsHHzxk6465MQKdMybYj0C9Kc9Mxeur0hFkTCeq9Sa2nSrENVHf3EVhs24HyhDuxc3cVTVDqac9KLzRyW8P2PajuR77fvbDY3bu+NJvIEaBoTLq/K4nnaLQKDy6PA2BKsyMb2dl9fU4EdHAK4c4DnTDzzkFB8TuT2y5gyIzDXqYTrdi2q8B28Is5WeObOK37XcR6B2DibMkeGJHkXopJSd9Ic5bSOc63GO5zF6F+kDs7yKvxU13+rf98Nnm/JTreOMr9VJiGxdVYKn4/gkEDn5i89Oo9wPfV5Tm49OFodij5q+sMh+frE5X1yf1e8yRYj844VlTbS9rvYtitg7oTdv03GEGY66c9MZ4W08siOe2hQOYGOQAD+alzXf7Z9qZ43venuLFu6S7KLsAM1a6YcKcSBzW2dYh1JbowaG5DHYzr+KH7D5boC9vY+UiB5dH0caCSO/rqVhNNdjmXC3YCatijqRYfBXfZ3WjqqMR678PwlZBQ6tASkwaPrcPxzaBACqy+nYk6wQLuYOUSibEejf8LoRjcRz/kj7Vkr9FUThS2YOqZilmL43DRe4yl04l8gIj8cC0KJzUej40DtyGz8Vg/GOvUPCAHuQVVGDnxQzsjmg03UioXI6ju9wwYZoLHprM7EOLwGF2v3Ens0TbB4/trejvOJlHdj3c6VSioiAL/9tfppo9YZbmvLU2u285u3a9ld/C8T1uuHduDM5yl9XwPC+vvolTHpn44Uwq7C/m4JeYJuSwxqo/XeuQf2i80o8tpW1d+Ih3cBUIu+SPCTYSvO3EF/DuDkJ9Y/DyNCawSxQ+WuyEt4UC4/HUD5YXzN6y/3yfAY1ZAvldZFS04Jqsa2DGpL/O9CAjOAqPTXbHjAh25YcwxrLqItiuTsBFjSj2PciVteu2cc0dSLnZg6rWm1jjkARJ/zaWIdRTeQsc1rri2Y1J2J9+S3gQtrMb0b6ReGZxMjy5s0L9cgvLyGLZd+VPpzz9Ol6eFYOz6sFNo9rZxjqsX+eHaYGtWqtexHNAVlsKu1kSPPlzhYitNz1I84vCm79yIti2y3E1NA8bz6di1bkM7PCrRPhNvoGLYdStCN1wbQujH0O4lxYXwuZrbyxJ4Q4WGeL8cOpcDA/v4srpCKzkBGpjnPuM6lsqZ7U4sxD7U/n7Rxpclsvxyy5/LLzWN4vHb5t7kJmajS9WeOO5mUzATgme+7EY0bxOrrHc4MrajQiXYDy/q0QVmZkJIPraQZlWBODbOLrDGQ+ZJDKwAmGSCMwKVZ+u0Wk4bVNyh9FDbmAkHrRxxNOHKrXk5OJixD2zbcMhFqfYFQoNJfhyqjPsQgS40NqCAzs98dKJWo0tLIbaEl4cVBHM3TA9Qu2sG8pbRN1muUoOrhFgsaDRVWzFYSLapWNXPp+xU6chb8Ou9R6YySwFZgI9bAzABoH3izLS8dZ0CcbbSgSi6fYgwy8WC6K0KmVTGRYdr0SpyqFzxzOHq3g6Z0x57sL3rB9eOVaD9Jh4vLFP1+CXxSfgL1ODDSz560FafAambgzBVEktsnScJ038yrPS8ebKFHj1d9o0f89NScWb0wdGQj90052lHBQn64rx+YwAbCzoRk5SMl6zc8HkYLZj2oMUr1A8tCYHMeryi5JdLofTpWh8tDEaW1I6+0cEBcunF5tueJ64gnunReDwjR4wHe6P7IXO5VQg3i8CT0z2xMIEbgdE63l7PdauVB9XwCyfUv2X4NmDUmRqlGWQ8lN7YtweJ8KrHy/RDq68A3s3MRx2wdQw7RH8uwhyDcUTX/libkgLiuSdOLnHDY/vkwp0hLTqB0cfspoCfL6D2RLQjbTMEqzbH4K/zeo7H5fprD66PBa/FHLrmhIV5UX4Yo4EzxypFmhjB9q2oug4PGkrwbOHKweOcJHfwuH9CTivNYBYGJaIJTHdkFWXwHaOJxb01/HB11OpNBcf2qnbgMnu+PclPW21vB37tvnhu+ua8nLbNVl1FTb8GIKPfsyCZ53AknCedGRV+fh4WiC2l/bZSVHtrEpP3Qi44I9/nLqhNYBsJAc62vDLDnfc+3UiXHidjwGdVXXewe8H3DHO1gtfxzGnC3Qj8IKf6si9vra0D88JC+Nwvj9qvfr7YdStSi8a7TlXBuZe07Yw7xvGXYEk73C8caJWg9sGOT8sOh+QT+95101SzJgj0ZzJbK/HxnOlyO28g4sHPfDontL+NonLb437ZhnmzHXE+AXxcGxQGrDNSpRXVmOTwxXcZ+OEv/0i7Q/+1J+m0dwYkFeVRksdvl/pg2+TbuHSL348A2zdcDrsifvX52kEqevPn9PuMc/0YshMynwjwUM7itU4iUnbdNxhyleemoKXJjvi3iXX4SuwzFhTNoH2SC132fVkvDDZBV/4q49hZGIbfO2EDz3aBbkglRVg0opkeHLbDINtCQ8OKnvmjHddWvtWBIjIW1M2LS5wdEkOLgcMsaDRe8KE0sBG3oI9p/MMhBpngju441MfZjTsNo7t8tZyUNR5tTVgw7pArEhsx/n9Hnj5tzqtEeu+94ojYvD6ker+WUdVeVorsXBHFiI7lCjLTMXEbQW856cx78pqy/DVIn98+IM/liRrdx6VYPYMvzHVD+tyhZ12WXUp7OaoO052/thQIPyuau/PCW+8dOKGhtHsx7GhCouW++LL07k4fDUbizYFY2mibrn63zeCzzJZHv49xQ3/uViF6NpW7N3sCmaPCptWaUwcnlow0OkxLHsP0oKj8IT6+KUJq4WcUbVOmUiaZ7IRqKeBLk2/jlfsvLGUGXFuLIHt4gThTlhHEzZ97wKbIPWxTiwWnOdMp/0TtlPb7+A6YoJ9FqK0OkTGyy+yXrDloms/11jOjeWraAe3rRqLvpbgHlsvThC4Pu6V52Rg4hQmgIgn3twUho9Xe+GpmS6YsFJrJpbLPU794OJfkZeBT7YlYsk2bzxkK8GDX1/F+5vDMWlTAF5Uzcg44uGthVrnWSoQcTkAD+8sQT43D757eZ9jNX5WDMehvYuzP1/FogTNNq40LhFfSJiI593wO+uPSd4D+78GV097kOIbiYkHCnHGKxHvz2PwvKI1O8etzz1I94nAf4U6fHI5ju9xV0fll+DNSwPtKBfTqk6edJg9g/MGBuYMt7PqcrXdwHffeuM7jdk4JQbDgYrCTLw1PRLHGrky899LmXPT50jwGDNoIr+F/Zu1BwwdcY9dALaozrXkpjFcumX2KRppW5jVQmJse00hvtiqvS/dEOfNr3OWYxVFebDnHPfHPh+43obL0Su4fz0btbZvT+eO/anwaWe2K6TiH8tTRbTL6oExWzfMiLxj2DYz9V9+C+6/B+PxyW742F07qJvx3BiQieFYDzLCruH51cF4e1US3LUGyJhZ6qALfrh/RTqCDWyfYI6IXOXMHwekL8++VSMTFiercRKXtsxU3GECPZVm4x2mHzMlDIe0B5J02toepPinYptGEFVuvWTi39RhxXdOePHkjT6ZmEjUK5zwxu8Nwlxg6v6OMPyoFd/BUFuii0M3Lh30wF/ZQVExeevIqCWP+ndycEUCpVmZ+MGkdzRxkZbmYsFFQ+eWduPKKR+87disGlV1O+qND9109zrlRMTh4/M3UVRbi9XrA7EmQ7MDxGLPRGV+bN41nGaXWjD6ba3Cgm9C8SOzt7etBsv25eo5VqMbV8/44oE1ObyOOTPq/8FUb6xIFxrJ70GGbzie3JyL0NIqLF/pikl+6lExXq514dftTrjnqyv4z6EMnMq7zRk9VCDKORCPco2ROo2K+lvIHOp+XXk7Tu73xv1qR4+ZGec2aBUFGfjntDAcVGNpUHb5LRzc5o6P3RsRE5eCiTPDcbhOkxOsnphrRUE2Frs19+/j4f7Wf9/RgDXL3TEj8q5Kd98sDsZOnX0fbB7MqLwPJvmyS4d4njc3wy+rDWHB8f1RGMfNDMAPKcwSdvb9vqvR8mt93y8DPRc2koRNPzaiHdzmUtiqz4RdpREFswdZEfF4aTo7y+qIh76Lw/GwFPxtWij2928/0OR532yWdr25i3DHQEywdcHL26/jYEqbxr5LaXWJahBv3Lx4OGot22VmA17ZJi4YXEVRFt6eFoTtZewg4F2c/9kNT/1UrhHUqTQ+AS9sylftvy9LTsEM9lgdVTtiZDvFcE7egu0bBzpn0poqLF7KDI5prf7h8LMsNQX/O3ezX1/c+s0Ecpo0NxS78lohOeWHRx2KeN9jvtFJp6MJG1Y74zN1u2WwnWXLVF+Mz6c44sFFIZh7sQyhDcwszSA50FaL774LxwGu3WTz0bkqECkJwENrcxArv4OozHrE55di3ndqR9fWFW+fr9VdZt45TLodjG1hnAaDtr3vPPgVDmm4qjUoa4jz5tU5W5+74fV7Mn4VrOdqu8Zs9VnKmfmTt2L7+gCsZ1bOdTRh864kQe5yOV/V0Ywt9i54j5l5a6uBftusLqO8C94XA/Ho9EBszef2oYznhkZZGI6238TqpcxMIN+2DQUS3YPxwLcpKkde59t+jisQ5pyEnTqDMyzGagxz0vH3OTFqnESm3XYDJuEOMxHDDtQbnEBRqnTqcCxXZwBfEwMFAi9cxZ/3Sftkkrdj93pnvPRbnR4udMPrtwjYa9ggpo4YaEt0cOjbcvMQG0BUVN6a+tCUZeA3cnD7iT0AihBY9Nw4jHKDojG1Pwqv0LcKREkC8cbZepVxZpbF/mlZIs7kNiEg9QaCilsRU1KHzZv8MGl/JN5bG40NkfW4VtqKmNJWRGTX4Wo+c9+CyEwp1m9iRtEleGZ7Ni7ntCCmuAES5wj8hVkKtycfbqm5sNkxsOxWW6dlJUWwW+qJZxZG8huK+iL8b5of1uexHTJtufoq6/3fRGFnTB3cL4bg384tehqJuzjzk6t6qSyz5CR1wHi21+OH5Uxn1QnPbEjErqhauARlYv5mXzwxPwZn+0fbFUgMycavgnuXmTJ2o7C2HfFlDGY3EVjUh19MaRM8Q3Nhfygcb8xxwitHK1S4MtjG5Obg42m+sGf3OxuSXdVRc8ILe3JxKb0G6zeE6DlYvRv+FxPxo6CzyuLajd8PeMIu9K5qVH7vJhe8dqQcwQX18EprQLSaB6rylrZAcuIqPrpYNyCD6vcWXDxyFR/+fgPhWbU475OOWRuu4GHVTLMEf92VA0l2MyKya+GR3jjwrbHyU1uih+esPumq3eawf4t2cBtK8AUzSzvZF6u1OxcMB+V3kVPVhpiyDuQxsxXNzHIzF7x7sRbRhfXwz24a4Hh//fDFB7/fQFRBPdzD87DMwQePzg3EQp9aRGrVscicG7jgFdcXQGZ6BPaq2l+2PWlFdFwK3tSzSoaVV3XtaMQPq/yxLK4ZMSXN8IvKwMfM6pfJnvjcqRKBxa2IzqnCtu2eGD/ZC3aeNXBzDMVHZ6oH6v4g6qmsugAfT/XAJJcahObU4qRjDN6Y5Y1lad2QlhRi5UUpgkoGZGLal+jYFEw6UcPLcdVg2NQrsHOTwTc5A//ekC2cTnQiPtpfzNFBA3ZsclZtu1FhYqidZduZ5nJ8NWNgm8XLZ24OrGrSw4Gw7Fpc0eZASRWWrw7vC/bIpq/nWpGXhn+uSsbl/Hp4RhZi7f4QvKAeWBm/IBI74uoRVdqMwHR1WzyMumVsndG2hZGVi7u8BQdOZ+AC04fg8r9Yim82xOJooRY31Jy/XizAneHQeXMVlh8r1dpqw9PettVi6do4HGf6AMUNcPONw2tTJXhiUwYuZlVi5bZEXo5r1FsVNxSIdAzEe5IWSFXLTPXZZg5exdVYt8YZj27K7MNWJDe83CPxhat6GasON7sR7ReFVxd44tldxUjTWo3FlD3XLwIP6VvJwqTZXo/1R/L1TICo8WyVYfaCqH6cNNI2NXf42p2bRZiksgFMcCbuQIGuvsuzMrDQU3fSSFufpdGx+OueMrVMXTjs4IyJFxtVZ6lf872O9dG6/a0LR0IwK1DLnrBtSVWz6DoU7BqKh5alqVfzcfPWlUe73Pr+JgdXp6IMDVB9YI+t3xhHLxCfecl1ZsY0cVAg3jUEE88xDi6z9CIX/57GGm0xV4l6WZiYd/vemcDZVzpQlh5kpufgixXBWJ3QDrfjV2ETwDPz2lwKuyX6j+YoSkjEc5PZ8kjwloSZnRbiVd/SmifVy3rHL+LsaZC34sB2d9zLWUrL7HO6d6Y3PjpX1R8QRFZdhkWHi3n3lsgaGnHsdCQmznfGeDYdW849+0zoOtlnYLbaoOx34HzkykB5eZepqXHoaMCGvenw1xoJ18WJmVH3w1TVecQKxLiH4CGhsqqeS/AnNZbcPWHM/Tjud7bO+NvOZMxf46r5nPsOc2+U/EI6pue6eiVMtDER7eC2VGAa49jYXtFZnqqdZt/f3fA949t3ZAdzbqSY+qFdD4T+7m/n2PZO3cZuFt4GolHGtip81h9fQDMN7fqr928j66m0NAfvam1V+NOabNWxGapjKngx6ttbrFF+tl1vrsLCRQMz5xO+z4JwOo6YoJO+BC+fVs+WGGxn1XVHfgu//TSwLPp5rb2hmuXU5AAvlnbq0wxYmfRcS+PD8LAWJx5aEonvfgnEoxzZxmlhzJuvVjo67xip26pB2RZmIIhj21VHvwzok1smIZkmbC5AUkoyXuTIz/3O3DovTUzGNM7KBk39c9pbeRt2rNWSzVbS3z8YNz9BT3+Fk06nAgnuoXifcXA7xdhmzfothCMXM817ycA+TS435Z3wcYnAG+tS4SyrwZLlkfiVZ+VYUXAUXj5WoxEUSRujitwMTL9gaNVh32zxqpXR/ThppG1y7ui2O6qjv5i6xfSxioUmWxhdKRB8KQZrmSCuXMx47pmo+RN/ZB3cuzi+xweLk5nv+o7Q6u8/atRXgf4305ZIa7F0sRbP1N/y6X5gPzE3by7fjL8nB5dH0YaIQL+LIVrfvoTHHQr1nqMou3kDP9i74b/9y0q7ER2ehhnbg/HGQm/8c1MYPv3eC09/F4BX5zBLoJzwzOpQfLY1DJ9tDcUHK3zw2g9h+O/WcPxvVwyWelQiIK0MW0/FwW57OCZtj8KMY1k4m1WPs5IkTN8Vjs9PlWsFOehGgFsYnp3li2mSEhzzzcaCHzzwL74z0+pKscmD2QumD4O7iI3NxYpD0fh0mQfe0zuDy8y4dMHXOxnTf0rErusDe8tUPGuXw+NyKBgH+MHFEVjtfwNJGvtL7sLzVCTW8DVg7U3Y7eCDV1YH4oONofhkixqzlVfxj/XMPfd/KD5Y7oVnlwdrPneIxyF2uY4Y2Vtacdn9OubuCcNr84LgIDCrzDTQNqoANvpwZH7rhsdxX0xlZnAZzFtbcPpcDL7YcBXPLfbHfzRkCMOn6/3wz9UhmjIwPFnuhRdXh8FubxyWXMzHuaxbfbMdza1w8krF3D3h+HC5F/7yXaDmt8bKr5cXhmSl38dy2yrawW2vh/1SZs+oG2ZHG+64qDBtrMfPv0biv+v98MZKrTrO1o9V2vWG2z7w3G8JwhuLffAvVbui+fvn5yr7B+D06VRaloHXprjipbVh+O+2CNj8nIw9sfXwDsnGsoNR+HxbOD7fFYNvJRXwz6rAlmPX8MlKLzy/Ihifcuu+0fX0NoKD0jB3TwQ+3x2L75zLEcZG3+9oh5NzIqZsZ+wKV65wzPAU3pNWXFaJXafjMGWLL55am40qgXQ+XX8Vf1uq1c5sDcf8q+qBUDHtrLqdkdXXYf+JGHx1JBeehpYXqzgQgX8v98JzK7Q5EIbPMYFBQQAAD3BJREFUtqfhMjcCvWBbpkDMJV/cN9MHH+2+hrknMrA3sh7pqsHKu4iNz8fqQ1H4nOHHEl9Vezqcuh20bdHAXYHk+Gws3BOhyQG1TO8Icd5iOlcgwjEUs9hItIK661uyunmtt6re/ndbJKYezsDpgnYEBadj/p4ITPo5z6AzpKrT8jb8tMkV77AR2g3YZo3+htHciIGNQwSWRWhNmLTWY+cWLzy29Bq2BJTgoHMC3p7Hf35rVkgm9rB9GV58mO1lkfjSV6sPxvcuE2hq6YCDq5m2abnz2Vbddqd/D+60KBzXd5Y3s21sZ6SorQdlKUl4td/B7cSJy3mquDWMritkVXA4Eo3PNdpDpv/tjVd/YPvjnLZS1ZYYh8OkX4oQpdofrZm3Pvth6DdycPnIS8/ENXAGcMoNi8Zjtq5489ci+FZzO2LdyCqqxhHHBPx7gRPGTQ/DPj1n35ZGx+GtkzdQ1twKR0kUXlkUCocs4b1Shkiv87tqU7v2SJMTPvJo55191t6rqZOeGhdZrQwLlrhjesRQynobzsf88K8jpYjki7LcKMWctdd595WUJSbihUUhmH0kCcvOpGOzexEkxUMpi4Hogv186EFGTAJeZo7s4Ssz02Bmp+GfG/XthVY7e401WLLEE/NiufyxnCMoVvdCnKDnltOdtWMv2sHtvIOze90wzsYJn3CCLVm7fDrlk7fh110euJc5Iqd/u4Vp+GGxeiq/hUuHffDk3ooh2VCLlb+/DRfWg7SiGDbzJKoj5AwGEhORng4vDHxjCJuh2BZDaRtbVmPeH1re3XA8fAU2AewpCML6K83JwNvfa50TawBzXTkUSAiIxFOTmeNdtII6Gp2WcFl189V8VxUYTHuVgF2ITuCjvnT0RxJmZjsDz/vjI54YMNrlyE9Owstfx3PquKG0NcutnZ6xf6uiHts6glkpwgRPFfy+ox4/rA7RE7eE/fY23I/74C+HKgfS4lnmLZiPqXVuorzJwTW1Yii9gQrS2oBt69RLQG2d8fgCb7y0yBOPTeMsa7DzhI13k95lI+VZaXh9YQxOq4InKJAcEIln1vEHgRpUBexowXmndGxwzMZOr0Icj65BQFknf1RjsfptuIktG91w75wYnL7JNiKDuMo74Blzk+ec1r60yjOu49VvkuCmFeiFwSEvKFJnOS9zDlyxWBkG+V5eZhb+M1uCJ/aWI0cgDZVOpwdis0agCU18ZPX1+HGXFyZ8FYp9zNnEAmmpnsvbcOREPDZHNiPPRI2j3vz0lYV+068rwocXH/EObg8ygyLxiI1EFfWybCh4mrTeKBAfkIx5jlJEqgIeadZnjfokl+PyCT9VdOaXT9UKHGGk5/uhyGy2b2/jqiQEj092x/Rww46GBh5mK5NhDKUVJVhyKAvni7gBDvm/k1ZXYslKF4yz88Gy6/yBHi0tl8lti17dGMF5venw4y0ey25cPuSBx7YV6tk/2oO83EJMX+KCV8/cHEL/RoHU2GRMnOaICUtS4Kmxomyochj3fUWJFFsvZGCzcy5+8i3FhaR6xNYNdjC8GwHnruLhNVkI4+lP9emiB7lZebBZIMGDmwt423HxOhssd3qQcTUc99tI8NpZA8upmdU+y13wjmOjcB9b3gV/j0g8a+eMT7w7hiSTMW2JeJyM4wQ3XXJwzdroDF4xXCWN6PvGJpy+GIuPl3vi0akSjLOVYMI0NzyzJACTDmXgeFan/ii6jH46mrBtjQseWhyGbx3z8dO5MDwzPx6XBRsh43GXVldjy6EE7BM4g9cYHRSVlOM7e2aGxRnvSBoHAn+YgWtlSYl4drIL3j5TjVTtkbyOTkSmVuFSZDmOBxRgxUYP4eOITFK2u7gWkYy3ZzninmmB2KLHea2qL8e02Y6Y8HUoVlytRljVbZTJFSit70BUuhT7zl3DW3OZWXUJntlfIRA4owdZ8dn43rsWMUkp+BuzH3BqIBz0LkMynhvG6J7eJXwHywHxDi4TEKcCM+c5YsI6EasgdOq2aeuNrK4KDmcL4FFag+VLmDrrjHedhbdxlEqrsGUHcyamIx5anYYr+pbY6ZTdSvnV3IIzJwLwmK0jHmI6yAZjC1hYDnknnJxTsS+lFW6nfFRxEx5Yk61eIshXtm4kJmThy0V95y+/ee7GwNnF1qYjk9gWPgwGnhnL+cG2CeK/60GSVygetHXGSzvScfx6C9KbuiHtuItcWROuRBbA/qcAPGXniAmL4nDe0HJ2IZ22tsNZEonnmQBH0/xhn2q52ds+bBRIS8jCvMMFCNPu/wjJoOd5bsQ1PG4rwTObUnAooQkpDQyG3citaoZPVAHs9wbgSWbG2NYTsyJ5YrToSZvV5dC50w3nXz0x3i4Am/UeQcnwtQtnmNU+dp74+LciuBR0IK9NgYrWLqQU1eG8dxqmfe+uis8w/utYnDN45NBAHWDlqTK6LeFJQwRu/fkZ8S45uEaANRiA6RvTkLmiQoplaz36A6Xcv044ErLRmHc04cdjyXBwzsZpvRv2tWRpa8SR00lY6VyI36KkOOWXC/t9QfjrV0wwBQme3lGIaHN3dOplmMuciWkjwcOLQzD9ZAb2+JXhbLQMl2NkOB9WggNuGVi6LxQvzfbj36s7iDpQll+CFceuY5tvGc5HluEX9zTMXOuJB5kgArYe+NK3xYBj341I7wg8LRCkpi+4hBOe254DX3ZvnHY5OxqxcTXT4ZLgH7/XISYhF9973ECh9nv095BGZY2uT4T3oPA2ysHt7EbQJX/cPy0cBw0cC6KjP5PWGwXCLvur2uUJK9PhW1qN3Wfz4NWkRH5qDub+HI9VzoU4FVWBEz45WL0vEM8wRxzZSPDYmlRIqvUFSNFqb62CV90IC7iOxaezcTBMivOhRdh1LhbvL3BWRcIfPz8SB0oGO4M0fPJW5GfiTVWQGj+sy2iFi3sq9qQy21duw8s1DjN+SYWDqm0vxX6XVMxY49l3nJytG945U6UVw2L4yq3DZV5OmMC28KbLyinMeXHlY9Mx8bW5DpvWMgPrmsGcBgI1SfBn+0ScEMPPxhvYcSgG889k42CoFOdCCrH9TAze/brvKKjxswKxKk5ueHJCL45Dl7+iIB+LT2Rjm3M5ok3g4Fa1N2Ofg8dAoEw+LKdewecudTzHYImRxwTcaa/DiiUSPLVX8yg1Ie6VFxXgf/O1t+BpcuT+RRHYnq57VKJQmtznwm2JGDzM+w45uGaugFwi0P0QySzvQkRCKfa5F+BSiQmXR7XVY8t6H7y1OxEbw5uMWy7XcQu+/qmwW+WB+9joiVM98f6xUkQOy9KdHuRm5mHacle9jfL9X4dgaXjrEJYl6equoqYOh89EYeI8p36jev/XQVgc1CwSw26kZ5Rgw5FofLrWH28s88XrKwPw/uYozDmVjaPX2wyko0BObhnWHkjFGWM7+VTvB+WEURumWw9MhYlxDq4SVY21WLGMCfIiPFvKXzbT1hvpzQacvBCHVdoBYJio+PVNuOCaiEkr3FUztkxne/wMX9helCHehCtw+OU0l64USM8oxuo9/niKmclSdYKd8MzaJBwvMqFdMmcbJe9CcEg65pwp5zlSRYHcQil2HA3HG3P7HBpmQOKRpVFYH9MmvNTRnOU1Ou2h2hb93NHH+eHlolY5W9vh7puG+btC8faqq3htuR/eWh+OqUfSsS+m2TinjOlvRefgGwc/PMny3NYVr+7KwKUK6xjEKcvKwodLAjD5aCZOF5qo7rXfgm/g/7d3d69N3XEcx/Of7M6bXYwNmbvwYsjYhTDB+4oDEbQwZSqKuyqC2m4Wu4FDRSZszMVY0ICVjhat9iHpQ5ImfUhqE7P6tC6t2tZqbSt85LSbjJJac05Oz0PeFwdU1HPy/b5+v9/32985JzF9fexPbf4mrI/2XNPGfU36ouaO9v42olDO2nms2hlu79CGqlbVv+O9NSsNZh88VsPFTm0/2qRPq68uuzjQrG11UX13/aE6rNSq75xLVvgseRxb+/c0uOsc8JXw+L01wOWI32gmpyPnE6qPPNOwhec3s+NTah2YUNe4A5P/zEu19+T0/aWY9v0c0e4fI29fLHUuOqmErTvJ80rlJ9U8PKWUredx3ko5vPF/kMdiBkpucGdfK53s15bdrTq15vdJOx3zRaUfPFFzckLRyTWep/fSmjz1QpF0QS35F2vcseJ0/E2ef+aV+kYKahqeVtrC2ljMO39mMifvNT4WlZ6YK9sOa37yuW4N/KOWsbmiL950JpfzutkS1/5fMwpm3XRdNub1aUFHD4VV1TrtojzY+Hnfy/rq56fBtRhAZwb26gnleio8NjOzCl3uU238uZKxIR268lgxChN2K5nnXG/ATIM7NruoRHdc22pialztVn5y7/rcs25X+LpdtjE6p/aOIVXX3NBXwcIaX2dIzD017owX8529qZ1NT8p6J56nYlDiOKHBLTFgfsbAZ/P+hH8vN6qqPUF9eHJQJxrC+mBXm37Keu05N+/ngbFEDks1YK7BXY7z6L2/VPNLSr/nGeulxp2/z1j1hYGJRzp4OKzP6+I60//v97xT3/rjh1uFgs5e6tfphLnnZH3h24RlGlwTQatULHxujxQC0/PKLu3aLmh0yke3AzJW/bFYk8eiebTS4C7PzQvKleNFK+SnaH5Y/zyy/lWo3/z4M92678DjURUa73WdD2YW2I034YwG10TQ1hU210exgQEMYMD3Bqw3uDQgrM0YwAAGMIABwwANLoWj7wtHJjsmOwxgwO0GaHAx6najXB9GMYABrxigwaXBpcHFAAYwgAGHDdDgUjh6pXDkOrGKAQy43QANrsNFjduBcH1MYhjAAAbsN0CDa3+McUyMMYABDFSGARpcGlx2bjCAAQxgwGEDNLiVUXRRXJNnDGAAA/YbWNngJuJxBbo6O/Xx8T8U+PairqX/pvBxuPBhINg/EIgxMcYABpw0QIOLPyf9cW78YQADfjLw/wa3OxrV2wb3y/qQNhxv1On2u7oy+IiDGGAAAxjAAAZsMrC37b6q28aIr03xpY6hjsMABjBQOQZ+uJ1Z6mO3NjSqp7tb/YmEAtFIRJ+cCC7t4Bq7uBzEAAMYwAAGMIABDGAAAxjAAAa8YuCzupD6enuVSiYVMH6x41xYm2ovLx8ng9rEQQwwgAEMYAAD9hgw1ltiSwwwgAEMYAAD1gz817/WhrTrwvWl25OHBocUMLZxjSbX2NI1dnMjXRzEAAMYwAAGMIABDGAAAxjAAAbca8DoXY3nbnt7ehSPxTWQSmkkk9EbSbRSByb1g/wAAAAASUVORK5CYII="/>
          <p:cNvSpPr>
            <a:spLocks noChangeAspect="1" noChangeArrowheads="1"/>
          </p:cNvSpPr>
          <p:nvPr/>
        </p:nvSpPr>
        <p:spPr bwMode="auto">
          <a:xfrm>
            <a:off x="12065000" y="1079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TextBox 4"/>
          <p:cNvSpPr txBox="1"/>
          <p:nvPr/>
        </p:nvSpPr>
        <p:spPr>
          <a:xfrm>
            <a:off x="6938683" y="413124"/>
            <a:ext cx="4883068" cy="1384995"/>
          </a:xfrm>
          <a:prstGeom prst="rect">
            <a:avLst/>
          </a:prstGeom>
          <a:noFill/>
        </p:spPr>
        <p:txBody>
          <a:bodyPr wrap="none" rtlCol="0">
            <a:spAutoFit/>
          </a:bodyPr>
          <a:lstStyle/>
          <a:p>
            <a:r>
              <a:rPr lang="ar-JO" sz="2800" b="1"/>
              <a:t>1- آثار المياه العادمة على صحة الإنسان</a:t>
            </a:r>
            <a:endParaRPr lang="ar-JO" sz="2800"/>
          </a:p>
          <a:p>
            <a:r>
              <a:rPr lang="ar-JO" sz="2800" dirty="0" smtClean="0"/>
              <a:t/>
            </a:r>
            <a:br>
              <a:rPr lang="ar-JO" sz="2800" dirty="0" smtClean="0"/>
            </a:br>
            <a:endParaRPr lang="en-US" sz="2800" dirty="0"/>
          </a:p>
        </p:txBody>
      </p:sp>
      <p:graphicFrame>
        <p:nvGraphicFramePr>
          <p:cNvPr id="6" name="Table 5"/>
          <p:cNvGraphicFramePr>
            <a:graphicFrameLocks noGrp="1"/>
          </p:cNvGraphicFramePr>
          <p:nvPr>
            <p:extLst>
              <p:ext uri="{D42A27DB-BD31-4B8C-83A1-F6EECF244321}">
                <p14:modId xmlns:p14="http://schemas.microsoft.com/office/powerpoint/2010/main" val="1565069066"/>
              </p:ext>
            </p:extLst>
          </p:nvPr>
        </p:nvGraphicFramePr>
        <p:xfrm>
          <a:off x="2404676" y="2715466"/>
          <a:ext cx="8128000" cy="1854200"/>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446700174"/>
                    </a:ext>
                  </a:extLst>
                </a:gridCol>
                <a:gridCol w="4064000">
                  <a:extLst>
                    <a:ext uri="{9D8B030D-6E8A-4147-A177-3AD203B41FA5}">
                      <a16:colId xmlns:a16="http://schemas.microsoft.com/office/drawing/2014/main" val="3885164983"/>
                    </a:ext>
                  </a:extLst>
                </a:gridCol>
              </a:tblGrid>
              <a:tr h="370840">
                <a:tc>
                  <a:txBody>
                    <a:bodyPr/>
                    <a:lstStyle/>
                    <a:p>
                      <a:pPr algn="r" rtl="1"/>
                      <a:r>
                        <a:rPr lang="ar-JO" dirty="0" smtClean="0"/>
                        <a:t>الامراض التي</a:t>
                      </a:r>
                      <a:r>
                        <a:rPr lang="ar-JO" baseline="0" dirty="0" smtClean="0"/>
                        <a:t> تسببها للانسان </a:t>
                      </a:r>
                      <a:endParaRPr lang="en-US" dirty="0"/>
                    </a:p>
                  </a:txBody>
                  <a:tcPr>
                    <a:cell3D prstMaterial="dkEdge">
                      <a:bevel prst="relaxedInset"/>
                      <a:lightRig rig="flood" dir="t"/>
                    </a:cell3D>
                  </a:tcPr>
                </a:tc>
                <a:tc>
                  <a:txBody>
                    <a:bodyPr/>
                    <a:lstStyle/>
                    <a:p>
                      <a:pPr algn="r" rtl="1"/>
                      <a:r>
                        <a:rPr lang="ar-JO" dirty="0" smtClean="0"/>
                        <a:t>مسبباتا الامراض </a:t>
                      </a:r>
                      <a:endParaRPr lang="en-US" dirty="0"/>
                    </a:p>
                  </a:txBody>
                  <a:tcPr>
                    <a:cell3D prstMaterial="dkEdge">
                      <a:bevel prst="relaxedInset"/>
                      <a:lightRig rig="flood" dir="t"/>
                    </a:cell3D>
                  </a:tcPr>
                </a:tc>
                <a:extLst>
                  <a:ext uri="{0D108BD9-81ED-4DB2-BD59-A6C34878D82A}">
                    <a16:rowId xmlns:a16="http://schemas.microsoft.com/office/drawing/2014/main" val="527696217"/>
                  </a:ext>
                </a:extLst>
              </a:tr>
              <a:tr h="370840">
                <a:tc>
                  <a:txBody>
                    <a:bodyPr/>
                    <a:lstStyle/>
                    <a:p>
                      <a:pPr algn="ctr"/>
                      <a:r>
                        <a:rPr lang="ar-JO" dirty="0" smtClean="0"/>
                        <a:t>التيفوئيد-كوليرا</a:t>
                      </a:r>
                      <a:endParaRPr lang="en-US" dirty="0"/>
                    </a:p>
                  </a:txBody>
                  <a:tcPr>
                    <a:cell3D prstMaterial="dkEdge">
                      <a:bevel prst="relaxedInset"/>
                      <a:lightRig rig="flood" dir="t"/>
                    </a:cell3D>
                  </a:tcPr>
                </a:tc>
                <a:tc>
                  <a:txBody>
                    <a:bodyPr/>
                    <a:lstStyle/>
                    <a:p>
                      <a:pPr algn="ctr" rtl="1"/>
                      <a:r>
                        <a:rPr lang="ar-JO" dirty="0" smtClean="0"/>
                        <a:t>البكتيريا</a:t>
                      </a:r>
                      <a:endParaRPr lang="en-US" dirty="0"/>
                    </a:p>
                  </a:txBody>
                  <a:tcPr>
                    <a:cell3D prstMaterial="dkEdge">
                      <a:bevel prst="relaxedInset"/>
                      <a:lightRig rig="flood" dir="t"/>
                    </a:cell3D>
                  </a:tcPr>
                </a:tc>
                <a:extLst>
                  <a:ext uri="{0D108BD9-81ED-4DB2-BD59-A6C34878D82A}">
                    <a16:rowId xmlns:a16="http://schemas.microsoft.com/office/drawing/2014/main" val="2027201120"/>
                  </a:ext>
                </a:extLst>
              </a:tr>
              <a:tr h="370840">
                <a:tc>
                  <a:txBody>
                    <a:bodyPr/>
                    <a:lstStyle/>
                    <a:p>
                      <a:pPr algn="ctr"/>
                      <a:r>
                        <a:rPr lang="ar-JO" dirty="0" smtClean="0"/>
                        <a:t>التهاب الكبد</a:t>
                      </a:r>
                      <a:r>
                        <a:rPr lang="ar-JO" baseline="0" dirty="0" smtClean="0"/>
                        <a:t> الفيروسي-التهاب الجهاز الهضمي</a:t>
                      </a:r>
                      <a:endParaRPr lang="en-US" dirty="0"/>
                    </a:p>
                  </a:txBody>
                  <a:tcPr>
                    <a:cell3D prstMaterial="dkEdge">
                      <a:bevel prst="relaxedInset"/>
                      <a:lightRig rig="flood" dir="t"/>
                    </a:cell3D>
                  </a:tcPr>
                </a:tc>
                <a:tc>
                  <a:txBody>
                    <a:bodyPr/>
                    <a:lstStyle/>
                    <a:p>
                      <a:pPr algn="ctr"/>
                      <a:r>
                        <a:rPr lang="ar-JO" dirty="0" smtClean="0"/>
                        <a:t>الفايروسات</a:t>
                      </a:r>
                    </a:p>
                  </a:txBody>
                  <a:tcPr>
                    <a:cell3D prstMaterial="dkEdge">
                      <a:bevel prst="relaxedInset"/>
                      <a:lightRig rig="flood" dir="t"/>
                    </a:cell3D>
                  </a:tcPr>
                </a:tc>
                <a:extLst>
                  <a:ext uri="{0D108BD9-81ED-4DB2-BD59-A6C34878D82A}">
                    <a16:rowId xmlns:a16="http://schemas.microsoft.com/office/drawing/2014/main" val="1869459720"/>
                  </a:ext>
                </a:extLst>
              </a:tr>
              <a:tr h="370840">
                <a:tc>
                  <a:txBody>
                    <a:bodyPr/>
                    <a:lstStyle/>
                    <a:p>
                      <a:pPr algn="ctr"/>
                      <a:r>
                        <a:rPr lang="ar-JO" dirty="0" smtClean="0"/>
                        <a:t>الديزنتاريا الاميبيه</a:t>
                      </a:r>
                      <a:endParaRPr lang="en-US" dirty="0"/>
                    </a:p>
                  </a:txBody>
                  <a:tcPr>
                    <a:cell3D prstMaterial="dkEdge">
                      <a:bevel prst="relaxedInset"/>
                      <a:lightRig rig="flood" dir="t"/>
                    </a:cell3D>
                  </a:tcPr>
                </a:tc>
                <a:tc>
                  <a:txBody>
                    <a:bodyPr/>
                    <a:lstStyle/>
                    <a:p>
                      <a:pPr algn="ctr"/>
                      <a:r>
                        <a:rPr lang="ar-JO" dirty="0" smtClean="0"/>
                        <a:t>البروتوزوا</a:t>
                      </a:r>
                      <a:endParaRPr lang="en-US" dirty="0"/>
                    </a:p>
                  </a:txBody>
                  <a:tcPr>
                    <a:cell3D prstMaterial="dkEdge">
                      <a:bevel prst="relaxedInset"/>
                      <a:lightRig rig="flood" dir="t"/>
                    </a:cell3D>
                  </a:tcPr>
                </a:tc>
                <a:extLst>
                  <a:ext uri="{0D108BD9-81ED-4DB2-BD59-A6C34878D82A}">
                    <a16:rowId xmlns:a16="http://schemas.microsoft.com/office/drawing/2014/main" val="3722736646"/>
                  </a:ext>
                </a:extLst>
              </a:tr>
              <a:tr h="370840">
                <a:tc>
                  <a:txBody>
                    <a:bodyPr/>
                    <a:lstStyle/>
                    <a:p>
                      <a:pPr algn="ctr"/>
                      <a:r>
                        <a:rPr lang="ar-JO" dirty="0" smtClean="0"/>
                        <a:t>الغثيان</a:t>
                      </a:r>
                      <a:r>
                        <a:rPr lang="ar-JO" baseline="0" dirty="0" smtClean="0"/>
                        <a:t> و القيءو الاسهال</a:t>
                      </a:r>
                      <a:endParaRPr lang="en-US" dirty="0"/>
                    </a:p>
                  </a:txBody>
                  <a:tcPr>
                    <a:cell3D prstMaterial="dkEdge">
                      <a:bevel prst="relaxedInset"/>
                      <a:lightRig rig="flood" dir="t"/>
                    </a:cell3D>
                  </a:tcPr>
                </a:tc>
                <a:tc>
                  <a:txBody>
                    <a:bodyPr/>
                    <a:lstStyle/>
                    <a:p>
                      <a:pPr algn="ctr"/>
                      <a:r>
                        <a:rPr lang="ar-JO" dirty="0" smtClean="0"/>
                        <a:t>الديدان(الاسكارس-الشعريه-الشريطيه)</a:t>
                      </a:r>
                      <a:endParaRPr lang="en-US" dirty="0"/>
                    </a:p>
                  </a:txBody>
                  <a:tcPr>
                    <a:cell3D prstMaterial="dkEdge">
                      <a:bevel prst="relaxedInset"/>
                      <a:lightRig rig="flood" dir="t"/>
                    </a:cell3D>
                  </a:tcPr>
                </a:tc>
                <a:extLst>
                  <a:ext uri="{0D108BD9-81ED-4DB2-BD59-A6C34878D82A}">
                    <a16:rowId xmlns:a16="http://schemas.microsoft.com/office/drawing/2014/main" val="722596101"/>
                  </a:ext>
                </a:extLst>
              </a:tr>
            </a:tbl>
          </a:graphicData>
        </a:graphic>
      </p:graphicFrame>
    </p:spTree>
    <p:extLst>
      <p:ext uri="{BB962C8B-B14F-4D97-AF65-F5344CB8AC3E}">
        <p14:creationId xmlns:p14="http://schemas.microsoft.com/office/powerpoint/2010/main" val="2943905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2550" y="785564"/>
            <a:ext cx="11733262" cy="3970318"/>
          </a:xfrm>
          <a:prstGeom prst="rect">
            <a:avLst/>
          </a:prstGeom>
          <a:noFill/>
        </p:spPr>
        <p:txBody>
          <a:bodyPr wrap="square" rtlCol="0">
            <a:spAutoFit/>
          </a:bodyPr>
          <a:lstStyle/>
          <a:p>
            <a:pPr algn="r" rtl="1"/>
            <a:r>
              <a:rPr lang="ar-JO" b="1" dirty="0"/>
              <a:t>2- آثار المياه العادمة على المياه السطحية والجوفية</a:t>
            </a:r>
            <a:endParaRPr lang="ar-JO" dirty="0"/>
          </a:p>
          <a:p>
            <a:pPr algn="r" rtl="1"/>
            <a:r>
              <a:rPr lang="ar-JO" dirty="0" smtClean="0">
                <a:effectLst/>
              </a:rPr>
              <a:t>- وجود المغذيات في المياه العادمة يؤدي الى حدوث </a:t>
            </a:r>
            <a:r>
              <a:rPr lang="ar-JO" b="1" dirty="0" smtClean="0">
                <a:effectLst/>
              </a:rPr>
              <a:t>ظاهرة الإثراء الغذائي </a:t>
            </a:r>
            <a:r>
              <a:rPr lang="ar-JO" dirty="0" smtClean="0">
                <a:effectLst/>
              </a:rPr>
              <a:t>في المسطحات المائية التي تصل إليها، حيث تنمو الطحالب بشكل كبير بفعل وجود المغذيات، وعند موت الطحالب تتراكم أسفل المسطح المائي فتتحلل بواسطة البكتيريا الهوائية؛ ما يؤدي إلى استنزاف الأكسجين موت عدد كبير من الكائنات المائية ثم تنشط البكتيريا اللاهوائية في تحلل المواد العضوية.</a:t>
            </a:r>
          </a:p>
          <a:p>
            <a:pPr algn="r" rtl="1"/>
            <a:r>
              <a:rPr lang="ar-JO" dirty="0" smtClean="0">
                <a:effectLst/>
              </a:rPr>
              <a:t/>
            </a:r>
            <a:br>
              <a:rPr lang="ar-JO" dirty="0" smtClean="0">
                <a:effectLst/>
              </a:rPr>
            </a:br>
            <a:endParaRPr lang="ar-JO" dirty="0" smtClean="0">
              <a:effectLst/>
            </a:endParaRPr>
          </a:p>
          <a:p>
            <a:pPr algn="r" rtl="1"/>
            <a:r>
              <a:rPr lang="ar-JO" dirty="0" smtClean="0">
                <a:effectLst/>
              </a:rPr>
              <a:t>- تحتوي المياه العادمة على </a:t>
            </a:r>
            <a:r>
              <a:rPr lang="ar-JO" b="1" dirty="0" smtClean="0">
                <a:effectLst/>
              </a:rPr>
              <a:t>الفلزات الثقيلة</a:t>
            </a:r>
            <a:r>
              <a:rPr lang="ar-JO" dirty="0" smtClean="0">
                <a:effectLst/>
              </a:rPr>
              <a:t> وفي حال وصولها الى البحار والمحيطات قد تتراكم في اجسام الكائنات الحية ، وتنتقل من كائن الى اخر عبر السلسلة الغذائية؛ الأمر الذي يؤثر في التوازن البيئي داخل البحار والميحطات ، وتعمل الملوثات على تدمير الشعاب المرجانية ، وموت كثير من الكائنات الحية التي تتخذ المرجان مأوى لها.</a:t>
            </a:r>
          </a:p>
          <a:p>
            <a:pPr algn="r" rtl="1"/>
            <a:r>
              <a:rPr lang="ar-JO" dirty="0" smtClean="0">
                <a:effectLst/>
              </a:rPr>
              <a:t/>
            </a:r>
            <a:br>
              <a:rPr lang="ar-JO" dirty="0" smtClean="0">
                <a:effectLst/>
              </a:rPr>
            </a:br>
            <a:endParaRPr lang="ar-JO" dirty="0" smtClean="0">
              <a:effectLst/>
            </a:endParaRPr>
          </a:p>
          <a:p>
            <a:pPr algn="r" rtl="1"/>
            <a:r>
              <a:rPr lang="ar-JO" dirty="0" smtClean="0">
                <a:effectLst/>
              </a:rPr>
              <a:t>- يؤدي وصول المياه العادمة الى الاحواض المائية الجوفية الى تلوثها وتصبح غير صالحة للشرب ؛ مما يقلل من كمية الموارد المائية المتاحة.</a:t>
            </a:r>
          </a:p>
          <a:p>
            <a:pPr algn="r" rtl="1"/>
            <a:r>
              <a:rPr lang="ar-JO" dirty="0" smtClean="0">
                <a:effectLst/>
              </a:rPr>
              <a:t/>
            </a:r>
            <a:br>
              <a:rPr lang="ar-JO" dirty="0" smtClean="0">
                <a:effectLst/>
              </a:rPr>
            </a:br>
            <a:endParaRPr lang="en-US" dirty="0"/>
          </a:p>
        </p:txBody>
      </p:sp>
    </p:spTree>
    <p:extLst>
      <p:ext uri="{BB962C8B-B14F-4D97-AF65-F5344CB8AC3E}">
        <p14:creationId xmlns:p14="http://schemas.microsoft.com/office/powerpoint/2010/main" val="15299803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744</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الاثار السلبيه للمياه العادمه</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الاثار السلبيه للمياه العادمه</dc:title>
  <dc:creator>ics</dc:creator>
  <cp:lastModifiedBy>ics</cp:lastModifiedBy>
  <cp:revision>6</cp:revision>
  <dcterms:created xsi:type="dcterms:W3CDTF">2023-03-28T14:28:45Z</dcterms:created>
  <dcterms:modified xsi:type="dcterms:W3CDTF">2023-03-28T15:25:59Z</dcterms:modified>
</cp:coreProperties>
</file>