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25C1CC4-8A7A-4BF0-9244-D8391EE2E4E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14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50FF-597D-484C-BC22-739A44DFF354}"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67297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20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7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1522208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99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701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23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1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105721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350FF-597D-484C-BC22-739A44DFF354}"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C1CC4-8A7A-4BF0-9244-D8391EE2E4E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3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B350FF-597D-484C-BC22-739A44DFF354}"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74278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B350FF-597D-484C-BC22-739A44DFF354}"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C1CC4-8A7A-4BF0-9244-D8391EE2E4E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9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B350FF-597D-484C-BC22-739A44DFF354}"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C1CC4-8A7A-4BF0-9244-D8391EE2E4E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7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350FF-597D-484C-BC22-739A44DFF354}"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376507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50FF-597D-484C-BC22-739A44DFF354}"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C1CC4-8A7A-4BF0-9244-D8391EE2E4E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1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50FF-597D-484C-BC22-739A44DFF354}"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C1CC4-8A7A-4BF0-9244-D8391EE2E4E0}" type="slidenum">
              <a:rPr lang="en-US" smtClean="0"/>
              <a:t>‹#›</a:t>
            </a:fld>
            <a:endParaRPr lang="en-US"/>
          </a:p>
        </p:txBody>
      </p:sp>
    </p:spTree>
    <p:extLst>
      <p:ext uri="{BB962C8B-B14F-4D97-AF65-F5344CB8AC3E}">
        <p14:creationId xmlns:p14="http://schemas.microsoft.com/office/powerpoint/2010/main" val="206546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B350FF-597D-484C-BC22-739A44DFF354}" type="datetimeFigureOut">
              <a:rPr lang="en-US" smtClean="0"/>
              <a:t>3/28/2023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C1CC4-8A7A-4BF0-9244-D8391EE2E4E0}" type="slidenum">
              <a:rPr lang="en-US" smtClean="0"/>
              <a:t>‹#›</a:t>
            </a:fld>
            <a:endParaRPr lang="en-US"/>
          </a:p>
        </p:txBody>
      </p:sp>
    </p:spTree>
    <p:extLst>
      <p:ext uri="{BB962C8B-B14F-4D97-AF65-F5344CB8AC3E}">
        <p14:creationId xmlns:p14="http://schemas.microsoft.com/office/powerpoint/2010/main" val="2651392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الآثار السلبية للمياه العادمة</a:t>
            </a:r>
            <a:endParaRPr lang="en-US" dirty="0"/>
          </a:p>
        </p:txBody>
      </p:sp>
    </p:spTree>
    <p:extLst>
      <p:ext uri="{BB962C8B-B14F-4D97-AF65-F5344CB8AC3E}">
        <p14:creationId xmlns:p14="http://schemas.microsoft.com/office/powerpoint/2010/main" val="35410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dirty="0" smtClean="0"/>
              <a:t>الملوثات في المياه العادمة</a:t>
            </a:r>
            <a:endParaRPr lang="en-US" dirty="0"/>
          </a:p>
        </p:txBody>
      </p:sp>
      <p:sp>
        <p:nvSpPr>
          <p:cNvPr id="3" name="Content Placeholder 2"/>
          <p:cNvSpPr>
            <a:spLocks noGrp="1"/>
          </p:cNvSpPr>
          <p:nvPr>
            <p:ph idx="1"/>
          </p:nvPr>
        </p:nvSpPr>
        <p:spPr/>
        <p:txBody>
          <a:bodyPr>
            <a:normAutofit fontScale="92500" lnSpcReduction="10000"/>
          </a:bodyPr>
          <a:lstStyle/>
          <a:p>
            <a:pPr marL="0" indent="0" algn="r">
              <a:buNone/>
            </a:pPr>
            <a:r>
              <a:rPr lang="ar-JO" sz="4000" dirty="0" smtClean="0"/>
              <a:t>تشكل المياه العادمة خطرا كبير على البيئة عند تركها من دون معالجة</a:t>
            </a:r>
          </a:p>
          <a:p>
            <a:pPr marL="0" indent="0" algn="r">
              <a:buNone/>
            </a:pPr>
            <a:endParaRPr lang="ar-JO" sz="4000" dirty="0"/>
          </a:p>
          <a:p>
            <a:pPr marL="0" indent="0" algn="r">
              <a:buNone/>
            </a:pPr>
            <a:endParaRPr lang="ar-JO" sz="4000" dirty="0" smtClean="0"/>
          </a:p>
          <a:p>
            <a:pPr marL="0" indent="0" algn="r">
              <a:buNone/>
            </a:pPr>
            <a:r>
              <a:rPr lang="ar-JO" sz="4000" dirty="0" smtClean="0"/>
              <a:t> </a:t>
            </a:r>
            <a:endParaRPr lang="en-US" sz="4000" dirty="0"/>
          </a:p>
        </p:txBody>
      </p:sp>
      <p:pic>
        <p:nvPicPr>
          <p:cNvPr id="5" name="Picture 2" descr="آثار تلوث الماء على البيئة - تلف السلاسل الغذائية - طب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698" y="3341796"/>
            <a:ext cx="4986674" cy="280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601" y="1380719"/>
            <a:ext cx="10515600" cy="1325563"/>
          </a:xfrm>
        </p:spPr>
        <p:txBody>
          <a:bodyPr>
            <a:noAutofit/>
          </a:bodyPr>
          <a:lstStyle/>
          <a:p>
            <a:r>
              <a:rPr lang="ar-JO" b="1" dirty="0"/>
              <a:t>الملوثات في المياه العادمة المنزلية</a:t>
            </a:r>
            <a:r>
              <a:rPr lang="ar-JO" dirty="0"/>
              <a:t/>
            </a:r>
            <a:br>
              <a:rPr lang="ar-JO" dirty="0"/>
            </a:br>
            <a:r>
              <a:rPr lang="ar-JO" dirty="0" smtClean="0"/>
              <a:t/>
            </a:r>
            <a:br>
              <a:rPr lang="ar-JO" dirty="0" smtClean="0"/>
            </a:br>
            <a:endParaRPr lang="en-US" dirty="0"/>
          </a:p>
        </p:txBody>
      </p:sp>
      <p:sp>
        <p:nvSpPr>
          <p:cNvPr id="3" name="Content Placeholder 2"/>
          <p:cNvSpPr>
            <a:spLocks noGrp="1"/>
          </p:cNvSpPr>
          <p:nvPr>
            <p:ph idx="1"/>
          </p:nvPr>
        </p:nvSpPr>
        <p:spPr>
          <a:xfrm>
            <a:off x="1286775" y="2298139"/>
            <a:ext cx="9601196" cy="3318936"/>
          </a:xfrm>
        </p:spPr>
        <p:txBody>
          <a:bodyPr>
            <a:normAutofit fontScale="25000" lnSpcReduction="20000"/>
          </a:bodyPr>
          <a:lstStyle/>
          <a:p>
            <a:pPr marL="0" indent="0" algn="r">
              <a:buNone/>
            </a:pPr>
            <a:r>
              <a:rPr lang="ar-JO" sz="8000" b="1" dirty="0"/>
              <a:t>1- المواد العضوية القابلة للتحلل </a:t>
            </a:r>
            <a:r>
              <a:rPr lang="ar-JO" sz="8000" b="1" dirty="0" smtClean="0"/>
              <a:t>الحيوي</a:t>
            </a:r>
          </a:p>
          <a:p>
            <a:pPr marL="0" indent="0" algn="r">
              <a:buNone/>
            </a:pPr>
            <a:r>
              <a:rPr lang="ar-JO" sz="8000" dirty="0"/>
              <a:t>تسمى المركبات العضوية التي يمكن ان تتحلل عن طريق العمليات البيولوجية المختلفة المواد العضوية القابلة للتحلل الحيوي، ووجودها داخل المياه يؤدي إلى استنزاف الأكسجين الذائب فيها عن طريق التحلل الحيوي، وينتج عن تحلل المواد العضوية غازات متعددة ، بخاصة عندما تمكث المياه العادمة فترة طويلة دون معالدة </a:t>
            </a:r>
            <a:r>
              <a:rPr lang="ar-JO" sz="8000" dirty="0" smtClean="0"/>
              <a:t>.</a:t>
            </a:r>
          </a:p>
          <a:p>
            <a:pPr marL="0" indent="0" algn="r">
              <a:buNone/>
            </a:pPr>
            <a:endParaRPr lang="ar-JO" sz="8000" dirty="0"/>
          </a:p>
          <a:p>
            <a:pPr marL="0" indent="0" algn="r">
              <a:buNone/>
            </a:pPr>
            <a:r>
              <a:rPr lang="ar-JO" sz="8000" b="1" dirty="0"/>
              <a:t>2- مسببات </a:t>
            </a:r>
            <a:r>
              <a:rPr lang="ar-JO" sz="8000" b="1" dirty="0" smtClean="0"/>
              <a:t>الأمراض</a:t>
            </a:r>
          </a:p>
          <a:p>
            <a:pPr marL="0" indent="0" algn="r">
              <a:buNone/>
            </a:pPr>
            <a:r>
              <a:rPr lang="ar-JO" sz="8000" dirty="0"/>
              <a:t>وهي الكائنات الدقيقة وغير الدقيقية التي تردي إلأى الإصابة بالأمراض المختلفة للإنسان أو الحيوان أو النبات في حال وجوها في المياه</a:t>
            </a:r>
            <a:r>
              <a:rPr lang="ar-JO" sz="8000" dirty="0" smtClean="0"/>
              <a:t>.</a:t>
            </a:r>
          </a:p>
          <a:p>
            <a:pPr marL="0" indent="0" algn="r">
              <a:buNone/>
            </a:pPr>
            <a:endParaRPr lang="ar-JO" sz="8000" dirty="0" smtClean="0"/>
          </a:p>
          <a:p>
            <a:pPr marL="0" indent="0" algn="r">
              <a:buNone/>
            </a:pPr>
            <a:r>
              <a:rPr lang="ar-JO" sz="8000" b="1" dirty="0"/>
              <a:t>3- المواد العضوية غير القابلة للتحلل </a:t>
            </a:r>
            <a:r>
              <a:rPr lang="ar-JO" sz="8000" b="1" dirty="0" smtClean="0"/>
              <a:t>الحيوي</a:t>
            </a:r>
          </a:p>
          <a:p>
            <a:pPr marL="0" indent="0" algn="r">
              <a:buNone/>
            </a:pPr>
            <a:r>
              <a:rPr lang="ar-JO" sz="8000" dirty="0"/>
              <a:t>تتكون المواد العضوية غير القابلة للتحلل الحيوي من مواد عضوية لا تتحلل بفعل العمليات البيولوجية ، ولكنها قد تتحلل بواسطة مؤكسدات كيماوية قوية ، وتنتج هذه المواد عن استخدام بعض المنظفات الصناعية في المنازل</a:t>
            </a:r>
            <a:r>
              <a:rPr lang="ar-JO" sz="8000" dirty="0" smtClean="0"/>
              <a:t>.</a:t>
            </a:r>
            <a:r>
              <a:rPr lang="ar-JO" sz="8000" dirty="0"/>
              <a:t/>
            </a:r>
            <a:br>
              <a:rPr lang="ar-JO" sz="8000" dirty="0"/>
            </a:br>
            <a:endParaRPr lang="ar-JO" sz="8000" dirty="0"/>
          </a:p>
          <a:p>
            <a:pPr marL="0" indent="0">
              <a:buNone/>
            </a:pPr>
            <a:r>
              <a:rPr lang="ar-JO" sz="8000" dirty="0" smtClean="0"/>
              <a:t/>
            </a:r>
            <a:br>
              <a:rPr lang="ar-JO" sz="8000" dirty="0" smtClean="0"/>
            </a:br>
            <a:endParaRPr lang="ar-JO" sz="8000" dirty="0"/>
          </a:p>
          <a:p>
            <a:pPr marL="0" indent="0">
              <a:buNone/>
            </a:pPr>
            <a:r>
              <a:rPr lang="ar-JO" dirty="0" smtClean="0"/>
              <a:t/>
            </a:r>
            <a:br>
              <a:rPr lang="ar-JO" dirty="0" smtClean="0"/>
            </a:br>
            <a:endParaRPr lang="ar-JO" dirty="0"/>
          </a:p>
          <a:p>
            <a:pPr marL="0" indent="0">
              <a:buNone/>
            </a:pPr>
            <a:r>
              <a:rPr lang="ar-JO" dirty="0" smtClean="0"/>
              <a:t/>
            </a:r>
            <a:br>
              <a:rPr lang="ar-JO" dirty="0" smtClean="0"/>
            </a:br>
            <a:r>
              <a:rPr lang="ar-JO" dirty="0" smtClean="0"/>
              <a:t/>
            </a:r>
            <a:br>
              <a:rPr lang="ar-JO" dirty="0" smtClean="0"/>
            </a:br>
            <a:endParaRPr lang="ar-JO" dirty="0"/>
          </a:p>
          <a:p>
            <a:pPr marL="0" indent="0">
              <a:buNone/>
            </a:pPr>
            <a:r>
              <a:rPr lang="ar-JO" dirty="0" smtClean="0"/>
              <a:t/>
            </a:r>
            <a:br>
              <a:rPr lang="ar-JO" dirty="0" smtClean="0"/>
            </a:br>
            <a:endParaRPr lang="en-US" dirty="0"/>
          </a:p>
        </p:txBody>
      </p:sp>
    </p:spTree>
    <p:extLst>
      <p:ext uri="{BB962C8B-B14F-4D97-AF65-F5344CB8AC3E}">
        <p14:creationId xmlns:p14="http://schemas.microsoft.com/office/powerpoint/2010/main" val="178732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لوث المياه: كلّ ما تحتاجون إلى معرفته - المحط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992" y="1002359"/>
            <a:ext cx="10774393" cy="517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922" y="900294"/>
            <a:ext cx="10515600" cy="1325563"/>
          </a:xfrm>
        </p:spPr>
        <p:txBody>
          <a:bodyPr>
            <a:normAutofit fontScale="90000"/>
          </a:bodyPr>
          <a:lstStyle/>
          <a:p>
            <a:r>
              <a:rPr lang="ar-JO" b="1" dirty="0"/>
              <a:t>الملوثات في المياه العادمة الصناعية</a:t>
            </a:r>
            <a:r>
              <a:rPr lang="ar-JO" dirty="0"/>
              <a:t/>
            </a:r>
            <a:br>
              <a:rPr lang="ar-JO" dirty="0"/>
            </a:br>
            <a:r>
              <a:rPr lang="ar-JO" dirty="0" smtClean="0"/>
              <a:t/>
            </a:r>
            <a:br>
              <a:rPr lang="ar-JO" dirty="0" smtClean="0"/>
            </a:br>
            <a:endParaRPr lang="en-US" dirty="0"/>
          </a:p>
        </p:txBody>
      </p:sp>
      <p:sp>
        <p:nvSpPr>
          <p:cNvPr id="3" name="Content Placeholder 2"/>
          <p:cNvSpPr>
            <a:spLocks noGrp="1"/>
          </p:cNvSpPr>
          <p:nvPr>
            <p:ph idx="1"/>
          </p:nvPr>
        </p:nvSpPr>
        <p:spPr>
          <a:xfrm>
            <a:off x="984850" y="2065227"/>
            <a:ext cx="9601196" cy="3318936"/>
          </a:xfrm>
        </p:spPr>
        <p:txBody>
          <a:bodyPr>
            <a:noAutofit/>
          </a:bodyPr>
          <a:lstStyle/>
          <a:p>
            <a:pPr marL="0" indent="0" algn="r">
              <a:buNone/>
            </a:pPr>
            <a:r>
              <a:rPr lang="ar-JO" sz="1200" b="1" dirty="0"/>
              <a:t>1- المواد العضوية غير القابلة للتحلل الحيوي</a:t>
            </a:r>
            <a:endParaRPr lang="ar-JO" sz="1200" dirty="0"/>
          </a:p>
          <a:p>
            <a:pPr marL="0" indent="0" algn="r">
              <a:buNone/>
            </a:pPr>
            <a:r>
              <a:rPr lang="ar-JO" sz="1200" dirty="0"/>
              <a:t>وتنتج من الصناعات المختلفة ، مثل </a:t>
            </a:r>
            <a:r>
              <a:rPr lang="ar-JO" sz="1200" b="1" dirty="0"/>
              <a:t>المبيدات الحشرية</a:t>
            </a:r>
            <a:r>
              <a:rPr lang="ar-JO" sz="1200" dirty="0"/>
              <a:t>، وبعض أنواع </a:t>
            </a:r>
            <a:r>
              <a:rPr lang="ar-JO" sz="1200" b="1" dirty="0"/>
              <a:t>المنظفات الصناعية</a:t>
            </a:r>
            <a:r>
              <a:rPr lang="ar-JO" sz="1200" dirty="0"/>
              <a:t>.</a:t>
            </a:r>
          </a:p>
          <a:p>
            <a:pPr marL="0" indent="0" algn="r">
              <a:buNone/>
            </a:pPr>
            <a:r>
              <a:rPr lang="ar-JO" sz="1200" dirty="0"/>
              <a:t/>
            </a:r>
            <a:br>
              <a:rPr lang="ar-JO" sz="1200" dirty="0"/>
            </a:br>
            <a:endParaRPr lang="ar-JO" sz="1200" dirty="0"/>
          </a:p>
          <a:p>
            <a:pPr marL="0" indent="0" algn="r">
              <a:buNone/>
            </a:pPr>
            <a:r>
              <a:rPr lang="ar-JO" sz="1200" b="1" dirty="0"/>
              <a:t>2- الغازات الثقيلة</a:t>
            </a:r>
            <a:endParaRPr lang="ar-JO" sz="1200" dirty="0"/>
          </a:p>
          <a:p>
            <a:pPr marL="0" indent="0" algn="r">
              <a:buNone/>
            </a:pPr>
            <a:r>
              <a:rPr lang="ar-JO" sz="1200" dirty="0"/>
              <a:t>وتنتج من الأنشطة الصناعية ، وتتميز بأنها غير قابلة للتحلل أو تتحلل ببطء شديد ، وهذي ذات سمية شديدة، ويجب إزالتها من المياه العادمة قبل إعادة استخدامها .</a:t>
            </a:r>
          </a:p>
          <a:p>
            <a:pPr marL="0" indent="0" algn="r">
              <a:buNone/>
            </a:pPr>
            <a:r>
              <a:rPr lang="ar-JO" sz="1200" dirty="0"/>
              <a:t>- تكمن خطورة الفلزات الثقيلة عن وصولها إلى المسطحات المائية في تراكمها داخل بعض الكائنات الحية مثل الأسماك.</a:t>
            </a:r>
          </a:p>
          <a:p>
            <a:pPr marL="0" indent="0" algn="r">
              <a:buNone/>
            </a:pPr>
            <a:r>
              <a:rPr lang="ar-JO" sz="1200" dirty="0"/>
              <a:t/>
            </a:r>
            <a:br>
              <a:rPr lang="ar-JO" sz="1200" dirty="0"/>
            </a:br>
            <a:endParaRPr lang="ar-JO" sz="1200" dirty="0"/>
          </a:p>
          <a:p>
            <a:pPr marL="0" indent="0" algn="r">
              <a:buNone/>
            </a:pPr>
            <a:r>
              <a:rPr lang="ar-JO" sz="1200" b="1" dirty="0"/>
              <a:t>3- المغذيات</a:t>
            </a:r>
            <a:endParaRPr lang="ar-JO" sz="1200" dirty="0"/>
          </a:p>
          <a:p>
            <a:pPr marL="0" indent="0" algn="r">
              <a:buNone/>
            </a:pPr>
            <a:r>
              <a:rPr lang="ar-JO" sz="1200" dirty="0"/>
              <a:t>وتحتاج الكائنات الحية الى المغذيات لنموها وتكاثرها ، ومن الأمثلة عليها </a:t>
            </a:r>
            <a:r>
              <a:rPr lang="ar-JO" sz="1200" b="1" dirty="0"/>
              <a:t>النيتروجين والفسفور</a:t>
            </a:r>
            <a:r>
              <a:rPr lang="ar-JO" sz="1200" dirty="0"/>
              <a:t> ، وعند وصولها إلى الأنهار والبحيرات تؤدي إلى نمو الطحالب ، وحدوث ظاهرة الإثراء الغذائي.</a:t>
            </a:r>
          </a:p>
          <a:p>
            <a:pPr marL="0" indent="0" algn="r">
              <a:buNone/>
            </a:pPr>
            <a:r>
              <a:rPr lang="ar-JO" sz="1200" dirty="0"/>
              <a:t/>
            </a:r>
            <a:br>
              <a:rPr lang="ar-JO" sz="1200" dirty="0"/>
            </a:br>
            <a:endParaRPr lang="ar-JO" sz="1200" dirty="0"/>
          </a:p>
          <a:p>
            <a:pPr marL="0" indent="0" algn="r">
              <a:buNone/>
            </a:pPr>
            <a:r>
              <a:rPr lang="ar-JO" sz="1200" b="1" dirty="0"/>
              <a:t>4- الأملاح الذائبة</a:t>
            </a:r>
            <a:endParaRPr lang="ar-JO" sz="1200" dirty="0"/>
          </a:p>
          <a:p>
            <a:pPr marL="0" indent="0" algn="r">
              <a:buNone/>
            </a:pPr>
            <a:r>
              <a:rPr lang="ar-JO" sz="1200" dirty="0"/>
              <a:t>وتنتج من الأنشطة الصناعية المختلفة ، وهي أملاح غير عضوية ذائبة في الماء ، ومن الأمثلة عليها </a:t>
            </a:r>
            <a:r>
              <a:rPr lang="ar-JO" sz="1200" b="1" dirty="0"/>
              <a:t>أملاح الكلوريدات وأملاح الكبريتات</a:t>
            </a:r>
            <a:r>
              <a:rPr lang="ar-JO" sz="1200" dirty="0"/>
              <a:t>.</a:t>
            </a:r>
          </a:p>
          <a:p>
            <a:pPr marL="0" indent="0">
              <a:buNone/>
            </a:pPr>
            <a:r>
              <a:rPr lang="ar-JO" sz="1000" dirty="0"/>
              <a:t/>
            </a:r>
            <a:br>
              <a:rPr lang="ar-JO" sz="1000" dirty="0"/>
            </a:br>
            <a:endParaRPr lang="en-US" sz="1000" dirty="0"/>
          </a:p>
        </p:txBody>
      </p:sp>
    </p:spTree>
    <p:extLst>
      <p:ext uri="{BB962C8B-B14F-4D97-AF65-F5344CB8AC3E}">
        <p14:creationId xmlns:p14="http://schemas.microsoft.com/office/powerpoint/2010/main" val="374897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762" y="997009"/>
            <a:ext cx="10515600" cy="1325563"/>
          </a:xfrm>
        </p:spPr>
        <p:txBody>
          <a:bodyPr>
            <a:normAutofit fontScale="90000"/>
          </a:bodyPr>
          <a:lstStyle/>
          <a:p>
            <a:r>
              <a:rPr lang="ar-JO" b="1" dirty="0"/>
              <a:t>قياس ملوثات المياه العادمة</a:t>
            </a:r>
            <a:r>
              <a:rPr lang="ar-JO" dirty="0"/>
              <a:t/>
            </a:r>
            <a:br>
              <a:rPr lang="ar-JO" dirty="0"/>
            </a:br>
            <a:r>
              <a:rPr lang="ar-JO" dirty="0" smtClean="0"/>
              <a:t/>
            </a:r>
            <a:br>
              <a:rPr lang="ar-JO" dirty="0" smtClean="0"/>
            </a:br>
            <a:endParaRPr lang="en-US" dirty="0"/>
          </a:p>
        </p:txBody>
      </p:sp>
      <p:sp>
        <p:nvSpPr>
          <p:cNvPr id="3" name="Content Placeholder 2"/>
          <p:cNvSpPr>
            <a:spLocks noGrp="1"/>
          </p:cNvSpPr>
          <p:nvPr>
            <p:ph idx="1"/>
          </p:nvPr>
        </p:nvSpPr>
        <p:spPr>
          <a:xfrm>
            <a:off x="820615" y="1501529"/>
            <a:ext cx="10515600" cy="5198209"/>
          </a:xfrm>
        </p:spPr>
        <p:txBody>
          <a:bodyPr>
            <a:noAutofit/>
          </a:bodyPr>
          <a:lstStyle/>
          <a:p>
            <a:pPr marL="0" indent="0" algn="r">
              <a:buNone/>
            </a:pPr>
            <a:r>
              <a:rPr lang="ar-JO" sz="1200" b="1" dirty="0"/>
              <a:t>1- الأكسجين المستهلك حيويا</a:t>
            </a:r>
            <a:endParaRPr lang="ar-JO" sz="1200" dirty="0"/>
          </a:p>
          <a:p>
            <a:pPr marL="0" indent="0" algn="r">
              <a:buNone/>
            </a:pPr>
            <a:r>
              <a:rPr lang="ar-JO" sz="1200" dirty="0"/>
              <a:t>رمزه </a:t>
            </a:r>
            <a:r>
              <a:rPr lang="en-US" sz="1200" dirty="0"/>
              <a:t>BOD</a:t>
            </a:r>
          </a:p>
          <a:p>
            <a:pPr marL="0" indent="0" algn="r">
              <a:buNone/>
            </a:pPr>
            <a:r>
              <a:rPr lang="ar-JO" sz="1200" dirty="0"/>
              <a:t>يتم من خلال هذه الطريقة قياس كمية الأكسجين التي تستهلك حيويا بواسطة الكائنات الحية الدقيقة ، عند حصولها على الطاقة من خلال أكسدة المواد العضوية في الماء.</a:t>
            </a:r>
          </a:p>
          <a:p>
            <a:pPr marL="0" indent="0" algn="r">
              <a:buNone/>
            </a:pPr>
            <a:r>
              <a:rPr lang="ar-JO" sz="1200" dirty="0"/>
              <a:t>- إذا تشير كيمة الأكسجين المستهلكة الى مقدار تلوث المياه العادمة بالمواد العضوية القابلة للتحلل الحيوي ، وكلما كان مقدار </a:t>
            </a:r>
            <a:r>
              <a:rPr lang="en-US" sz="1200" dirty="0"/>
              <a:t>BOD </a:t>
            </a:r>
            <a:r>
              <a:rPr lang="ar-JO" sz="1200" dirty="0"/>
              <a:t>كبيرا كان التلوث العضوي في المياه العادمة </a:t>
            </a:r>
            <a:r>
              <a:rPr lang="ar-JO" sz="1200" dirty="0" smtClean="0"/>
              <a:t>عاليا</a:t>
            </a:r>
            <a:r>
              <a:rPr lang="ar-JO" sz="1200" dirty="0"/>
              <a:t/>
            </a:r>
            <a:br>
              <a:rPr lang="ar-JO" sz="1200" dirty="0"/>
            </a:br>
            <a:endParaRPr lang="ar-JO" sz="1200" dirty="0"/>
          </a:p>
          <a:p>
            <a:pPr marL="0" indent="0" algn="r">
              <a:buNone/>
            </a:pPr>
            <a:r>
              <a:rPr lang="ar-JO" sz="1200" b="1" dirty="0"/>
              <a:t>2- الأكسجين المستهلك كيميائيا</a:t>
            </a:r>
            <a:endParaRPr lang="ar-JO" sz="1200" dirty="0"/>
          </a:p>
          <a:p>
            <a:pPr marL="0" indent="0" algn="r">
              <a:buNone/>
            </a:pPr>
            <a:r>
              <a:rPr lang="ar-JO" sz="1200" dirty="0"/>
              <a:t>رمزه </a:t>
            </a:r>
            <a:r>
              <a:rPr lang="en-US" sz="1200" dirty="0"/>
              <a:t>COD</a:t>
            </a:r>
          </a:p>
          <a:p>
            <a:pPr marL="0" indent="0" algn="r">
              <a:buNone/>
            </a:pPr>
            <a:r>
              <a:rPr lang="ar-JO" sz="1200" dirty="0"/>
              <a:t>في هذه الطريقة تضاف مواد كيميائية مؤكسدة قوية مثل دايكرومات البوتاسيوم الى عينة المياه ، وتعمل على أكسدة جميع المواد القابلة للتأكسد وغير القابلة للتأكسد</a:t>
            </a:r>
            <a:r>
              <a:rPr lang="ar-JO" sz="1200" dirty="0" smtClean="0"/>
              <a:t>.</a:t>
            </a:r>
            <a:r>
              <a:rPr lang="ar-JO" sz="1200" dirty="0"/>
              <a:t/>
            </a:r>
            <a:br>
              <a:rPr lang="ar-JO" sz="1200" dirty="0"/>
            </a:br>
            <a:endParaRPr lang="ar-JO" sz="1200" dirty="0"/>
          </a:p>
          <a:p>
            <a:pPr marL="0" indent="0" algn="r">
              <a:buNone/>
            </a:pPr>
            <a:r>
              <a:rPr lang="ar-JO" sz="1200" b="1" dirty="0"/>
              <a:t>3- مجموع المواد الصلبة العالقة</a:t>
            </a:r>
            <a:endParaRPr lang="ar-JO" sz="1200" dirty="0"/>
          </a:p>
          <a:p>
            <a:pPr marL="0" indent="0" algn="r">
              <a:buNone/>
            </a:pPr>
            <a:r>
              <a:rPr lang="ar-JO" sz="1200" dirty="0"/>
              <a:t>رمزه </a:t>
            </a:r>
            <a:r>
              <a:rPr lang="en-US" sz="1200" dirty="0"/>
              <a:t>TSS</a:t>
            </a:r>
          </a:p>
          <a:p>
            <a:pPr marL="0" indent="0" algn="r">
              <a:buNone/>
            </a:pPr>
            <a:r>
              <a:rPr lang="ar-JO" sz="1200" dirty="0"/>
              <a:t>وهو يشمل مجموع المواد العضوية وغير العضوية الصلبة الصغيرة العالقة في الماء ، ويعد مؤشرا على درجة تلوث المياه العادمة ويجري قياس كمية المواد الصلبة العالقة في الماء من خلال ترشيح عينة المياه في وعاء، وتجفيف البقايا المترشحة في درجة حرارة عالية ثم ايجاد كتلتها.</a:t>
            </a:r>
          </a:p>
          <a:p>
            <a:pPr marL="0" indent="0" algn="r">
              <a:buNone/>
            </a:pPr>
            <a:r>
              <a:rPr lang="ar-JO" sz="1200" b="1" dirty="0"/>
              <a:t>4- مجموع المواد الصلبة الذائبة</a:t>
            </a:r>
            <a:endParaRPr lang="ar-JO" sz="1200" dirty="0"/>
          </a:p>
          <a:p>
            <a:pPr marL="0" indent="0" algn="r">
              <a:buNone/>
            </a:pPr>
            <a:r>
              <a:rPr lang="ar-JO" sz="1200" dirty="0"/>
              <a:t>رمزه </a:t>
            </a:r>
            <a:r>
              <a:rPr lang="en-US" sz="1200" dirty="0"/>
              <a:t>TDS</a:t>
            </a:r>
          </a:p>
          <a:p>
            <a:pPr marL="0" indent="0" algn="r">
              <a:buNone/>
            </a:pPr>
            <a:r>
              <a:rPr lang="ar-JO" sz="1200" dirty="0"/>
              <a:t>وهو يستخدم باعتباره أحد المؤشرات على درجة تلوث المياه العادمة، وتتكون المواد الصلبة الذائبة من مواد عضوية ومواد غير عضوية وأيونات ذائبة في الماء.</a:t>
            </a:r>
          </a:p>
          <a:p>
            <a:pPr marL="0" indent="0" algn="r">
              <a:buNone/>
            </a:pPr>
            <a:r>
              <a:rPr lang="ar-JO" sz="1200" dirty="0"/>
              <a:t>- تقاس كمية المواد الذائبة في الماء عن طريق تبخير كمية محددة من المياه ، وإيجاد كتلة المواد الصلبة الباقية بوحدة </a:t>
            </a:r>
            <a:r>
              <a:rPr lang="en-US" sz="1200" dirty="0"/>
              <a:t>mg/l. </a:t>
            </a:r>
            <a:r>
              <a:rPr lang="ar-JO" sz="1200" dirty="0"/>
              <a:t>مع مراعاة ان تكون المياه التي جرى قياس كمية المواد الذائبة فيها خالية من المواد العالقة.</a:t>
            </a:r>
          </a:p>
          <a:p>
            <a:pPr marL="0" indent="0">
              <a:buNone/>
            </a:pPr>
            <a:r>
              <a:rPr lang="ar-JO" sz="1200" dirty="0" smtClean="0"/>
              <a:t/>
            </a:r>
            <a:br>
              <a:rPr lang="ar-JO" sz="1200" dirty="0" smtClean="0"/>
            </a:br>
            <a:r>
              <a:rPr lang="ar-JO" sz="1200" dirty="0" smtClean="0"/>
              <a:t/>
            </a:r>
            <a:br>
              <a:rPr lang="ar-JO" sz="1200" dirty="0" smtClean="0"/>
            </a:br>
            <a:endParaRPr lang="en-US" sz="1200" dirty="0"/>
          </a:p>
        </p:txBody>
      </p:sp>
    </p:spTree>
    <p:extLst>
      <p:ext uri="{BB962C8B-B14F-4D97-AF65-F5344CB8AC3E}">
        <p14:creationId xmlns:p14="http://schemas.microsoft.com/office/powerpoint/2010/main" val="1660583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TotalTime>
  <Words>234</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Times New Roman</vt:lpstr>
      <vt:lpstr>Organic</vt:lpstr>
      <vt:lpstr>الآثار السلبية للمياه العادمة</vt:lpstr>
      <vt:lpstr>الملوثات في المياه العادمة</vt:lpstr>
      <vt:lpstr>الملوثات في المياه العادمة المنزلية  </vt:lpstr>
      <vt:lpstr>PowerPoint Presentation</vt:lpstr>
      <vt:lpstr>الملوثات في المياه العادمة الصناعية  </vt:lpstr>
      <vt:lpstr>قياس ملوثات المياه العادمة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الآثار السلبية للمياه العادمة</dc:title>
  <dc:creator>Microsoft account</dc:creator>
  <cp:lastModifiedBy>Microsoft account</cp:lastModifiedBy>
  <cp:revision>3</cp:revision>
  <dcterms:created xsi:type="dcterms:W3CDTF">2023-03-28T14:46:06Z</dcterms:created>
  <dcterms:modified xsi:type="dcterms:W3CDTF">2023-03-28T15:03:41Z</dcterms:modified>
</cp:coreProperties>
</file>