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6" r:id="rId4"/>
    <p:sldId id="259" r:id="rId5"/>
    <p:sldId id="260" r:id="rId6"/>
    <p:sldId id="261" r:id="rId7"/>
    <p:sldId id="263" r:id="rId8"/>
    <p:sldId id="262" r:id="rId9"/>
    <p:sldId id="267" r:id="rId10"/>
    <p:sldId id="264" r:id="rId11"/>
    <p:sldId id="265" r:id="rId12"/>
    <p:sldId id="269" r:id="rId13"/>
    <p:sldId id="270"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05346F-58CB-D839-C16B-AEC706DF67C8}" name="eliana barghouth" initials="eb" userId="f4a796b12ea34e3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DAC7C2-0DE4-424A-8331-34509DD1943C}" v="303" dt="2023-03-20T16:17:13.995"/>
    <p1510:client id="{1FADA7FB-5BF0-4431-8A09-BFC77CE34989}" v="57" dt="2023-03-20T15:23:11.310"/>
    <p1510:client id="{4DC21FC6-276E-4950-8895-1CF77B0F5A22}" v="344" dt="2023-03-19T18:17:52.564"/>
    <p1510:client id="{70FF8866-CE97-4327-83AA-F2EAA4CA6DE3}" v="17" dt="2023-03-19T18:23:57.680"/>
    <p1510:client id="{8E40D9B8-F1DC-4759-BFAC-C740667B74A6}" v="49" dt="2023-03-19T18:53:17.380"/>
    <p1510:client id="{AD3DE157-357E-4C6B-9B78-835AC5654F8D}" v="5" dt="2023-03-28T12:50:55.323"/>
    <p1510:client id="{BCDD8F31-692B-4237-BD80-D50AA38CABD5}" v="55" dt="2023-03-20T15:18:21.890"/>
    <p1510:client id="{FEDE5080-6151-421F-B598-D5F3B390524C}" v="760" dt="2023-03-19T17:16:20.7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4688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85287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4152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75600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79340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42308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16619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14473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08803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46136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44081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4687604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study.com/academy/lesson/beneficial-mutations-examples-effects.html#:~:text=as%20beneficial%20mutations.-,What%20is%20a%20beneficial%20mutation%3F,for%20the%20offspring%20to%20survive" TargetMode="External"/><Relationship Id="rId2" Type="http://schemas.openxmlformats.org/officeDocument/2006/relationships/hyperlink" Target="https://bio.libretexts.org/Bookshelves/Introductory_and_General_Biology/Book%3A_Introductory_Biology_(CK-12)/04%3A_Molecular_Biology/4.10%3A_Mutation_Effects#:~:text=Harmful%20mutations%20may%20cause%20genetic,blocks%20ducts%20in%20digestive%20organs" TargetMode="External"/><Relationship Id="rId1" Type="http://schemas.openxmlformats.org/officeDocument/2006/relationships/slideLayout" Target="../slideLayouts/slideLayout2.xml"/><Relationship Id="rId4" Type="http://schemas.openxmlformats.org/officeDocument/2006/relationships/hyperlink" Target="https://www.apsnet.org/edcenter/disimpactmngmnt/topc/PopGenetics/Pages/Mutation.aspx#:~:text=Mutation%20plays%20an%20important%20role,gene%2C%20creating%20a%20new%20allel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527A611F-2938-B7D5-1F2C-33B5DFD8BE03}"/>
              </a:ext>
            </a:extLst>
          </p:cNvPr>
          <p:cNvSpPr>
            <a:spLocks noGrp="1"/>
          </p:cNvSpPr>
          <p:nvPr>
            <p:ph type="ctrTitle"/>
          </p:nvPr>
        </p:nvSpPr>
        <p:spPr/>
        <p:txBody>
          <a:bodyPr vert="horz" lIns="91440" tIns="45720" rIns="91440" bIns="45720" rtlCol="0" anchor="ctr">
            <a:normAutofit/>
          </a:bodyPr>
          <a:lstStyle/>
          <a:p>
            <a:r>
              <a:rPr lang="en-US" dirty="0">
                <a:latin typeface="Franklin Gothic"/>
                <a:cs typeface="Calibri Light"/>
              </a:rPr>
              <a:t>Mutations</a:t>
            </a:r>
            <a:endParaRPr lang="en-US" dirty="0">
              <a:latin typeface="Franklin Gothic"/>
            </a:endParaRPr>
          </a:p>
        </p:txBody>
      </p:sp>
      <p:sp>
        <p:nvSpPr>
          <p:cNvPr id="15" name="Subtitle 14">
            <a:extLst>
              <a:ext uri="{FF2B5EF4-FFF2-40B4-BE49-F238E27FC236}">
                <a16:creationId xmlns:a16="http://schemas.microsoft.com/office/drawing/2014/main" id="{6DAEDE21-A240-37B9-336C-EDD38EFDBA47}"/>
              </a:ext>
            </a:extLst>
          </p:cNvPr>
          <p:cNvSpPr>
            <a:spLocks noGrp="1"/>
          </p:cNvSpPr>
          <p:nvPr>
            <p:ph type="subTitle" idx="1"/>
          </p:nvPr>
        </p:nvSpPr>
        <p:spPr/>
        <p:txBody>
          <a:bodyPr vert="horz" lIns="91440" tIns="45720" rIns="91440" bIns="45720" rtlCol="0" anchor="t">
            <a:normAutofit/>
          </a:bodyPr>
          <a:lstStyle/>
          <a:p>
            <a:r>
              <a:rPr lang="en-US">
                <a:cs typeface="Calibri"/>
              </a:rPr>
              <a:t>By Ghassan Barghouth &amp; Eliana Barghouth</a:t>
            </a:r>
            <a:endParaRPr lang="en-US" dirty="0"/>
          </a:p>
        </p:txBody>
      </p:sp>
      <p:sp>
        <p:nvSpPr>
          <p:cNvPr id="4" name="Title 13">
            <a:extLst>
              <a:ext uri="{FF2B5EF4-FFF2-40B4-BE49-F238E27FC236}">
                <a16:creationId xmlns:a16="http://schemas.microsoft.com/office/drawing/2014/main" id="{20B4D50E-4AF8-3635-1E1E-8B25708B00A0}"/>
              </a:ext>
            </a:extLst>
          </p:cNvPr>
          <p:cNvSpPr txBox="1">
            <a:spLocks/>
          </p:cNvSpPr>
          <p:nvPr/>
        </p:nvSpPr>
        <p:spPr>
          <a:xfrm>
            <a:off x="1526146" y="-710730"/>
            <a:ext cx="9144000" cy="23876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latin typeface="Franklin Gothic"/>
              <a:cs typeface="Calibri Light"/>
            </a:endParaRPr>
          </a:p>
        </p:txBody>
      </p:sp>
      <p:sp>
        <p:nvSpPr>
          <p:cNvPr id="6" name="Title 13">
            <a:extLst>
              <a:ext uri="{FF2B5EF4-FFF2-40B4-BE49-F238E27FC236}">
                <a16:creationId xmlns:a16="http://schemas.microsoft.com/office/drawing/2014/main" id="{E3351A10-D13F-E0D2-506F-92800B0042E6}"/>
              </a:ext>
            </a:extLst>
          </p:cNvPr>
          <p:cNvSpPr txBox="1">
            <a:spLocks/>
          </p:cNvSpPr>
          <p:nvPr/>
        </p:nvSpPr>
        <p:spPr>
          <a:xfrm>
            <a:off x="1526147" y="3431975"/>
            <a:ext cx="9144000" cy="23876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latin typeface="Franklin Gothic"/>
              <a:cs typeface="Calibri Light"/>
            </a:endParaRPr>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9E756-A120-3347-D1E4-6BBF53BC1684}"/>
              </a:ext>
            </a:extLst>
          </p:cNvPr>
          <p:cNvSpPr>
            <a:spLocks noGrp="1"/>
          </p:cNvSpPr>
          <p:nvPr>
            <p:ph type="title"/>
          </p:nvPr>
        </p:nvSpPr>
        <p:spPr>
          <a:xfrm>
            <a:off x="1137034" y="609597"/>
            <a:ext cx="9392421" cy="1330841"/>
          </a:xfrm>
        </p:spPr>
        <p:txBody>
          <a:bodyPr>
            <a:normAutofit/>
          </a:bodyPr>
          <a:lstStyle/>
          <a:p>
            <a:r>
              <a:rPr lang="en-US">
                <a:latin typeface="Comic Sans MS"/>
                <a:ea typeface="+mj-lt"/>
                <a:cs typeface="+mj-lt"/>
              </a:rPr>
              <a:t>Can mutations be removed?</a:t>
            </a:r>
            <a:endParaRPr lang="en-US">
              <a:latin typeface="Comic Sans MS"/>
            </a:endParaRPr>
          </a:p>
        </p:txBody>
      </p:sp>
      <p:sp>
        <p:nvSpPr>
          <p:cNvPr id="3" name="Content Placeholder 2">
            <a:extLst>
              <a:ext uri="{FF2B5EF4-FFF2-40B4-BE49-F238E27FC236}">
                <a16:creationId xmlns:a16="http://schemas.microsoft.com/office/drawing/2014/main" id="{D913DF6C-5029-7839-CECB-52A77BF38AB3}"/>
              </a:ext>
            </a:extLst>
          </p:cNvPr>
          <p:cNvSpPr>
            <a:spLocks noGrp="1"/>
          </p:cNvSpPr>
          <p:nvPr>
            <p:ph idx="1"/>
          </p:nvPr>
        </p:nvSpPr>
        <p:spPr>
          <a:xfrm>
            <a:off x="1137034" y="2198362"/>
            <a:ext cx="4958966" cy="3917773"/>
          </a:xfrm>
        </p:spPr>
        <p:txBody>
          <a:bodyPr vert="horz" lIns="91440" tIns="45720" rIns="91440" bIns="45720" rtlCol="0" anchor="t">
            <a:normAutofit/>
          </a:bodyPr>
          <a:lstStyle/>
          <a:p>
            <a:pPr marL="0" indent="0">
              <a:buNone/>
            </a:pPr>
            <a:r>
              <a:rPr lang="en-US" sz="2000" dirty="0">
                <a:latin typeface="Trebuchet MS"/>
                <a:cs typeface="Calibri" panose="020F0502020204030204"/>
              </a:rPr>
              <a:t>Yes it can be removed using </a:t>
            </a:r>
            <a:r>
              <a:rPr lang="en-US" sz="2000" dirty="0">
                <a:latin typeface="Trebuchet MS"/>
                <a:cs typeface="calibri light"/>
              </a:rPr>
              <a:t>CRISPR, which offers an easy way to snip out mutated DNA and replace it with the correct sequence gene.</a:t>
            </a:r>
            <a:endParaRPr lang="en-US" sz="2000" dirty="0">
              <a:latin typeface="Trebuchet MS"/>
              <a:cs typeface="Calibri" panose="020F0502020204030204"/>
            </a:endParaRPr>
          </a:p>
        </p:txBody>
      </p:sp>
      <p:pic>
        <p:nvPicPr>
          <p:cNvPr id="4" name="Picture 4" descr="Icon&#10;&#10;Description automatically generated">
            <a:extLst>
              <a:ext uri="{FF2B5EF4-FFF2-40B4-BE49-F238E27FC236}">
                <a16:creationId xmlns:a16="http://schemas.microsoft.com/office/drawing/2014/main" id="{6CCE977C-BE9B-9A9D-803C-7BB8F52307D8}"/>
              </a:ext>
            </a:extLst>
          </p:cNvPr>
          <p:cNvPicPr>
            <a:picLocks noChangeAspect="1"/>
          </p:cNvPicPr>
          <p:nvPr/>
        </p:nvPicPr>
        <p:blipFill>
          <a:blip r:embed="rId2"/>
          <a:stretch>
            <a:fillRect/>
          </a:stretch>
        </p:blipFill>
        <p:spPr>
          <a:xfrm>
            <a:off x="6976944" y="2202451"/>
            <a:ext cx="4788505" cy="3345207"/>
          </a:xfrm>
          <a:prstGeom prst="rect">
            <a:avLst/>
          </a:prstGeom>
        </p:spPr>
      </p:pic>
    </p:spTree>
    <p:extLst>
      <p:ext uri="{BB962C8B-B14F-4D97-AF65-F5344CB8AC3E}">
        <p14:creationId xmlns:p14="http://schemas.microsoft.com/office/powerpoint/2010/main" val="40270219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DEE3A-9D00-91CE-126E-9CE0B0C40EF0}"/>
              </a:ext>
            </a:extLst>
          </p:cNvPr>
          <p:cNvSpPr>
            <a:spLocks noGrp="1"/>
          </p:cNvSpPr>
          <p:nvPr>
            <p:ph type="title"/>
          </p:nvPr>
        </p:nvSpPr>
        <p:spPr/>
        <p:txBody>
          <a:bodyPr/>
          <a:lstStyle/>
          <a:p>
            <a:pPr algn="ctr"/>
            <a:r>
              <a:rPr lang="en-US">
                <a:latin typeface="Comic Sans MS"/>
                <a:cs typeface="Calibri Light"/>
              </a:rPr>
              <a:t>QUESTIONS</a:t>
            </a:r>
            <a:endParaRPr lang="en-US">
              <a:latin typeface="Comic Sans MS"/>
            </a:endParaRPr>
          </a:p>
        </p:txBody>
      </p:sp>
      <p:sp>
        <p:nvSpPr>
          <p:cNvPr id="3" name="Content Placeholder 2">
            <a:extLst>
              <a:ext uri="{FF2B5EF4-FFF2-40B4-BE49-F238E27FC236}">
                <a16:creationId xmlns:a16="http://schemas.microsoft.com/office/drawing/2014/main" id="{3D0C4477-F412-8360-98F7-814CF66977B4}"/>
              </a:ext>
            </a:extLst>
          </p:cNvPr>
          <p:cNvSpPr>
            <a:spLocks noGrp="1"/>
          </p:cNvSpPr>
          <p:nvPr>
            <p:ph idx="1"/>
          </p:nvPr>
        </p:nvSpPr>
        <p:spPr/>
        <p:txBody>
          <a:bodyPr vert="horz" lIns="91440" tIns="45720" rIns="91440" bIns="45720" rtlCol="0" anchor="t">
            <a:normAutofit/>
          </a:bodyPr>
          <a:lstStyle/>
          <a:p>
            <a:pPr marL="0" indent="0">
              <a:buNone/>
            </a:pPr>
            <a:r>
              <a:rPr lang="en-US">
                <a:cs typeface="Calibri" panose="020F0502020204030204"/>
              </a:rPr>
              <a:t>To check your understanding we've made a kahoot!</a:t>
            </a:r>
          </a:p>
          <a:p>
            <a:pPr marL="0" indent="0">
              <a:buNone/>
            </a:pPr>
            <a:r>
              <a:rPr lang="en-US">
                <a:ea typeface="+mn-lt"/>
                <a:cs typeface="+mn-lt"/>
              </a:rPr>
              <a:t>https://create.kahoot.it/share/mutations/195cf8da-d259-43cc-afc2-8caf85ed729b</a:t>
            </a:r>
            <a:endParaRPr lang="en-US"/>
          </a:p>
        </p:txBody>
      </p:sp>
    </p:spTree>
    <p:extLst>
      <p:ext uri="{BB962C8B-B14F-4D97-AF65-F5344CB8AC3E}">
        <p14:creationId xmlns:p14="http://schemas.microsoft.com/office/powerpoint/2010/main" val="559132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51973-19A7-2151-6214-397DAC5532D3}"/>
              </a:ext>
            </a:extLst>
          </p:cNvPr>
          <p:cNvSpPr>
            <a:spLocks noGrp="1"/>
          </p:cNvSpPr>
          <p:nvPr>
            <p:ph type="title"/>
          </p:nvPr>
        </p:nvSpPr>
        <p:spPr/>
        <p:txBody>
          <a:bodyPr/>
          <a:lstStyle/>
          <a:p>
            <a:r>
              <a:rPr lang="en-US" dirty="0">
                <a:latin typeface="Comic Sans MS"/>
                <a:ea typeface="Calibri Light"/>
                <a:cs typeface="Calibri Light"/>
              </a:rPr>
              <a:t>Which one is a harmful mutation?</a:t>
            </a:r>
          </a:p>
        </p:txBody>
      </p:sp>
      <p:pic>
        <p:nvPicPr>
          <p:cNvPr id="7" name="Picture 7" descr="A picture containing mammal, indoor, cat, white&#10;&#10;Description automatically generated">
            <a:extLst>
              <a:ext uri="{FF2B5EF4-FFF2-40B4-BE49-F238E27FC236}">
                <a16:creationId xmlns:a16="http://schemas.microsoft.com/office/drawing/2014/main" id="{94617512-307D-898B-1FBD-73DDD8676C5C}"/>
              </a:ext>
            </a:extLst>
          </p:cNvPr>
          <p:cNvPicPr>
            <a:picLocks noGrp="1" noChangeAspect="1"/>
          </p:cNvPicPr>
          <p:nvPr>
            <p:ph sz="half" idx="1"/>
          </p:nvPr>
        </p:nvPicPr>
        <p:blipFill>
          <a:blip r:embed="rId2"/>
          <a:stretch>
            <a:fillRect/>
          </a:stretch>
        </p:blipFill>
        <p:spPr>
          <a:xfrm>
            <a:off x="693981" y="1905794"/>
            <a:ext cx="4981575" cy="4191000"/>
          </a:xfrm>
        </p:spPr>
      </p:pic>
      <p:pic>
        <p:nvPicPr>
          <p:cNvPr id="8" name="Picture 8" descr="A picture containing fox, mammal, white, outdoor&#10;&#10;Description automatically generated">
            <a:extLst>
              <a:ext uri="{FF2B5EF4-FFF2-40B4-BE49-F238E27FC236}">
                <a16:creationId xmlns:a16="http://schemas.microsoft.com/office/drawing/2014/main" id="{1EE380E5-78E5-521A-FF38-C21A59AB886F}"/>
              </a:ext>
            </a:extLst>
          </p:cNvPr>
          <p:cNvPicPr>
            <a:picLocks noGrp="1" noChangeAspect="1"/>
          </p:cNvPicPr>
          <p:nvPr>
            <p:ph sz="half" idx="2"/>
          </p:nvPr>
        </p:nvPicPr>
        <p:blipFill>
          <a:blip r:embed="rId3"/>
          <a:stretch>
            <a:fillRect/>
          </a:stretch>
        </p:blipFill>
        <p:spPr>
          <a:xfrm>
            <a:off x="6514123" y="1901232"/>
            <a:ext cx="5181600" cy="4190355"/>
          </a:xfrm>
        </p:spPr>
      </p:pic>
      <p:sp>
        <p:nvSpPr>
          <p:cNvPr id="9" name="TextBox 8">
            <a:extLst>
              <a:ext uri="{FF2B5EF4-FFF2-40B4-BE49-F238E27FC236}">
                <a16:creationId xmlns:a16="http://schemas.microsoft.com/office/drawing/2014/main" id="{C7ED094E-97C1-A705-AF91-A5774CC9D03B}"/>
              </a:ext>
            </a:extLst>
          </p:cNvPr>
          <p:cNvSpPr txBox="1"/>
          <p:nvPr/>
        </p:nvSpPr>
        <p:spPr>
          <a:xfrm>
            <a:off x="241789" y="1868366"/>
            <a:ext cx="119673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dirty="0">
                <a:latin typeface="Trebuchet MS"/>
                <a:ea typeface="Calibri"/>
                <a:cs typeface="Calibri"/>
              </a:rPr>
              <a:t>A.</a:t>
            </a:r>
            <a:endParaRPr lang="en-US" sz="3200" dirty="0">
              <a:latin typeface="Trebuchet MS"/>
            </a:endParaRPr>
          </a:p>
        </p:txBody>
      </p:sp>
      <p:sp>
        <p:nvSpPr>
          <p:cNvPr id="10" name="TextBox 9">
            <a:extLst>
              <a:ext uri="{FF2B5EF4-FFF2-40B4-BE49-F238E27FC236}">
                <a16:creationId xmlns:a16="http://schemas.microsoft.com/office/drawing/2014/main" id="{01A77F4E-108F-D9B9-E8C8-B9B4D02EF26D}"/>
              </a:ext>
            </a:extLst>
          </p:cNvPr>
          <p:cNvSpPr txBox="1"/>
          <p:nvPr/>
        </p:nvSpPr>
        <p:spPr>
          <a:xfrm>
            <a:off x="5956789" y="1868366"/>
            <a:ext cx="119673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dirty="0">
                <a:latin typeface="Trebuchet MS"/>
                <a:ea typeface="Calibri"/>
                <a:cs typeface="Calibri"/>
              </a:rPr>
              <a:t>B.</a:t>
            </a:r>
            <a:endParaRPr lang="en-US" sz="3200" dirty="0">
              <a:latin typeface="Trebuchet MS"/>
            </a:endParaRPr>
          </a:p>
        </p:txBody>
      </p:sp>
    </p:spTree>
    <p:extLst>
      <p:ext uri="{BB962C8B-B14F-4D97-AF65-F5344CB8AC3E}">
        <p14:creationId xmlns:p14="http://schemas.microsoft.com/office/powerpoint/2010/main" val="39547088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A098E-C443-9724-5BAA-FAAB11E6DC9A}"/>
              </a:ext>
            </a:extLst>
          </p:cNvPr>
          <p:cNvSpPr>
            <a:spLocks noGrp="1"/>
          </p:cNvSpPr>
          <p:nvPr>
            <p:ph type="title"/>
          </p:nvPr>
        </p:nvSpPr>
        <p:spPr/>
        <p:txBody>
          <a:bodyPr/>
          <a:lstStyle/>
          <a:p>
            <a:r>
              <a:rPr lang="en-US" dirty="0">
                <a:latin typeface="Comic Sans MS"/>
                <a:ea typeface="Calibri Light"/>
                <a:cs typeface="Calibri Light"/>
              </a:rPr>
              <a:t>Which one has no effect mutation?</a:t>
            </a:r>
            <a:endParaRPr lang="en-US" dirty="0">
              <a:latin typeface="Comic Sans MS"/>
            </a:endParaRPr>
          </a:p>
        </p:txBody>
      </p:sp>
      <p:pic>
        <p:nvPicPr>
          <p:cNvPr id="5" name="Picture 5">
            <a:extLst>
              <a:ext uri="{FF2B5EF4-FFF2-40B4-BE49-F238E27FC236}">
                <a16:creationId xmlns:a16="http://schemas.microsoft.com/office/drawing/2014/main" id="{3A32E2A3-3C32-4C07-5602-C8E4CFFE0E49}"/>
              </a:ext>
            </a:extLst>
          </p:cNvPr>
          <p:cNvPicPr>
            <a:picLocks noGrp="1" noChangeAspect="1"/>
          </p:cNvPicPr>
          <p:nvPr>
            <p:ph sz="half" idx="1"/>
          </p:nvPr>
        </p:nvPicPr>
        <p:blipFill>
          <a:blip r:embed="rId2"/>
          <a:stretch>
            <a:fillRect/>
          </a:stretch>
        </p:blipFill>
        <p:spPr>
          <a:xfrm>
            <a:off x="839299" y="1825931"/>
            <a:ext cx="4886324" cy="4350726"/>
          </a:xfrm>
        </p:spPr>
      </p:pic>
      <p:pic>
        <p:nvPicPr>
          <p:cNvPr id="6" name="Picture 6" descr="A picture containing vegetable&#10;&#10;Description automatically generated">
            <a:extLst>
              <a:ext uri="{FF2B5EF4-FFF2-40B4-BE49-F238E27FC236}">
                <a16:creationId xmlns:a16="http://schemas.microsoft.com/office/drawing/2014/main" id="{5FD37BFC-8084-8F17-2327-6B95EE275045}"/>
              </a:ext>
            </a:extLst>
          </p:cNvPr>
          <p:cNvPicPr>
            <a:picLocks noGrp="1" noChangeAspect="1"/>
          </p:cNvPicPr>
          <p:nvPr>
            <p:ph sz="half" idx="2"/>
          </p:nvPr>
        </p:nvPicPr>
        <p:blipFill>
          <a:blip r:embed="rId3"/>
          <a:stretch>
            <a:fillRect/>
          </a:stretch>
        </p:blipFill>
        <p:spPr>
          <a:xfrm>
            <a:off x="6623052" y="1825198"/>
            <a:ext cx="4729282" cy="4352192"/>
          </a:xfrm>
        </p:spPr>
      </p:pic>
      <p:sp>
        <p:nvSpPr>
          <p:cNvPr id="8" name="TextBox 7">
            <a:extLst>
              <a:ext uri="{FF2B5EF4-FFF2-40B4-BE49-F238E27FC236}">
                <a16:creationId xmlns:a16="http://schemas.microsoft.com/office/drawing/2014/main" id="{748A3FA1-287D-4FB5-FFE6-4E95B426AD20}"/>
              </a:ext>
            </a:extLst>
          </p:cNvPr>
          <p:cNvSpPr txBox="1"/>
          <p:nvPr/>
        </p:nvSpPr>
        <p:spPr>
          <a:xfrm>
            <a:off x="241789" y="1868366"/>
            <a:ext cx="119673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dirty="0">
                <a:latin typeface="Trebuchet MS"/>
                <a:ea typeface="Calibri"/>
                <a:cs typeface="Calibri"/>
              </a:rPr>
              <a:t>A.</a:t>
            </a:r>
            <a:endParaRPr lang="en-US" sz="3200" dirty="0">
              <a:latin typeface="Trebuchet MS"/>
            </a:endParaRPr>
          </a:p>
        </p:txBody>
      </p:sp>
      <p:sp>
        <p:nvSpPr>
          <p:cNvPr id="10" name="TextBox 9">
            <a:extLst>
              <a:ext uri="{FF2B5EF4-FFF2-40B4-BE49-F238E27FC236}">
                <a16:creationId xmlns:a16="http://schemas.microsoft.com/office/drawing/2014/main" id="{FDE87784-8CA1-6AE0-EE7F-DE4268497390}"/>
              </a:ext>
            </a:extLst>
          </p:cNvPr>
          <p:cNvSpPr txBox="1"/>
          <p:nvPr/>
        </p:nvSpPr>
        <p:spPr>
          <a:xfrm>
            <a:off x="6021266" y="1864458"/>
            <a:ext cx="119673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dirty="0">
                <a:latin typeface="Trebuchet MS"/>
                <a:ea typeface="Calibri"/>
                <a:cs typeface="Calibri"/>
              </a:rPr>
              <a:t>B.</a:t>
            </a:r>
            <a:endParaRPr lang="en-US" sz="3200" dirty="0">
              <a:latin typeface="Trebuchet MS"/>
            </a:endParaRPr>
          </a:p>
        </p:txBody>
      </p:sp>
    </p:spTree>
    <p:extLst>
      <p:ext uri="{BB962C8B-B14F-4D97-AF65-F5344CB8AC3E}">
        <p14:creationId xmlns:p14="http://schemas.microsoft.com/office/powerpoint/2010/main" val="25811197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03B76-F141-12C9-2A21-C9475DAE95EE}"/>
              </a:ext>
            </a:extLst>
          </p:cNvPr>
          <p:cNvSpPr>
            <a:spLocks noGrp="1"/>
          </p:cNvSpPr>
          <p:nvPr>
            <p:ph type="title"/>
          </p:nvPr>
        </p:nvSpPr>
        <p:spPr/>
        <p:txBody>
          <a:bodyPr/>
          <a:lstStyle/>
          <a:p>
            <a:r>
              <a:rPr lang="en-US">
                <a:cs typeface="Calibri Light"/>
              </a:rPr>
              <a:t>citation</a:t>
            </a:r>
            <a:endParaRPr lang="en-US"/>
          </a:p>
        </p:txBody>
      </p:sp>
      <p:sp>
        <p:nvSpPr>
          <p:cNvPr id="3" name="Content Placeholder 2">
            <a:extLst>
              <a:ext uri="{FF2B5EF4-FFF2-40B4-BE49-F238E27FC236}">
                <a16:creationId xmlns:a16="http://schemas.microsoft.com/office/drawing/2014/main" id="{800270D0-9993-68AE-71CB-4E4AE3352DF0}"/>
              </a:ext>
            </a:extLst>
          </p:cNvPr>
          <p:cNvSpPr>
            <a:spLocks noGrp="1"/>
          </p:cNvSpPr>
          <p:nvPr>
            <p:ph idx="1"/>
          </p:nvPr>
        </p:nvSpPr>
        <p:spPr/>
        <p:txBody>
          <a:bodyPr vert="horz" lIns="91440" tIns="45720" rIns="91440" bIns="45720" rtlCol="0" anchor="t">
            <a:normAutofit/>
          </a:bodyPr>
          <a:lstStyle/>
          <a:p>
            <a:pPr>
              <a:buNone/>
            </a:pPr>
            <a:r>
              <a:rPr lang="en-US" sz="1800" err="1">
                <a:ea typeface="+mn-lt"/>
                <a:cs typeface="+mn-lt"/>
              </a:rPr>
              <a:t>Libretexts</a:t>
            </a:r>
            <a:r>
              <a:rPr lang="en-US" sz="1800">
                <a:ea typeface="+mn-lt"/>
                <a:cs typeface="+mn-lt"/>
              </a:rPr>
              <a:t>. (2021, March 6). </a:t>
            </a:r>
            <a:r>
              <a:rPr lang="en-US" sz="1800" i="1">
                <a:ea typeface="+mn-lt"/>
                <a:cs typeface="+mn-lt"/>
              </a:rPr>
              <a:t>4.10: Mutation effects</a:t>
            </a:r>
            <a:r>
              <a:rPr lang="en-US" sz="1800">
                <a:ea typeface="+mn-lt"/>
                <a:cs typeface="+mn-lt"/>
              </a:rPr>
              <a:t>. Biology </a:t>
            </a:r>
            <a:r>
              <a:rPr lang="en-US" sz="1800" err="1">
                <a:ea typeface="+mn-lt"/>
                <a:cs typeface="+mn-lt"/>
              </a:rPr>
              <a:t>LibreTexts</a:t>
            </a:r>
            <a:r>
              <a:rPr lang="en-US" sz="1800">
                <a:ea typeface="+mn-lt"/>
                <a:cs typeface="+mn-lt"/>
              </a:rPr>
              <a:t>. Retrieved March 19, 2023, from </a:t>
            </a:r>
            <a:r>
              <a:rPr lang="en-US" sz="1800">
                <a:ea typeface="+mn-lt"/>
                <a:cs typeface="+mn-lt"/>
                <a:hlinkClick r:id="rId2"/>
              </a:rPr>
              <a:t>https://bio.libretexts.org/Bookshelves/Introductory_and_General_Biology/Book%3A_Introductory_Biology_(CK-12)/04%3A_Molecular_Biology/4.10%3A_Mutation_Effects#:~:text=Harmful%20mutations%20may%20cause%20genetic,blocks%20ducts%20in%20digestive%20organs</a:t>
            </a:r>
            <a:r>
              <a:rPr lang="en-US" sz="1800">
                <a:ea typeface="+mn-lt"/>
                <a:cs typeface="+mn-lt"/>
              </a:rPr>
              <a:t>. </a:t>
            </a:r>
            <a:endParaRPr lang="en-US" sz="1800"/>
          </a:p>
          <a:p>
            <a:pPr>
              <a:buNone/>
            </a:pPr>
            <a:r>
              <a:rPr lang="en-US" sz="1800" i="1">
                <a:ea typeface="+mn-lt"/>
                <a:cs typeface="+mn-lt"/>
              </a:rPr>
              <a:t>Take online courses. earn college credit. Research Schools, Degrees &amp; Careers</a:t>
            </a:r>
            <a:r>
              <a:rPr lang="en-US" sz="1800">
                <a:ea typeface="+mn-lt"/>
                <a:cs typeface="+mn-lt"/>
              </a:rPr>
              <a:t>. Study.com | Take Online Courses. Earn College Credit. Research Schools, Degrees &amp; Careers. (n.d.). Retrieved March 19, 2023, from </a:t>
            </a:r>
            <a:r>
              <a:rPr lang="en-US" sz="1800">
                <a:ea typeface="+mn-lt"/>
                <a:cs typeface="+mn-lt"/>
                <a:hlinkClick r:id="rId3"/>
              </a:rPr>
              <a:t>https://study.com/academy/lesson/beneficial-mutations-examples-effects.html#:~:text=as%20beneficial%20mutations.-,What%20is%20a%20beneficial%20mutation%3F,for%20the%20offspring%20to%20survive</a:t>
            </a:r>
            <a:r>
              <a:rPr lang="en-US" sz="1800">
                <a:ea typeface="+mn-lt"/>
                <a:cs typeface="+mn-lt"/>
              </a:rPr>
              <a:t>. </a:t>
            </a:r>
            <a:endParaRPr lang="en-US"/>
          </a:p>
          <a:p>
            <a:pPr>
              <a:buNone/>
            </a:pPr>
            <a:r>
              <a:rPr lang="en-US" sz="1800" i="1" err="1">
                <a:ea typeface="+mn-lt"/>
                <a:cs typeface="+mn-lt"/>
              </a:rPr>
              <a:t>Displaytitlepopulation</a:t>
            </a:r>
            <a:r>
              <a:rPr lang="en-US" sz="1800" i="1">
                <a:ea typeface="+mn-lt"/>
                <a:cs typeface="+mn-lt"/>
              </a:rPr>
              <a:t> genetics of Plant </a:t>
            </a:r>
            <a:r>
              <a:rPr lang="en-US" sz="1800" i="1" err="1">
                <a:ea typeface="+mn-lt"/>
                <a:cs typeface="+mn-lt"/>
              </a:rPr>
              <a:t>Pathogensmutation</a:t>
            </a:r>
            <a:r>
              <a:rPr lang="en-US" sz="1800">
                <a:ea typeface="+mn-lt"/>
                <a:cs typeface="+mn-lt"/>
              </a:rPr>
              <a:t>. Mutation. (n.d.). Retrieved March 19, 2023, from </a:t>
            </a:r>
            <a:r>
              <a:rPr lang="en-US" sz="1800">
                <a:ea typeface="+mn-lt"/>
                <a:cs typeface="+mn-lt"/>
                <a:hlinkClick r:id="rId4"/>
              </a:rPr>
              <a:t>https://www.apsnet.org/edcenter/disimpactmngmnt/topc/PopGenetics/Pages/Mutation.aspx#:~:text=Mutation%20plays%20an%20important%20role,gene%2C%20creating%20a%20new%20allele</a:t>
            </a:r>
            <a:r>
              <a:rPr lang="en-US" sz="1800">
                <a:ea typeface="+mn-lt"/>
                <a:cs typeface="+mn-lt"/>
              </a:rPr>
              <a:t>. </a:t>
            </a:r>
            <a:endParaRPr lang="en-US"/>
          </a:p>
          <a:p>
            <a:pPr>
              <a:buNone/>
            </a:pPr>
            <a:endParaRPr lang="en-US" sz="1800">
              <a:cs typeface="Calibri" panose="020F0502020204030204"/>
            </a:endParaRPr>
          </a:p>
          <a:p>
            <a:pPr>
              <a:buNone/>
            </a:pPr>
            <a:endParaRPr lang="en-US" sz="1800">
              <a:cs typeface="Calibri" panose="020F0502020204030204"/>
            </a:endParaRPr>
          </a:p>
          <a:p>
            <a:pPr marL="0" indent="0">
              <a:buNone/>
            </a:pPr>
            <a:endParaRPr lang="en-US">
              <a:cs typeface="Calibri" panose="020F0502020204030204"/>
            </a:endParaRPr>
          </a:p>
        </p:txBody>
      </p:sp>
    </p:spTree>
    <p:extLst>
      <p:ext uri="{BB962C8B-B14F-4D97-AF65-F5344CB8AC3E}">
        <p14:creationId xmlns:p14="http://schemas.microsoft.com/office/powerpoint/2010/main" val="2550354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02806-CA24-C013-0C4A-5EFD248223CF}"/>
              </a:ext>
            </a:extLst>
          </p:cNvPr>
          <p:cNvSpPr>
            <a:spLocks noGrp="1"/>
          </p:cNvSpPr>
          <p:nvPr>
            <p:ph type="title"/>
          </p:nvPr>
        </p:nvSpPr>
        <p:spPr/>
        <p:txBody>
          <a:bodyPr>
            <a:normAutofit/>
          </a:bodyPr>
          <a:lstStyle/>
          <a:p>
            <a:r>
              <a:rPr lang="en-US">
                <a:latin typeface="Comic Sans MS"/>
                <a:cs typeface="Calibri Light"/>
              </a:rPr>
              <a:t>Definition of mutations </a:t>
            </a:r>
          </a:p>
        </p:txBody>
      </p:sp>
      <p:sp>
        <p:nvSpPr>
          <p:cNvPr id="3" name="Content Placeholder 2">
            <a:extLst>
              <a:ext uri="{FF2B5EF4-FFF2-40B4-BE49-F238E27FC236}">
                <a16:creationId xmlns:a16="http://schemas.microsoft.com/office/drawing/2014/main" id="{5576312D-2093-6F69-F571-B9360F072AEC}"/>
              </a:ext>
            </a:extLst>
          </p:cNvPr>
          <p:cNvSpPr>
            <a:spLocks noGrp="1"/>
          </p:cNvSpPr>
          <p:nvPr>
            <p:ph idx="1"/>
          </p:nvPr>
        </p:nvSpPr>
        <p:spPr/>
        <p:txBody>
          <a:bodyPr vert="horz" lIns="91440" tIns="45720" rIns="91440" bIns="45720" rtlCol="0" anchor="t">
            <a:normAutofit/>
          </a:bodyPr>
          <a:lstStyle/>
          <a:p>
            <a:pPr marL="0" indent="0">
              <a:buNone/>
            </a:pPr>
            <a:r>
              <a:rPr lang="en-US" sz="3200">
                <a:latin typeface="Trebuchet MS"/>
                <a:ea typeface="+mn-lt"/>
                <a:cs typeface="+mn-lt"/>
              </a:rPr>
              <a:t>Mutations  can result from DNA copying mistakes made during cell division. Mutations can be harmful, beneficial, or have no effect.</a:t>
            </a:r>
            <a:endParaRPr lang="en-US" sz="3200">
              <a:latin typeface="Trebuchet MS"/>
            </a:endParaRPr>
          </a:p>
        </p:txBody>
      </p:sp>
    </p:spTree>
    <p:extLst>
      <p:ext uri="{BB962C8B-B14F-4D97-AF65-F5344CB8AC3E}">
        <p14:creationId xmlns:p14="http://schemas.microsoft.com/office/powerpoint/2010/main" val="3301197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FD0D6-226C-A6C7-433D-8BFA88548D07}"/>
              </a:ext>
            </a:extLst>
          </p:cNvPr>
          <p:cNvSpPr>
            <a:spLocks noGrp="1"/>
          </p:cNvSpPr>
          <p:nvPr>
            <p:ph type="title"/>
          </p:nvPr>
        </p:nvSpPr>
        <p:spPr/>
        <p:txBody>
          <a:bodyPr/>
          <a:lstStyle/>
          <a:p>
            <a:r>
              <a:rPr lang="en-US">
                <a:latin typeface="Comic Sans MS"/>
              </a:rPr>
              <a:t>Harmful mutations </a:t>
            </a:r>
            <a:endParaRPr lang="en-US"/>
          </a:p>
        </p:txBody>
      </p:sp>
      <p:sp>
        <p:nvSpPr>
          <p:cNvPr id="3" name="Content Placeholder 2">
            <a:extLst>
              <a:ext uri="{FF2B5EF4-FFF2-40B4-BE49-F238E27FC236}">
                <a16:creationId xmlns:a16="http://schemas.microsoft.com/office/drawing/2014/main" id="{985A32A2-3971-DB4C-7629-A7E7F7AF1F2D}"/>
              </a:ext>
            </a:extLst>
          </p:cNvPr>
          <p:cNvSpPr>
            <a:spLocks noGrp="1"/>
          </p:cNvSpPr>
          <p:nvPr>
            <p:ph idx="1"/>
          </p:nvPr>
        </p:nvSpPr>
        <p:spPr/>
        <p:txBody>
          <a:bodyPr vert="horz" lIns="91440" tIns="45720" rIns="91440" bIns="45720" rtlCol="0" anchor="t">
            <a:normAutofit/>
          </a:bodyPr>
          <a:lstStyle/>
          <a:p>
            <a:pPr marL="0" indent="0">
              <a:buNone/>
            </a:pPr>
            <a:r>
              <a:rPr lang="en-US" dirty="0">
                <a:latin typeface="Trebuchet MS"/>
              </a:rPr>
              <a:t>Its decreases the fitness of the organism and may cause genetic disorders or cancer. Some harmful may not appear in the body.</a:t>
            </a:r>
          </a:p>
        </p:txBody>
      </p:sp>
    </p:spTree>
    <p:extLst>
      <p:ext uri="{BB962C8B-B14F-4D97-AF65-F5344CB8AC3E}">
        <p14:creationId xmlns:p14="http://schemas.microsoft.com/office/powerpoint/2010/main" val="388187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41E44-A503-1D21-6BF5-7269F15C0D21}"/>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5200" kern="1200">
                <a:solidFill>
                  <a:schemeClr val="tx1"/>
                </a:solidFill>
                <a:latin typeface="+mj-lt"/>
                <a:ea typeface="+mj-ea"/>
                <a:cs typeface="+mj-cs"/>
              </a:rPr>
              <a:t>Examples of harmful mutations </a:t>
            </a:r>
          </a:p>
        </p:txBody>
      </p:sp>
      <p:pic>
        <p:nvPicPr>
          <p:cNvPr id="4" name="Picture 4" descr="Diagram&#10;&#10;Description automatically generated">
            <a:extLst>
              <a:ext uri="{FF2B5EF4-FFF2-40B4-BE49-F238E27FC236}">
                <a16:creationId xmlns:a16="http://schemas.microsoft.com/office/drawing/2014/main" id="{8B33A4E4-3C5C-6F0C-17CD-07097DD6E12D}"/>
              </a:ext>
            </a:extLst>
          </p:cNvPr>
          <p:cNvPicPr>
            <a:picLocks noGrp="1" noChangeAspect="1"/>
          </p:cNvPicPr>
          <p:nvPr>
            <p:ph idx="1"/>
          </p:nvPr>
        </p:nvPicPr>
        <p:blipFill rotWithShape="1">
          <a:blip r:embed="rId2"/>
          <a:srcRect l="16091" r="-3" b="-3"/>
          <a:stretch/>
        </p:blipFill>
        <p:spPr>
          <a:xfrm>
            <a:off x="198741" y="2410448"/>
            <a:ext cx="5803323" cy="3890357"/>
          </a:xfrm>
          <a:prstGeom prst="rect">
            <a:avLst/>
          </a:prstGeom>
        </p:spPr>
      </p:pic>
      <p:pic>
        <p:nvPicPr>
          <p:cNvPr id="6" name="Picture 4" descr="A picture containing text, person&#10;&#10;Description automatically generated">
            <a:extLst>
              <a:ext uri="{FF2B5EF4-FFF2-40B4-BE49-F238E27FC236}">
                <a16:creationId xmlns:a16="http://schemas.microsoft.com/office/drawing/2014/main" id="{7B4CC46A-BF87-C1A4-EC95-ED2C26685423}"/>
              </a:ext>
            </a:extLst>
          </p:cNvPr>
          <p:cNvPicPr>
            <a:picLocks noChangeAspect="1"/>
          </p:cNvPicPr>
          <p:nvPr/>
        </p:nvPicPr>
        <p:blipFill rotWithShape="1">
          <a:blip r:embed="rId3"/>
          <a:srcRect r="430" b="3"/>
          <a:stretch/>
        </p:blipFill>
        <p:spPr>
          <a:xfrm>
            <a:off x="6189934" y="2410448"/>
            <a:ext cx="5803323" cy="3890357"/>
          </a:xfrm>
          <a:prstGeom prst="rect">
            <a:avLst/>
          </a:prstGeom>
        </p:spPr>
      </p:pic>
    </p:spTree>
    <p:extLst>
      <p:ext uri="{BB962C8B-B14F-4D97-AF65-F5344CB8AC3E}">
        <p14:creationId xmlns:p14="http://schemas.microsoft.com/office/powerpoint/2010/main" val="4287830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0CF8D-3776-BE63-6EA1-5E05F3744D9A}"/>
              </a:ext>
            </a:extLst>
          </p:cNvPr>
          <p:cNvSpPr>
            <a:spLocks noGrp="1"/>
          </p:cNvSpPr>
          <p:nvPr>
            <p:ph type="title"/>
          </p:nvPr>
        </p:nvSpPr>
        <p:spPr/>
        <p:txBody>
          <a:bodyPr/>
          <a:lstStyle/>
          <a:p>
            <a:r>
              <a:rPr lang="en-US">
                <a:latin typeface="Comic Sans MS"/>
                <a:cs typeface="Calibri Light"/>
              </a:rPr>
              <a:t>Beneficial mutations </a:t>
            </a:r>
            <a:endParaRPr lang="en-US">
              <a:latin typeface="Comic Sans MS"/>
            </a:endParaRPr>
          </a:p>
        </p:txBody>
      </p:sp>
      <p:sp>
        <p:nvSpPr>
          <p:cNvPr id="3" name="Content Placeholder 2">
            <a:extLst>
              <a:ext uri="{FF2B5EF4-FFF2-40B4-BE49-F238E27FC236}">
                <a16:creationId xmlns:a16="http://schemas.microsoft.com/office/drawing/2014/main" id="{F4613E24-F4B8-F84E-AC70-9AAA9D2DDB02}"/>
              </a:ext>
            </a:extLst>
          </p:cNvPr>
          <p:cNvSpPr>
            <a:spLocks noGrp="1"/>
          </p:cNvSpPr>
          <p:nvPr>
            <p:ph idx="1"/>
          </p:nvPr>
        </p:nvSpPr>
        <p:spPr/>
        <p:txBody>
          <a:bodyPr vert="horz" lIns="91440" tIns="45720" rIns="91440" bIns="45720" rtlCol="0" anchor="t">
            <a:normAutofit/>
          </a:bodyPr>
          <a:lstStyle/>
          <a:p>
            <a:pPr marL="0" indent="0">
              <a:buNone/>
            </a:pPr>
            <a:r>
              <a:rPr lang="en-US" dirty="0">
                <a:latin typeface="Trebuchet MS"/>
                <a:cs typeface="Calibri" panose="020F0502020204030204"/>
              </a:rPr>
              <a:t>It</a:t>
            </a:r>
            <a:r>
              <a:rPr lang="en-US" dirty="0">
                <a:latin typeface="Trebuchet MS"/>
                <a:ea typeface="+mn-lt"/>
                <a:cs typeface="+mn-lt"/>
              </a:rPr>
              <a:t> has a positive effect and increase the fitness of the organism. They lead to new versions of proteins that help organisms adapt to changes in their environment. And passed down from generations, increasing chances for the offspring to survive.</a:t>
            </a:r>
            <a:endParaRPr lang="en-US" dirty="0">
              <a:latin typeface="Trebuchet MS"/>
              <a:cs typeface="Calibri" panose="020F0502020204030204"/>
            </a:endParaRPr>
          </a:p>
        </p:txBody>
      </p:sp>
    </p:spTree>
    <p:extLst>
      <p:ext uri="{BB962C8B-B14F-4D97-AF65-F5344CB8AC3E}">
        <p14:creationId xmlns:p14="http://schemas.microsoft.com/office/powerpoint/2010/main" val="309810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8CDA-42FA-4B01-AE25-ABA9F41704F4}"/>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5200" kern="1200">
                <a:solidFill>
                  <a:schemeClr val="tx1"/>
                </a:solidFill>
                <a:latin typeface="+mj-lt"/>
                <a:ea typeface="+mj-ea"/>
                <a:cs typeface="+mj-cs"/>
              </a:rPr>
              <a:t>Examples of beneficial mutations</a:t>
            </a:r>
          </a:p>
        </p:txBody>
      </p:sp>
      <p:pic>
        <p:nvPicPr>
          <p:cNvPr id="4" name="Picture 4">
            <a:extLst>
              <a:ext uri="{FF2B5EF4-FFF2-40B4-BE49-F238E27FC236}">
                <a16:creationId xmlns:a16="http://schemas.microsoft.com/office/drawing/2014/main" id="{D82FDD33-65B2-E1F2-F782-868721C7D8E4}"/>
              </a:ext>
            </a:extLst>
          </p:cNvPr>
          <p:cNvPicPr>
            <a:picLocks noGrp="1" noChangeAspect="1"/>
          </p:cNvPicPr>
          <p:nvPr>
            <p:ph idx="1"/>
          </p:nvPr>
        </p:nvPicPr>
        <p:blipFill rotWithShape="1">
          <a:blip r:embed="rId2"/>
          <a:stretch/>
        </p:blipFill>
        <p:spPr>
          <a:xfrm>
            <a:off x="7020156" y="2407169"/>
            <a:ext cx="4738350" cy="3878150"/>
          </a:xfrm>
          <a:prstGeom prst="rect">
            <a:avLst/>
          </a:prstGeom>
        </p:spPr>
      </p:pic>
      <p:pic>
        <p:nvPicPr>
          <p:cNvPr id="3" name="Picture 4" descr="A picture containing food, corn, different, colorful&#10;&#10;Description automatically generated">
            <a:extLst>
              <a:ext uri="{FF2B5EF4-FFF2-40B4-BE49-F238E27FC236}">
                <a16:creationId xmlns:a16="http://schemas.microsoft.com/office/drawing/2014/main" id="{DAEDE27A-A83C-EE55-4706-7F5D415F8FAE}"/>
              </a:ext>
            </a:extLst>
          </p:cNvPr>
          <p:cNvPicPr>
            <a:picLocks noChangeAspect="1"/>
          </p:cNvPicPr>
          <p:nvPr/>
        </p:nvPicPr>
        <p:blipFill rotWithShape="1">
          <a:blip r:embed="rId3"/>
          <a:srcRect l="428" r="3" b="3"/>
          <a:stretch/>
        </p:blipFill>
        <p:spPr>
          <a:xfrm>
            <a:off x="198741" y="2410448"/>
            <a:ext cx="5803323" cy="3890357"/>
          </a:xfrm>
          <a:prstGeom prst="rect">
            <a:avLst/>
          </a:prstGeom>
        </p:spPr>
      </p:pic>
    </p:spTree>
    <p:extLst>
      <p:ext uri="{BB962C8B-B14F-4D97-AF65-F5344CB8AC3E}">
        <p14:creationId xmlns:p14="http://schemas.microsoft.com/office/powerpoint/2010/main" val="4182671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6A9A9-B14B-BBB5-50FA-9AFE772B8A37}"/>
              </a:ext>
            </a:extLst>
          </p:cNvPr>
          <p:cNvSpPr>
            <a:spLocks noGrp="1"/>
          </p:cNvSpPr>
          <p:nvPr>
            <p:ph type="title"/>
          </p:nvPr>
        </p:nvSpPr>
        <p:spPr/>
        <p:txBody>
          <a:bodyPr/>
          <a:lstStyle/>
          <a:p>
            <a:r>
              <a:rPr lang="en-US">
                <a:latin typeface="Comic Sans MS"/>
                <a:cs typeface="Calibri Light"/>
              </a:rPr>
              <a:t>Mutations that have no effect</a:t>
            </a:r>
            <a:endParaRPr lang="en-US">
              <a:latin typeface="Comic Sans MS"/>
            </a:endParaRPr>
          </a:p>
        </p:txBody>
      </p:sp>
      <p:sp>
        <p:nvSpPr>
          <p:cNvPr id="3" name="Content Placeholder 2">
            <a:extLst>
              <a:ext uri="{FF2B5EF4-FFF2-40B4-BE49-F238E27FC236}">
                <a16:creationId xmlns:a16="http://schemas.microsoft.com/office/drawing/2014/main" id="{3CFDC1AC-BAAC-2559-ECCB-D3F7234A50C8}"/>
              </a:ext>
            </a:extLst>
          </p:cNvPr>
          <p:cNvSpPr>
            <a:spLocks noGrp="1"/>
          </p:cNvSpPr>
          <p:nvPr>
            <p:ph idx="1"/>
          </p:nvPr>
        </p:nvSpPr>
        <p:spPr/>
        <p:txBody>
          <a:bodyPr vert="horz" lIns="91440" tIns="45720" rIns="91440" bIns="45720" rtlCol="0" anchor="t">
            <a:normAutofit/>
          </a:bodyPr>
          <a:lstStyle/>
          <a:p>
            <a:pPr marL="0" indent="0">
              <a:buNone/>
            </a:pPr>
            <a:r>
              <a:rPr lang="en-US">
                <a:latin typeface="Trebuchet MS"/>
                <a:ea typeface="+mn-lt"/>
                <a:cs typeface="+mn-lt"/>
              </a:rPr>
              <a:t>The majority of mutations have neither negative nor positive effects on the organism in which they occur. These mutations are called neutral mutations. </a:t>
            </a:r>
            <a:endParaRPr lang="en-US">
              <a:latin typeface="Trebuchet MS"/>
            </a:endParaRPr>
          </a:p>
        </p:txBody>
      </p:sp>
    </p:spTree>
    <p:extLst>
      <p:ext uri="{BB962C8B-B14F-4D97-AF65-F5344CB8AC3E}">
        <p14:creationId xmlns:p14="http://schemas.microsoft.com/office/powerpoint/2010/main" val="36897989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5DDDC-021C-D518-9DD9-B4D05CA13C39}"/>
              </a:ext>
            </a:extLst>
          </p:cNvPr>
          <p:cNvSpPr>
            <a:spLocks noGrp="1"/>
          </p:cNvSpPr>
          <p:nvPr>
            <p:ph type="title"/>
          </p:nvPr>
        </p:nvSpPr>
        <p:spPr>
          <a:xfrm>
            <a:off x="708607" y="238796"/>
            <a:ext cx="10178934" cy="1328730"/>
          </a:xfrm>
        </p:spPr>
        <p:txBody>
          <a:bodyPr vert="horz" lIns="91440" tIns="45720" rIns="91440" bIns="45720" rtlCol="0" anchor="b">
            <a:normAutofit/>
          </a:bodyPr>
          <a:lstStyle/>
          <a:p>
            <a:pPr algn="ctr"/>
            <a:r>
              <a:rPr lang="en-US" sz="4800" kern="1200">
                <a:solidFill>
                  <a:schemeClr val="tx1"/>
                </a:solidFill>
                <a:latin typeface="+mj-lt"/>
                <a:ea typeface="+mj-ea"/>
                <a:cs typeface="+mj-cs"/>
              </a:rPr>
              <a:t>Examples of mutation that has no effect </a:t>
            </a:r>
          </a:p>
        </p:txBody>
      </p:sp>
      <p:pic>
        <p:nvPicPr>
          <p:cNvPr id="6" name="Picture 5" descr="A picture containing indoor, clothing, person, posing&#10;&#10;Description automatically generated">
            <a:extLst>
              <a:ext uri="{FF2B5EF4-FFF2-40B4-BE49-F238E27FC236}">
                <a16:creationId xmlns:a16="http://schemas.microsoft.com/office/drawing/2014/main" id="{8B846325-CE2A-A192-E732-5433F51CFB93}"/>
              </a:ext>
            </a:extLst>
          </p:cNvPr>
          <p:cNvPicPr>
            <a:picLocks noChangeAspect="1"/>
          </p:cNvPicPr>
          <p:nvPr/>
        </p:nvPicPr>
        <p:blipFill rotWithShape="1">
          <a:blip r:embed="rId2"/>
          <a:srcRect l="20207" r="1850" b="-1"/>
          <a:stretch/>
        </p:blipFill>
        <p:spPr>
          <a:xfrm>
            <a:off x="198741" y="2410448"/>
            <a:ext cx="5803323" cy="3890357"/>
          </a:xfrm>
          <a:prstGeom prst="rect">
            <a:avLst/>
          </a:prstGeom>
        </p:spPr>
      </p:pic>
      <p:pic>
        <p:nvPicPr>
          <p:cNvPr id="10" name="Picture 4">
            <a:extLst>
              <a:ext uri="{FF2B5EF4-FFF2-40B4-BE49-F238E27FC236}">
                <a16:creationId xmlns:a16="http://schemas.microsoft.com/office/drawing/2014/main" id="{77C284B1-2928-5D65-8010-7E5B7ABA8709}"/>
              </a:ext>
            </a:extLst>
          </p:cNvPr>
          <p:cNvPicPr>
            <a:picLocks noChangeAspect="1"/>
          </p:cNvPicPr>
          <p:nvPr/>
        </p:nvPicPr>
        <p:blipFill rotWithShape="1">
          <a:blip r:embed="rId3"/>
          <a:srcRect r="326"/>
          <a:stretch/>
        </p:blipFill>
        <p:spPr>
          <a:xfrm>
            <a:off x="6189934" y="2410448"/>
            <a:ext cx="5803323" cy="3890357"/>
          </a:xfrm>
          <a:prstGeom prst="rect">
            <a:avLst/>
          </a:prstGeom>
        </p:spPr>
      </p:pic>
    </p:spTree>
    <p:extLst>
      <p:ext uri="{BB962C8B-B14F-4D97-AF65-F5344CB8AC3E}">
        <p14:creationId xmlns:p14="http://schemas.microsoft.com/office/powerpoint/2010/main" val="40966892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08BBF-8CC8-365D-FC97-9AEAB4DFBFB2}"/>
              </a:ext>
            </a:extLst>
          </p:cNvPr>
          <p:cNvSpPr>
            <a:spLocks noGrp="1"/>
          </p:cNvSpPr>
          <p:nvPr>
            <p:ph type="title"/>
          </p:nvPr>
        </p:nvSpPr>
        <p:spPr>
          <a:xfrm>
            <a:off x="638882" y="370883"/>
            <a:ext cx="3571810" cy="2017319"/>
          </a:xfrm>
        </p:spPr>
        <p:txBody>
          <a:bodyPr vert="horz" lIns="91440" tIns="45720" rIns="91440" bIns="45720" rtlCol="0" anchor="b">
            <a:normAutofit/>
          </a:bodyPr>
          <a:lstStyle/>
          <a:p>
            <a:r>
              <a:rPr lang="en-US" sz="5100" kern="1200">
                <a:solidFill>
                  <a:schemeClr val="tx1"/>
                </a:solidFill>
                <a:latin typeface="+mj-lt"/>
                <a:ea typeface="+mj-ea"/>
                <a:cs typeface="+mj-cs"/>
              </a:rPr>
              <a:t>Is mutations important?</a:t>
            </a:r>
          </a:p>
        </p:txBody>
      </p:sp>
      <p:sp>
        <p:nvSpPr>
          <p:cNvPr id="3" name="Content Placeholder 2">
            <a:extLst>
              <a:ext uri="{FF2B5EF4-FFF2-40B4-BE49-F238E27FC236}">
                <a16:creationId xmlns:a16="http://schemas.microsoft.com/office/drawing/2014/main" id="{E9845EB4-83CA-4DCE-F078-CFBECAE71B58}"/>
              </a:ext>
            </a:extLst>
          </p:cNvPr>
          <p:cNvSpPr>
            <a:spLocks noGrp="1"/>
          </p:cNvSpPr>
          <p:nvPr>
            <p:ph idx="1"/>
          </p:nvPr>
        </p:nvSpPr>
        <p:spPr>
          <a:xfrm>
            <a:off x="638882" y="2978372"/>
            <a:ext cx="3571810" cy="2760942"/>
          </a:xfrm>
        </p:spPr>
        <p:txBody>
          <a:bodyPr vert="horz" lIns="91440" tIns="45720" rIns="91440" bIns="45720" rtlCol="0" anchor="t">
            <a:normAutofit lnSpcReduction="10000"/>
          </a:bodyPr>
          <a:lstStyle/>
          <a:p>
            <a:pPr marL="0" indent="0">
              <a:buNone/>
            </a:pPr>
            <a:r>
              <a:rPr lang="en-US" sz="2400" kern="1200" dirty="0">
                <a:latin typeface="+mn-lt"/>
                <a:ea typeface="+mn-ea"/>
                <a:cs typeface="+mn-cs"/>
              </a:rPr>
              <a:t> Yes, because it creates a new DNA sequence for a particular gene, creating a new allele.</a:t>
            </a:r>
            <a:r>
              <a:rPr lang="en-US" sz="2400" dirty="0"/>
              <a:t> And help scientist discover new types of gene. But on the other hand it may be useless, and have a big effect on the offspring.</a:t>
            </a:r>
            <a:endParaRPr lang="en-US" sz="2400" dirty="0">
              <a:ea typeface="Calibri"/>
              <a:cs typeface="Calibri"/>
            </a:endParaRPr>
          </a:p>
        </p:txBody>
      </p:sp>
      <p:pic>
        <p:nvPicPr>
          <p:cNvPr id="5" name="Picture 5" descr="Logo, company name&#10;&#10;Description automatically generated">
            <a:extLst>
              <a:ext uri="{FF2B5EF4-FFF2-40B4-BE49-F238E27FC236}">
                <a16:creationId xmlns:a16="http://schemas.microsoft.com/office/drawing/2014/main" id="{4F7B7F23-2D58-0F07-59EB-7C5572B03D27}"/>
              </a:ext>
            </a:extLst>
          </p:cNvPr>
          <p:cNvPicPr>
            <a:picLocks noChangeAspect="1"/>
          </p:cNvPicPr>
          <p:nvPr/>
        </p:nvPicPr>
        <p:blipFill rotWithShape="1">
          <a:blip r:embed="rId2"/>
          <a:srcRect l="29675" r="18699"/>
          <a:stretch/>
        </p:blipFill>
        <p:spPr>
          <a:xfrm>
            <a:off x="5714534" y="640080"/>
            <a:ext cx="5094139" cy="5550408"/>
          </a:xfrm>
          <a:prstGeom prst="rect">
            <a:avLst/>
          </a:prstGeom>
        </p:spPr>
      </p:pic>
      <p:sp>
        <p:nvSpPr>
          <p:cNvPr id="6" name="TextBox 5">
            <a:extLst>
              <a:ext uri="{FF2B5EF4-FFF2-40B4-BE49-F238E27FC236}">
                <a16:creationId xmlns:a16="http://schemas.microsoft.com/office/drawing/2014/main" id="{025801EE-9368-1F2A-9CAE-048B483F3D43}"/>
              </a:ext>
            </a:extLst>
          </p:cNvPr>
          <p:cNvSpPr txBox="1"/>
          <p:nvPr/>
        </p:nvSpPr>
        <p:spPr>
          <a:xfrm>
            <a:off x="4808903" y="1089269"/>
            <a:ext cx="13554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Before:</a:t>
            </a:r>
            <a:endParaRPr lang="en-US" b="1"/>
          </a:p>
        </p:txBody>
      </p:sp>
    </p:spTree>
    <p:extLst>
      <p:ext uri="{BB962C8B-B14F-4D97-AF65-F5344CB8AC3E}">
        <p14:creationId xmlns:p14="http://schemas.microsoft.com/office/powerpoint/2010/main" val="37785236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14</Slides>
  <Notes>0</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Mutations</vt:lpstr>
      <vt:lpstr>Definition of mutations </vt:lpstr>
      <vt:lpstr>Harmful mutations </vt:lpstr>
      <vt:lpstr>Examples of harmful mutations </vt:lpstr>
      <vt:lpstr>Beneficial mutations </vt:lpstr>
      <vt:lpstr>Examples of beneficial mutations</vt:lpstr>
      <vt:lpstr>Mutations that have no effect</vt:lpstr>
      <vt:lpstr>Examples of mutation that has no effect </vt:lpstr>
      <vt:lpstr>Is mutations important?</vt:lpstr>
      <vt:lpstr>Can mutations be removed?</vt:lpstr>
      <vt:lpstr>QUESTIONS</vt:lpstr>
      <vt:lpstr>Which one is a harmful mutation?</vt:lpstr>
      <vt:lpstr>Which one has no effect mutation?</vt:lpstr>
      <vt:lpstr>citation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131</cp:revision>
  <dcterms:created xsi:type="dcterms:W3CDTF">2023-03-19T16:05:17Z</dcterms:created>
  <dcterms:modified xsi:type="dcterms:W3CDTF">2023-03-28T12:54:13Z</dcterms:modified>
</cp:coreProperties>
</file>