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hab Al-Deir" userId="6b2cd7e2-1eff-43fe-a21f-fecb643166c3" providerId="ADAL" clId="{EFEE2A42-6E71-4DED-A267-687B64D92A5C}"/>
    <pc:docChg chg="undo custSel addSld modSld">
      <pc:chgData name="Ehab Al-Deir" userId="6b2cd7e2-1eff-43fe-a21f-fecb643166c3" providerId="ADAL" clId="{EFEE2A42-6E71-4DED-A267-687B64D92A5C}" dt="2023-03-27T15:16:57.613" v="238" actId="1076"/>
      <pc:docMkLst>
        <pc:docMk/>
      </pc:docMkLst>
      <pc:sldChg chg="modSp mod">
        <pc:chgData name="Ehab Al-Deir" userId="6b2cd7e2-1eff-43fe-a21f-fecb643166c3" providerId="ADAL" clId="{EFEE2A42-6E71-4DED-A267-687B64D92A5C}" dt="2023-03-27T15:07:49.101" v="202" actId="1076"/>
        <pc:sldMkLst>
          <pc:docMk/>
          <pc:sldMk cId="1491155332" sldId="263"/>
        </pc:sldMkLst>
        <pc:spChg chg="mod">
          <ac:chgData name="Ehab Al-Deir" userId="6b2cd7e2-1eff-43fe-a21f-fecb643166c3" providerId="ADAL" clId="{EFEE2A42-6E71-4DED-A267-687B64D92A5C}" dt="2023-03-27T15:07:49.101" v="202" actId="1076"/>
          <ac:spMkLst>
            <pc:docMk/>
            <pc:sldMk cId="1491155332" sldId="263"/>
            <ac:spMk id="2" creationId="{101A4C23-CC98-375A-9876-D703A18D4AE8}"/>
          </ac:spMkLst>
        </pc:spChg>
        <pc:spChg chg="mod">
          <ac:chgData name="Ehab Al-Deir" userId="6b2cd7e2-1eff-43fe-a21f-fecb643166c3" providerId="ADAL" clId="{EFEE2A42-6E71-4DED-A267-687B64D92A5C}" dt="2023-03-27T15:07:45.104" v="201" actId="1076"/>
          <ac:spMkLst>
            <pc:docMk/>
            <pc:sldMk cId="1491155332" sldId="263"/>
            <ac:spMk id="3" creationId="{F1E38ECB-C5DA-5BC8-C645-C1CFA50E8E9B}"/>
          </ac:spMkLst>
        </pc:spChg>
      </pc:sldChg>
      <pc:sldChg chg="delSp modSp new mod">
        <pc:chgData name="Ehab Al-Deir" userId="6b2cd7e2-1eff-43fe-a21f-fecb643166c3" providerId="ADAL" clId="{EFEE2A42-6E71-4DED-A267-687B64D92A5C}" dt="2023-03-27T15:16:57.613" v="238" actId="1076"/>
        <pc:sldMkLst>
          <pc:docMk/>
          <pc:sldMk cId="628735199" sldId="264"/>
        </pc:sldMkLst>
        <pc:spChg chg="mod">
          <ac:chgData name="Ehab Al-Deir" userId="6b2cd7e2-1eff-43fe-a21f-fecb643166c3" providerId="ADAL" clId="{EFEE2A42-6E71-4DED-A267-687B64D92A5C}" dt="2023-03-27T15:16:57.613" v="238" actId="1076"/>
          <ac:spMkLst>
            <pc:docMk/>
            <pc:sldMk cId="628735199" sldId="264"/>
            <ac:spMk id="2" creationId="{59BC2CE9-81A9-B8BD-CA43-08B1AD373F94}"/>
          </ac:spMkLst>
        </pc:spChg>
        <pc:spChg chg="del mod">
          <ac:chgData name="Ehab Al-Deir" userId="6b2cd7e2-1eff-43fe-a21f-fecb643166c3" providerId="ADAL" clId="{EFEE2A42-6E71-4DED-A267-687B64D92A5C}" dt="2023-03-27T15:11:42.855" v="230" actId="478"/>
          <ac:spMkLst>
            <pc:docMk/>
            <pc:sldMk cId="628735199" sldId="264"/>
            <ac:spMk id="3" creationId="{C6D15C45-62BF-C8BD-6421-831E5B55AEF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91F7B-444A-483B-90BF-EB43D568AF5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0DD83F-BC2A-42E3-BD2E-276BE55058D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</a:t>
          </a:r>
          <a:r>
            <a:rPr lang="en-US" sz="1600" b="0" i="0" dirty="0"/>
            <a:t>ensity is directly proportional to the mass.</a:t>
          </a:r>
          <a:endParaRPr lang="en-US" sz="1600" dirty="0"/>
        </a:p>
      </dgm:t>
    </dgm:pt>
    <dgm:pt modelId="{48FDEAA1-8285-42A6-ADF3-1B0E3282F86D}" type="parTrans" cxnId="{D58AE169-DA97-47A2-97E7-5C400B7E754B}">
      <dgm:prSet/>
      <dgm:spPr/>
      <dgm:t>
        <a:bodyPr/>
        <a:lstStyle/>
        <a:p>
          <a:endParaRPr lang="en-US"/>
        </a:p>
      </dgm:t>
    </dgm:pt>
    <dgm:pt modelId="{C3A15D6A-1B32-4D46-B01B-8C1C014301FE}" type="sibTrans" cxnId="{D58AE169-DA97-47A2-97E7-5C400B7E754B}">
      <dgm:prSet/>
      <dgm:spPr/>
      <dgm:t>
        <a:bodyPr/>
        <a:lstStyle/>
        <a:p>
          <a:endParaRPr lang="en-US"/>
        </a:p>
      </dgm:t>
    </dgm:pt>
    <dgm:pt modelId="{FBE7DC24-C8C0-4F3D-BD5F-5939060F681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0" i="0" dirty="0"/>
            <a:t>Density is inversely proportional to the volume.</a:t>
          </a:r>
          <a:endParaRPr lang="en-US" sz="1600" dirty="0"/>
        </a:p>
      </dgm:t>
    </dgm:pt>
    <dgm:pt modelId="{5C133C1F-CA5C-4978-985D-248E6F9A1ACB}" type="parTrans" cxnId="{3D80206C-A531-4EB5-BDB1-B55080065A97}">
      <dgm:prSet/>
      <dgm:spPr/>
      <dgm:t>
        <a:bodyPr/>
        <a:lstStyle/>
        <a:p>
          <a:endParaRPr lang="en-US"/>
        </a:p>
      </dgm:t>
    </dgm:pt>
    <dgm:pt modelId="{611F5FD8-8CCD-47A3-8C2B-C7CCFB9D2069}" type="sibTrans" cxnId="{3D80206C-A531-4EB5-BDB1-B55080065A97}">
      <dgm:prSet/>
      <dgm:spPr/>
      <dgm:t>
        <a:bodyPr/>
        <a:lstStyle/>
        <a:p>
          <a:endParaRPr lang="en-US"/>
        </a:p>
      </dgm:t>
    </dgm:pt>
    <dgm:pt modelId="{A40A8F19-EA7A-42A1-A6EB-8C5C42802F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The density of water approximately 1g/cm</a:t>
          </a:r>
          <a:r>
            <a:rPr lang="en-US" sz="1600" b="0" i="0" dirty="0"/>
            <a:t>³</a:t>
          </a:r>
          <a:r>
            <a:rPr lang="en-US" sz="1600" dirty="0"/>
            <a:t>.</a:t>
          </a:r>
        </a:p>
      </dgm:t>
    </dgm:pt>
    <dgm:pt modelId="{8933DAE2-AE6A-47DA-AD9A-813DB207F7B9}" type="parTrans" cxnId="{D7633D45-203B-4E64-8F5C-EFD3049419C0}">
      <dgm:prSet/>
      <dgm:spPr/>
      <dgm:t>
        <a:bodyPr/>
        <a:lstStyle/>
        <a:p>
          <a:endParaRPr lang="en-US"/>
        </a:p>
      </dgm:t>
    </dgm:pt>
    <dgm:pt modelId="{1C7A6007-4F81-42A4-AE07-5AD40791ED05}" type="sibTrans" cxnId="{D7633D45-203B-4E64-8F5C-EFD3049419C0}">
      <dgm:prSet/>
      <dgm:spPr/>
      <dgm:t>
        <a:bodyPr/>
        <a:lstStyle/>
        <a:p>
          <a:endParaRPr lang="en-US"/>
        </a:p>
      </dgm:t>
    </dgm:pt>
    <dgm:pt modelId="{D75E7D56-0322-454B-B6E1-E96281A9C2A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Ice is one of the few solids that have a lower density than their liquid form.</a:t>
          </a:r>
        </a:p>
      </dgm:t>
    </dgm:pt>
    <dgm:pt modelId="{27F37F64-EE27-4A96-97D7-88C273129681}" type="parTrans" cxnId="{0AA0FBE6-4E22-4123-8897-F785AD7BFD57}">
      <dgm:prSet/>
      <dgm:spPr/>
      <dgm:t>
        <a:bodyPr/>
        <a:lstStyle/>
        <a:p>
          <a:endParaRPr lang="en-US"/>
        </a:p>
      </dgm:t>
    </dgm:pt>
    <dgm:pt modelId="{19BBCDF0-DF12-4713-9584-53BCCAA3EFBC}" type="sibTrans" cxnId="{0AA0FBE6-4E22-4123-8897-F785AD7BFD57}">
      <dgm:prSet/>
      <dgm:spPr/>
      <dgm:t>
        <a:bodyPr/>
        <a:lstStyle/>
        <a:p>
          <a:endParaRPr lang="en-US"/>
        </a:p>
      </dgm:t>
    </dgm:pt>
    <dgm:pt modelId="{927FB376-AA56-471E-9ABC-4DFE0BB5EEE4}" type="pres">
      <dgm:prSet presAssocID="{C9A91F7B-444A-483B-90BF-EB43D568AF51}" presName="root" presStyleCnt="0">
        <dgm:presLayoutVars>
          <dgm:dir/>
          <dgm:resizeHandles val="exact"/>
        </dgm:presLayoutVars>
      </dgm:prSet>
      <dgm:spPr/>
    </dgm:pt>
    <dgm:pt modelId="{CF30B0A3-BBA3-425C-A88C-BE7DC64D5153}" type="pres">
      <dgm:prSet presAssocID="{FD0DD83F-BC2A-42E3-BD2E-276BE55058D1}" presName="compNode" presStyleCnt="0"/>
      <dgm:spPr/>
    </dgm:pt>
    <dgm:pt modelId="{2059E556-24F0-4A92-BCB0-58DFC48C7C65}" type="pres">
      <dgm:prSet presAssocID="{FD0DD83F-BC2A-42E3-BD2E-276BE55058D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99EEA0A2-9937-48BA-8355-401EA4F8BC09}" type="pres">
      <dgm:prSet presAssocID="{FD0DD83F-BC2A-42E3-BD2E-276BE55058D1}" presName="spaceRect" presStyleCnt="0"/>
      <dgm:spPr/>
    </dgm:pt>
    <dgm:pt modelId="{2C3E484E-A5F6-4B03-9B77-2F330EF01B16}" type="pres">
      <dgm:prSet presAssocID="{FD0DD83F-BC2A-42E3-BD2E-276BE55058D1}" presName="textRect" presStyleLbl="revTx" presStyleIdx="0" presStyleCnt="4">
        <dgm:presLayoutVars>
          <dgm:chMax val="1"/>
          <dgm:chPref val="1"/>
        </dgm:presLayoutVars>
      </dgm:prSet>
      <dgm:spPr/>
    </dgm:pt>
    <dgm:pt modelId="{7093F811-0361-4B13-A5B5-148DCFBADA5D}" type="pres">
      <dgm:prSet presAssocID="{C3A15D6A-1B32-4D46-B01B-8C1C014301FE}" presName="sibTrans" presStyleCnt="0"/>
      <dgm:spPr/>
    </dgm:pt>
    <dgm:pt modelId="{5390AAF5-285E-4248-8468-92D240BC450E}" type="pres">
      <dgm:prSet presAssocID="{FBE7DC24-C8C0-4F3D-BD5F-5939060F6816}" presName="compNode" presStyleCnt="0"/>
      <dgm:spPr/>
    </dgm:pt>
    <dgm:pt modelId="{006FB5B5-6EBC-448C-BAED-379FE67D283F}" type="pres">
      <dgm:prSet presAssocID="{FBE7DC24-C8C0-4F3D-BD5F-5939060F681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55ABF30D-EBAB-4B08-BB2A-1411258F6038}" type="pres">
      <dgm:prSet presAssocID="{FBE7DC24-C8C0-4F3D-BD5F-5939060F6816}" presName="spaceRect" presStyleCnt="0"/>
      <dgm:spPr/>
    </dgm:pt>
    <dgm:pt modelId="{C16CE39D-E49C-419D-9497-B112DAB8F4C2}" type="pres">
      <dgm:prSet presAssocID="{FBE7DC24-C8C0-4F3D-BD5F-5939060F6816}" presName="textRect" presStyleLbl="revTx" presStyleIdx="1" presStyleCnt="4">
        <dgm:presLayoutVars>
          <dgm:chMax val="1"/>
          <dgm:chPref val="1"/>
        </dgm:presLayoutVars>
      </dgm:prSet>
      <dgm:spPr/>
    </dgm:pt>
    <dgm:pt modelId="{F885D600-B4BA-4C36-95F0-5D4794440A49}" type="pres">
      <dgm:prSet presAssocID="{611F5FD8-8CCD-47A3-8C2B-C7CCFB9D2069}" presName="sibTrans" presStyleCnt="0"/>
      <dgm:spPr/>
    </dgm:pt>
    <dgm:pt modelId="{0E9597D0-F8C1-4EE4-8D34-156853ED9E39}" type="pres">
      <dgm:prSet presAssocID="{A40A8F19-EA7A-42A1-A6EB-8C5C42802F18}" presName="compNode" presStyleCnt="0"/>
      <dgm:spPr/>
    </dgm:pt>
    <dgm:pt modelId="{CB61B708-F55D-4747-A2E1-5EE672D4E34E}" type="pres">
      <dgm:prSet presAssocID="{A40A8F19-EA7A-42A1-A6EB-8C5C42802F1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aker"/>
        </a:ext>
      </dgm:extLst>
    </dgm:pt>
    <dgm:pt modelId="{0CFACD54-1580-4F9C-9987-0A70DC52A6C1}" type="pres">
      <dgm:prSet presAssocID="{A40A8F19-EA7A-42A1-A6EB-8C5C42802F18}" presName="spaceRect" presStyleCnt="0"/>
      <dgm:spPr/>
    </dgm:pt>
    <dgm:pt modelId="{7E93CFB6-3EB4-47C8-98FF-CDAA3E1892D8}" type="pres">
      <dgm:prSet presAssocID="{A40A8F19-EA7A-42A1-A6EB-8C5C42802F18}" presName="textRect" presStyleLbl="revTx" presStyleIdx="2" presStyleCnt="4">
        <dgm:presLayoutVars>
          <dgm:chMax val="1"/>
          <dgm:chPref val="1"/>
        </dgm:presLayoutVars>
      </dgm:prSet>
      <dgm:spPr/>
    </dgm:pt>
    <dgm:pt modelId="{F06DF96C-10E1-4070-A501-A56177D5049D}" type="pres">
      <dgm:prSet presAssocID="{1C7A6007-4F81-42A4-AE07-5AD40791ED05}" presName="sibTrans" presStyleCnt="0"/>
      <dgm:spPr/>
    </dgm:pt>
    <dgm:pt modelId="{898AAFCD-264B-4679-B671-B97B1C2CB9CF}" type="pres">
      <dgm:prSet presAssocID="{D75E7D56-0322-454B-B6E1-E96281A9C2A5}" presName="compNode" presStyleCnt="0"/>
      <dgm:spPr/>
    </dgm:pt>
    <dgm:pt modelId="{A9C4C4DB-E0ED-4852-836B-496A1C78C8B4}" type="pres">
      <dgm:prSet presAssocID="{D75E7D56-0322-454B-B6E1-E96281A9C2A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EC015BA9-04EE-41B9-8698-DA8562320EE2}" type="pres">
      <dgm:prSet presAssocID="{D75E7D56-0322-454B-B6E1-E96281A9C2A5}" presName="spaceRect" presStyleCnt="0"/>
      <dgm:spPr/>
    </dgm:pt>
    <dgm:pt modelId="{28746EB8-1330-4D79-AA4E-C1617D0EC87B}" type="pres">
      <dgm:prSet presAssocID="{D75E7D56-0322-454B-B6E1-E96281A9C2A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7633D45-203B-4E64-8F5C-EFD3049419C0}" srcId="{C9A91F7B-444A-483B-90BF-EB43D568AF51}" destId="{A40A8F19-EA7A-42A1-A6EB-8C5C42802F18}" srcOrd="2" destOrd="0" parTransId="{8933DAE2-AE6A-47DA-AD9A-813DB207F7B9}" sibTransId="{1C7A6007-4F81-42A4-AE07-5AD40791ED05}"/>
    <dgm:cxn modelId="{D58AE169-DA97-47A2-97E7-5C400B7E754B}" srcId="{C9A91F7B-444A-483B-90BF-EB43D568AF51}" destId="{FD0DD83F-BC2A-42E3-BD2E-276BE55058D1}" srcOrd="0" destOrd="0" parTransId="{48FDEAA1-8285-42A6-ADF3-1B0E3282F86D}" sibTransId="{C3A15D6A-1B32-4D46-B01B-8C1C014301FE}"/>
    <dgm:cxn modelId="{3D80206C-A531-4EB5-BDB1-B55080065A97}" srcId="{C9A91F7B-444A-483B-90BF-EB43D568AF51}" destId="{FBE7DC24-C8C0-4F3D-BD5F-5939060F6816}" srcOrd="1" destOrd="0" parTransId="{5C133C1F-CA5C-4978-985D-248E6F9A1ACB}" sibTransId="{611F5FD8-8CCD-47A3-8C2B-C7CCFB9D2069}"/>
    <dgm:cxn modelId="{32794A80-799E-4355-803C-9098CEED3AC0}" type="presOf" srcId="{FD0DD83F-BC2A-42E3-BD2E-276BE55058D1}" destId="{2C3E484E-A5F6-4B03-9B77-2F330EF01B16}" srcOrd="0" destOrd="0" presId="urn:microsoft.com/office/officeart/2018/2/layout/IconLabelList"/>
    <dgm:cxn modelId="{C816D98E-B0BB-4B0D-A2CF-E2A2D36FB8B7}" type="presOf" srcId="{C9A91F7B-444A-483B-90BF-EB43D568AF51}" destId="{927FB376-AA56-471E-9ABC-4DFE0BB5EEE4}" srcOrd="0" destOrd="0" presId="urn:microsoft.com/office/officeart/2018/2/layout/IconLabelList"/>
    <dgm:cxn modelId="{EEF9699E-28B3-4C1F-9F52-B78CBA28EEE7}" type="presOf" srcId="{D75E7D56-0322-454B-B6E1-E96281A9C2A5}" destId="{28746EB8-1330-4D79-AA4E-C1617D0EC87B}" srcOrd="0" destOrd="0" presId="urn:microsoft.com/office/officeart/2018/2/layout/IconLabelList"/>
    <dgm:cxn modelId="{A63301B8-9060-44FA-99C9-E90CFEABAE79}" type="presOf" srcId="{A40A8F19-EA7A-42A1-A6EB-8C5C42802F18}" destId="{7E93CFB6-3EB4-47C8-98FF-CDAA3E1892D8}" srcOrd="0" destOrd="0" presId="urn:microsoft.com/office/officeart/2018/2/layout/IconLabelList"/>
    <dgm:cxn modelId="{11E42DDD-D9B4-4753-BFE4-0EC1B7FCE95A}" type="presOf" srcId="{FBE7DC24-C8C0-4F3D-BD5F-5939060F6816}" destId="{C16CE39D-E49C-419D-9497-B112DAB8F4C2}" srcOrd="0" destOrd="0" presId="urn:microsoft.com/office/officeart/2018/2/layout/IconLabelList"/>
    <dgm:cxn modelId="{0AA0FBE6-4E22-4123-8897-F785AD7BFD57}" srcId="{C9A91F7B-444A-483B-90BF-EB43D568AF51}" destId="{D75E7D56-0322-454B-B6E1-E96281A9C2A5}" srcOrd="3" destOrd="0" parTransId="{27F37F64-EE27-4A96-97D7-88C273129681}" sibTransId="{19BBCDF0-DF12-4713-9584-53BCCAA3EFBC}"/>
    <dgm:cxn modelId="{C72B7AD3-4356-4FFD-891F-EA9B21724913}" type="presParOf" srcId="{927FB376-AA56-471E-9ABC-4DFE0BB5EEE4}" destId="{CF30B0A3-BBA3-425C-A88C-BE7DC64D5153}" srcOrd="0" destOrd="0" presId="urn:microsoft.com/office/officeart/2018/2/layout/IconLabelList"/>
    <dgm:cxn modelId="{CC1FBFAB-9CCD-4CE4-BB29-08030E5F4074}" type="presParOf" srcId="{CF30B0A3-BBA3-425C-A88C-BE7DC64D5153}" destId="{2059E556-24F0-4A92-BCB0-58DFC48C7C65}" srcOrd="0" destOrd="0" presId="urn:microsoft.com/office/officeart/2018/2/layout/IconLabelList"/>
    <dgm:cxn modelId="{A764845E-2C08-46F0-867A-134C7F6B70F1}" type="presParOf" srcId="{CF30B0A3-BBA3-425C-A88C-BE7DC64D5153}" destId="{99EEA0A2-9937-48BA-8355-401EA4F8BC09}" srcOrd="1" destOrd="0" presId="urn:microsoft.com/office/officeart/2018/2/layout/IconLabelList"/>
    <dgm:cxn modelId="{ABE425FC-54D0-420E-808F-CD9B76BC4C4A}" type="presParOf" srcId="{CF30B0A3-BBA3-425C-A88C-BE7DC64D5153}" destId="{2C3E484E-A5F6-4B03-9B77-2F330EF01B16}" srcOrd="2" destOrd="0" presId="urn:microsoft.com/office/officeart/2018/2/layout/IconLabelList"/>
    <dgm:cxn modelId="{695488F2-BA0B-4ADA-966E-D68353CBA181}" type="presParOf" srcId="{927FB376-AA56-471E-9ABC-4DFE0BB5EEE4}" destId="{7093F811-0361-4B13-A5B5-148DCFBADA5D}" srcOrd="1" destOrd="0" presId="urn:microsoft.com/office/officeart/2018/2/layout/IconLabelList"/>
    <dgm:cxn modelId="{B7726058-A08F-494F-A8E6-DCB4A8A4D8FB}" type="presParOf" srcId="{927FB376-AA56-471E-9ABC-4DFE0BB5EEE4}" destId="{5390AAF5-285E-4248-8468-92D240BC450E}" srcOrd="2" destOrd="0" presId="urn:microsoft.com/office/officeart/2018/2/layout/IconLabelList"/>
    <dgm:cxn modelId="{454968EA-6DEB-4FF7-ADCA-ECE4BF73C917}" type="presParOf" srcId="{5390AAF5-285E-4248-8468-92D240BC450E}" destId="{006FB5B5-6EBC-448C-BAED-379FE67D283F}" srcOrd="0" destOrd="0" presId="urn:microsoft.com/office/officeart/2018/2/layout/IconLabelList"/>
    <dgm:cxn modelId="{DCDE0376-853A-4189-BDA3-456CF313D7F9}" type="presParOf" srcId="{5390AAF5-285E-4248-8468-92D240BC450E}" destId="{55ABF30D-EBAB-4B08-BB2A-1411258F6038}" srcOrd="1" destOrd="0" presId="urn:microsoft.com/office/officeart/2018/2/layout/IconLabelList"/>
    <dgm:cxn modelId="{E75D56F1-4070-4A64-A9BA-CCD113A02FFA}" type="presParOf" srcId="{5390AAF5-285E-4248-8468-92D240BC450E}" destId="{C16CE39D-E49C-419D-9497-B112DAB8F4C2}" srcOrd="2" destOrd="0" presId="urn:microsoft.com/office/officeart/2018/2/layout/IconLabelList"/>
    <dgm:cxn modelId="{88B24DE1-FEAD-4203-9727-51ACA12E39D7}" type="presParOf" srcId="{927FB376-AA56-471E-9ABC-4DFE0BB5EEE4}" destId="{F885D600-B4BA-4C36-95F0-5D4794440A49}" srcOrd="3" destOrd="0" presId="urn:microsoft.com/office/officeart/2018/2/layout/IconLabelList"/>
    <dgm:cxn modelId="{DB83BB3F-D2A9-4E9F-974E-816133E18743}" type="presParOf" srcId="{927FB376-AA56-471E-9ABC-4DFE0BB5EEE4}" destId="{0E9597D0-F8C1-4EE4-8D34-156853ED9E39}" srcOrd="4" destOrd="0" presId="urn:microsoft.com/office/officeart/2018/2/layout/IconLabelList"/>
    <dgm:cxn modelId="{A95017C4-FB40-4547-8A4F-D886695849A0}" type="presParOf" srcId="{0E9597D0-F8C1-4EE4-8D34-156853ED9E39}" destId="{CB61B708-F55D-4747-A2E1-5EE672D4E34E}" srcOrd="0" destOrd="0" presId="urn:microsoft.com/office/officeart/2018/2/layout/IconLabelList"/>
    <dgm:cxn modelId="{2AA81054-71E5-48B9-8B8E-954B7517E8E0}" type="presParOf" srcId="{0E9597D0-F8C1-4EE4-8D34-156853ED9E39}" destId="{0CFACD54-1580-4F9C-9987-0A70DC52A6C1}" srcOrd="1" destOrd="0" presId="urn:microsoft.com/office/officeart/2018/2/layout/IconLabelList"/>
    <dgm:cxn modelId="{AC2B0AE5-C625-454A-8BCC-5076516CF143}" type="presParOf" srcId="{0E9597D0-F8C1-4EE4-8D34-156853ED9E39}" destId="{7E93CFB6-3EB4-47C8-98FF-CDAA3E1892D8}" srcOrd="2" destOrd="0" presId="urn:microsoft.com/office/officeart/2018/2/layout/IconLabelList"/>
    <dgm:cxn modelId="{E1D3A97C-19C7-4B03-BB3C-FFFFEEFEDDF8}" type="presParOf" srcId="{927FB376-AA56-471E-9ABC-4DFE0BB5EEE4}" destId="{F06DF96C-10E1-4070-A501-A56177D5049D}" srcOrd="5" destOrd="0" presId="urn:microsoft.com/office/officeart/2018/2/layout/IconLabelList"/>
    <dgm:cxn modelId="{2EF61295-668B-4170-866A-905519DBB91D}" type="presParOf" srcId="{927FB376-AA56-471E-9ABC-4DFE0BB5EEE4}" destId="{898AAFCD-264B-4679-B671-B97B1C2CB9CF}" srcOrd="6" destOrd="0" presId="urn:microsoft.com/office/officeart/2018/2/layout/IconLabelList"/>
    <dgm:cxn modelId="{1DCA2A9E-2883-44C0-8CBA-47C26777EE7E}" type="presParOf" srcId="{898AAFCD-264B-4679-B671-B97B1C2CB9CF}" destId="{A9C4C4DB-E0ED-4852-836B-496A1C78C8B4}" srcOrd="0" destOrd="0" presId="urn:microsoft.com/office/officeart/2018/2/layout/IconLabelList"/>
    <dgm:cxn modelId="{B9E64421-639D-4726-8FE4-22DAF1D4BF18}" type="presParOf" srcId="{898AAFCD-264B-4679-B671-B97B1C2CB9CF}" destId="{EC015BA9-04EE-41B9-8698-DA8562320EE2}" srcOrd="1" destOrd="0" presId="urn:microsoft.com/office/officeart/2018/2/layout/IconLabelList"/>
    <dgm:cxn modelId="{716089E5-00FF-40BA-A50D-7F023B2868E6}" type="presParOf" srcId="{898AAFCD-264B-4679-B671-B97B1C2CB9CF}" destId="{28746EB8-1330-4D79-AA4E-C1617D0EC87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9E556-24F0-4A92-BCB0-58DFC48C7C65}">
      <dsp:nvSpPr>
        <dsp:cNvPr id="0" name=""/>
        <dsp:cNvSpPr/>
      </dsp:nvSpPr>
      <dsp:spPr>
        <a:xfrm>
          <a:off x="1149724" y="161978"/>
          <a:ext cx="691347" cy="6913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E484E-A5F6-4B03-9B77-2F330EF01B16}">
      <dsp:nvSpPr>
        <dsp:cNvPr id="0" name=""/>
        <dsp:cNvSpPr/>
      </dsp:nvSpPr>
      <dsp:spPr>
        <a:xfrm>
          <a:off x="727234" y="1126644"/>
          <a:ext cx="1536328" cy="8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</a:t>
          </a:r>
          <a:r>
            <a:rPr lang="en-US" sz="1600" b="0" i="0" kern="1200" dirty="0"/>
            <a:t>ensity is directly proportional to the mass.</a:t>
          </a:r>
          <a:endParaRPr lang="en-US" sz="1600" kern="1200" dirty="0"/>
        </a:p>
      </dsp:txBody>
      <dsp:txXfrm>
        <a:off x="727234" y="1126644"/>
        <a:ext cx="1536328" cy="856983"/>
      </dsp:txXfrm>
    </dsp:sp>
    <dsp:sp modelId="{006FB5B5-6EBC-448C-BAED-379FE67D283F}">
      <dsp:nvSpPr>
        <dsp:cNvPr id="0" name=""/>
        <dsp:cNvSpPr/>
      </dsp:nvSpPr>
      <dsp:spPr>
        <a:xfrm>
          <a:off x="2954909" y="161978"/>
          <a:ext cx="691347" cy="6913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CE39D-E49C-419D-9497-B112DAB8F4C2}">
      <dsp:nvSpPr>
        <dsp:cNvPr id="0" name=""/>
        <dsp:cNvSpPr/>
      </dsp:nvSpPr>
      <dsp:spPr>
        <a:xfrm>
          <a:off x="2532419" y="1126644"/>
          <a:ext cx="1536328" cy="8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/>
            <a:t>Density is inversely proportional to the volume.</a:t>
          </a:r>
          <a:endParaRPr lang="en-US" sz="1600" kern="1200" dirty="0"/>
        </a:p>
      </dsp:txBody>
      <dsp:txXfrm>
        <a:off x="2532419" y="1126644"/>
        <a:ext cx="1536328" cy="856983"/>
      </dsp:txXfrm>
    </dsp:sp>
    <dsp:sp modelId="{CB61B708-F55D-4747-A2E1-5EE672D4E34E}">
      <dsp:nvSpPr>
        <dsp:cNvPr id="0" name=""/>
        <dsp:cNvSpPr/>
      </dsp:nvSpPr>
      <dsp:spPr>
        <a:xfrm>
          <a:off x="1149724" y="2367710"/>
          <a:ext cx="691347" cy="6913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3CFB6-3EB4-47C8-98FF-CDAA3E1892D8}">
      <dsp:nvSpPr>
        <dsp:cNvPr id="0" name=""/>
        <dsp:cNvSpPr/>
      </dsp:nvSpPr>
      <dsp:spPr>
        <a:xfrm>
          <a:off x="727234" y="3332376"/>
          <a:ext cx="1536328" cy="8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density of water approximately 1g/cm</a:t>
          </a:r>
          <a:r>
            <a:rPr lang="en-US" sz="1600" b="0" i="0" kern="1200" dirty="0"/>
            <a:t>³</a:t>
          </a:r>
          <a:r>
            <a:rPr lang="en-US" sz="1600" kern="1200" dirty="0"/>
            <a:t>.</a:t>
          </a:r>
        </a:p>
      </dsp:txBody>
      <dsp:txXfrm>
        <a:off x="727234" y="3332376"/>
        <a:ext cx="1536328" cy="856983"/>
      </dsp:txXfrm>
    </dsp:sp>
    <dsp:sp modelId="{A9C4C4DB-E0ED-4852-836B-496A1C78C8B4}">
      <dsp:nvSpPr>
        <dsp:cNvPr id="0" name=""/>
        <dsp:cNvSpPr/>
      </dsp:nvSpPr>
      <dsp:spPr>
        <a:xfrm>
          <a:off x="2954909" y="2367710"/>
          <a:ext cx="691347" cy="6913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46EB8-1330-4D79-AA4E-C1617D0EC87B}">
      <dsp:nvSpPr>
        <dsp:cNvPr id="0" name=""/>
        <dsp:cNvSpPr/>
      </dsp:nvSpPr>
      <dsp:spPr>
        <a:xfrm>
          <a:off x="2532419" y="3332376"/>
          <a:ext cx="1536328" cy="85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Ice is one of the few solids that have a lower density than their liquid form.</a:t>
          </a:r>
        </a:p>
      </dsp:txBody>
      <dsp:txXfrm>
        <a:off x="2532419" y="3332376"/>
        <a:ext cx="1536328" cy="856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77070-94BD-E25D-FB36-8ED2D43BA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AA3B6-A123-0AAD-6191-74ED49696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C0618-4E4C-7805-3162-5D82D6A46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AA46C-1DAA-C9C7-CEBC-0B1304E51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81217-94AE-F850-BE71-2AEA68F0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0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4365A-EA53-FDBB-57F8-E59E18484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915BE-13B4-DAC5-B994-19253B12D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0B460-11B6-52BA-23F3-3AF99F8B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03BDC-921C-F4BE-81D2-F0D83AA4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C244C-16AA-5620-83B5-F8860C37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5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803B30-248A-C797-7153-A73633FCE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1DCE74-A262-9976-5F78-C37352CCB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222B8-CF00-7870-A695-67BB659D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D3815-3C37-0918-EF96-5E16899AA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DAF5-D6D7-285E-25ED-F7870A7E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2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F53F5-9ADB-E7A6-938C-15CD1859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9CD0-C1D7-07C8-73D9-D7B9FB915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9DD1-53F8-6467-AF7E-97EFFD5A2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C2D94-B12A-4DE9-D261-D43DAAEC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6EAED-D48E-2BFE-12E3-49D36DC6E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8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B189-0015-C01A-EA13-1EB7EFFE5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475A2-7A2D-4119-7CA2-0C4A6E085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5788F-ABD3-D47F-8576-30C474FC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E409C-305A-2230-6D75-9B879278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1B1BB-756E-B464-F803-AE51F9FC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2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714C-726E-B521-AA63-4CB0A022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8F942-A651-33D7-1D9E-6E7107BFD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B982D-6891-8BBA-2F1E-6620E871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95D2-DEA7-629B-CFE5-6B0E4098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1780E-5E01-D7BF-5183-09446E0C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A4BF4-9FE1-F446-75C4-74260B0E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1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3E10-46A2-04C3-AEFF-0A773558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78E6E-FE78-C97C-57EE-316D8768F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8FE9F-4209-59A7-C83C-8E4A872A1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9302A-FD2E-3223-B2FA-82F6ED3AF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6503E0-684F-174C-FE80-EF7DF651B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BCACD-0FE6-3E00-0307-0880973E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20C7F6-5E97-DFFD-4AAE-831C421AE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9342C-5861-1A70-1FA2-95CA86E0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5113-C247-214C-AA06-1A53FBF7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B296C-33B8-F899-717C-20EE0893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EC673-7DEE-C2FE-B8FC-D3C84D5A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D2B43-7DEE-7C1A-89DE-DB567B7F5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9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BB665F-DD3E-0591-95D7-4BF7387B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5D94CC-80A2-09ED-9EB1-8E197B57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40B3F-D50D-79FC-B216-020AA22D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0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441AE-EE1A-2BA1-B940-B2CF4DA7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6E3DF-E377-E36A-5B34-12743B18E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99BE7-746F-6D56-AA0E-C3E05E450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BCB7B-CA08-125A-A976-C5A4271F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A0169-1F4A-238F-0293-C28AE5DE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C74CA-2B60-E08B-C003-E0FFBB3D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5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3A33-3948-4CAC-5784-2613B6CC7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8233E-F4B6-F8AB-AFE9-1ED410436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2B87D-806B-D53C-07FF-85AFF74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21C79-E88B-B05C-5FEB-322C5181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CF61E-A2AF-3BBF-6629-CDEDF996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54640-6649-BF81-9FC3-FAC25AB5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9FD4B-5CE5-B04F-E8BD-23B6B94A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B0B4-5ED9-69AE-347F-CC33FE426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89568-A4DD-FF2C-F580-172E25D6E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B13E-86C8-4C07-AD02-CDFBD5C3BFE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3928-7C47-19EE-9EEA-4AB271955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B6A7C-B880-C86D-257A-B2403908D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31CF2-67A0-47A2-B0D5-C9F5A7F86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8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QXoQbWoIi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het.colorado.edu/sims/html/density/latest/density_e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860E5B-7301-C858-3AA5-7B102709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en-US" dirty="0"/>
              <a:t>Density in solids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D539A-49C3-4353-FE45-7B675532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en-US" dirty="0"/>
              <a:t>By: Fahed, Basel and Jordan</a:t>
            </a:r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age result for physics density">
            <a:extLst>
              <a:ext uri="{FF2B5EF4-FFF2-40B4-BE49-F238E27FC236}">
                <a16:creationId xmlns:a16="http://schemas.microsoft.com/office/drawing/2014/main" id="{23BE6A2A-3863-F4C0-9510-D385221C1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0815" y="1192624"/>
            <a:ext cx="4939504" cy="404141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753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57" name="Arc 2056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38D71B-F8F4-BDD5-1012-027790574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/>
              <a:t>What is density?</a:t>
            </a:r>
            <a:endParaRPr lang="en-US" dirty="0"/>
          </a:p>
        </p:txBody>
      </p:sp>
      <p:sp>
        <p:nvSpPr>
          <p:cNvPr id="2062" name="Freeform: Shape 2058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Image result for what is density">
            <a:extLst>
              <a:ext uri="{FF2B5EF4-FFF2-40B4-BE49-F238E27FC236}">
                <a16:creationId xmlns:a16="http://schemas.microsoft.com/office/drawing/2014/main" id="{668BCEB1-45D6-3C52-268E-D99F937D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182" y="1805057"/>
            <a:ext cx="4777381" cy="287673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2D6C5-7AF2-C1E8-CE54-7FD717746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b="0" i="0">
                <a:effectLst/>
                <a:latin typeface="Roboto" panose="02000000000000000000" pitchFamily="2" charset="0"/>
              </a:rPr>
              <a:t>Density is the substance's mass per unit of volume. The symbol most often used for density is ,although the Latin letter D can also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0669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1" name="Rectangle 1042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9169A-CF84-DAA1-CF49-896E0952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64" y="834888"/>
            <a:ext cx="4314645" cy="1268958"/>
          </a:xfrm>
        </p:spPr>
        <p:txBody>
          <a:bodyPr anchor="b">
            <a:normAutofit/>
          </a:bodyPr>
          <a:lstStyle/>
          <a:p>
            <a:r>
              <a:rPr lang="en-US" sz="3200"/>
              <a:t>How to calculate density in solids?</a:t>
            </a:r>
            <a:endParaRPr lang="en-US" sz="3200" dirty="0"/>
          </a:p>
        </p:txBody>
      </p:sp>
      <p:pic>
        <p:nvPicPr>
          <p:cNvPr id="1062" name="Picture 1038" descr="Close up of ruler">
            <a:extLst>
              <a:ext uri="{FF2B5EF4-FFF2-40B4-BE49-F238E27FC236}">
                <a16:creationId xmlns:a16="http://schemas.microsoft.com/office/drawing/2014/main" id="{0296E62D-F8E0-E9E3-82D8-E6E73EFD0E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15" r="20003" b="-1"/>
          <a:stretch/>
        </p:blipFill>
        <p:spPr>
          <a:xfrm>
            <a:off x="20" y="10"/>
            <a:ext cx="6717436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063" name="Rectangle 1044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89864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4" name="Rectangle 1046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6172" y="2240371"/>
            <a:ext cx="42062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D9360-3968-509C-EADA-1989CEB0F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63" y="2557587"/>
            <a:ext cx="4314645" cy="3717317"/>
          </a:xfrm>
        </p:spPr>
        <p:txBody>
          <a:bodyPr anchor="t">
            <a:normAutofit lnSpcReduction="10000"/>
          </a:bodyPr>
          <a:lstStyle/>
          <a:p>
            <a:r>
              <a:rPr lang="en-US" sz="2400" dirty="0">
                <a:latin typeface="Amasis MT Pro" panose="02040504050005020304" pitchFamily="18" charset="0"/>
              </a:rPr>
              <a:t>To calculate density in solids, you must divide the mass by the volume of an object (D=M/V).</a:t>
            </a:r>
          </a:p>
          <a:p>
            <a:r>
              <a:rPr lang="en-US" sz="2400" dirty="0">
                <a:latin typeface="Amasis MT Pro" panose="02040504050005020304" pitchFamily="18" charset="0"/>
              </a:rPr>
              <a:t>Ex.</a:t>
            </a:r>
          </a:p>
          <a:p>
            <a:r>
              <a:rPr lang="en-US" sz="2400" dirty="0">
                <a:latin typeface="Amasis MT Pro" panose="02040504050005020304" pitchFamily="18" charset="0"/>
              </a:rPr>
              <a:t>An objects weighs 10g and has a volume of 5cm</a:t>
            </a:r>
            <a:r>
              <a:rPr lang="en-US" sz="2400" b="0" i="0" dirty="0">
                <a:effectLst/>
                <a:latin typeface="Amasis MT Pro" panose="02040504050005020304" pitchFamily="18" charset="0"/>
              </a:rPr>
              <a:t>³, ca</a:t>
            </a:r>
            <a:r>
              <a:rPr lang="en-US" sz="2400" dirty="0">
                <a:latin typeface="Amasis MT Pro" panose="02040504050005020304" pitchFamily="18" charset="0"/>
              </a:rPr>
              <a:t>lculate the density of the object.</a:t>
            </a:r>
          </a:p>
          <a:p>
            <a:r>
              <a:rPr lang="en-US" sz="2400" dirty="0">
                <a:latin typeface="Amasis MT Pro" panose="02040504050005020304" pitchFamily="18" charset="0"/>
              </a:rPr>
              <a:t>D=M/V = 10/5= 2g/cm</a:t>
            </a:r>
            <a:r>
              <a:rPr lang="en-US" sz="2400" b="0" i="0" dirty="0">
                <a:effectLst/>
                <a:latin typeface="Amasis MT Pro" panose="02040504050005020304" pitchFamily="18" charset="0"/>
              </a:rPr>
              <a:t>³.</a:t>
            </a:r>
            <a:endParaRPr lang="en-US" sz="24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4163998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C32E8-BCFF-181F-9BB8-367ED7A4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0" y="2007321"/>
            <a:ext cx="11637818" cy="1325563"/>
          </a:xfrm>
        </p:spPr>
        <p:txBody>
          <a:bodyPr/>
          <a:lstStyle/>
          <a:p>
            <a:r>
              <a:rPr lang="en-US" dirty="0">
                <a:latin typeface="Amasis MT Pro Medium" panose="02040604050005020304" pitchFamily="18" charset="0"/>
              </a:rPr>
              <a:t>Short video explanation to density in solids.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5E9FD-BFE5-5F0D-2E38-D15AF9834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9353" y="3683000"/>
            <a:ext cx="7973291" cy="409575"/>
          </a:xfrm>
        </p:spPr>
        <p:txBody>
          <a:bodyPr>
            <a:normAutofit fontScale="92500" lnSpcReduction="20000"/>
          </a:bodyPr>
          <a:lstStyle/>
          <a:p>
            <a:r>
              <a:rPr lang="en-US" b="0" i="0" u="sng" dirty="0">
                <a:solidFill>
                  <a:srgbClr val="1967D2"/>
                </a:solidFill>
                <a:effectLst/>
                <a:latin typeface="Roboto" panose="02000000000000000000" pitchFamily="2" charset="0"/>
                <a:hlinkClick r:id="rId2"/>
              </a:rPr>
              <a:t>https://www.youtube.com/watch?v=QXoQbWoIiRE</a:t>
            </a:r>
            <a:endParaRPr lang="en-US" dirty="0"/>
          </a:p>
        </p:txBody>
      </p:sp>
      <p:pic>
        <p:nvPicPr>
          <p:cNvPr id="2054" name="Picture 6" descr="The formula for calculating density">
            <a:extLst>
              <a:ext uri="{FF2B5EF4-FFF2-40B4-BE49-F238E27FC236}">
                <a16:creationId xmlns:a16="http://schemas.microsoft.com/office/drawing/2014/main" id="{DBED9F47-4D3D-2FF7-48EC-8CCD10FC5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818" y="4442692"/>
            <a:ext cx="5033818" cy="222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83391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664B3-3197-1759-DE7B-60C0D2D5C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Interactive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7E195-28BE-B05D-97B1-A19EB7FB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796" y="498698"/>
            <a:ext cx="2893382" cy="11853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‪Density‬ (colorado.edu)</a:t>
            </a:r>
            <a:endParaRPr lang="en-US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2" descr="Image result for solid density">
            <a:extLst>
              <a:ext uri="{FF2B5EF4-FFF2-40B4-BE49-F238E27FC236}">
                <a16:creationId xmlns:a16="http://schemas.microsoft.com/office/drawing/2014/main" id="{F942E8C2-8F69-6D56-6388-00D3C461E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277" y="2091095"/>
            <a:ext cx="10836910" cy="420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2969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4BE3C-53BD-D66A-E916-F5D2BE04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about density:</a:t>
            </a:r>
          </a:p>
        </p:txBody>
      </p:sp>
      <p:graphicFrame>
        <p:nvGraphicFramePr>
          <p:cNvPr id="4100" name="Content Placeholder 5">
            <a:extLst>
              <a:ext uri="{FF2B5EF4-FFF2-40B4-BE49-F238E27FC236}">
                <a16:creationId xmlns:a16="http://schemas.microsoft.com/office/drawing/2014/main" id="{303C75BF-7A51-33DA-77C8-DB7D2935D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406544"/>
              </p:ext>
            </p:extLst>
          </p:nvPr>
        </p:nvGraphicFramePr>
        <p:xfrm>
          <a:off x="625764" y="1816388"/>
          <a:ext cx="479598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Image result for density">
            <a:extLst>
              <a:ext uri="{FF2B5EF4-FFF2-40B4-BE49-F238E27FC236}">
                <a16:creationId xmlns:a16="http://schemas.microsoft.com/office/drawing/2014/main" id="{722D3CD2-27CB-1DC9-94F0-F44AB7B1F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436" y="1690688"/>
            <a:ext cx="5920509" cy="40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59973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E980-62BA-33B9-7325-AC8790B6E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B196-39E0-6452-AC40-12ACFDFBB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Q1. A cube has a mass of 150g, the length of the cube is 10 cm, the width of the cube is 50mm , and the height is 0.03m, calculate the density.</a:t>
            </a:r>
          </a:p>
          <a:p>
            <a:r>
              <a:rPr lang="en-US" dirty="0"/>
              <a:t>Q2 what is the density of water?</a:t>
            </a:r>
          </a:p>
          <a:p>
            <a:r>
              <a:rPr lang="en-US" dirty="0"/>
              <a:t>A.1g/cm</a:t>
            </a:r>
            <a:r>
              <a:rPr lang="en-US" sz="2800" b="0" i="0" dirty="0">
                <a:effectLst/>
              </a:rPr>
              <a:t>³.</a:t>
            </a:r>
            <a:endParaRPr lang="en-US" dirty="0"/>
          </a:p>
          <a:p>
            <a:r>
              <a:rPr lang="en-US" dirty="0"/>
              <a:t>B.1kg/cm</a:t>
            </a:r>
            <a:r>
              <a:rPr lang="en-US" sz="2800" b="0" i="0" dirty="0">
                <a:effectLst/>
              </a:rPr>
              <a:t>³.</a:t>
            </a:r>
            <a:endParaRPr lang="en-US" dirty="0"/>
          </a:p>
          <a:p>
            <a:r>
              <a:rPr lang="en-US" dirty="0"/>
              <a:t>C.1000g/m</a:t>
            </a:r>
            <a:r>
              <a:rPr lang="en-US" sz="2800" b="0" i="0" dirty="0">
                <a:effectLst/>
              </a:rPr>
              <a:t>³.</a:t>
            </a:r>
            <a:endParaRPr lang="en-US" dirty="0"/>
          </a:p>
          <a:p>
            <a:r>
              <a:rPr lang="en-US" dirty="0"/>
              <a:t>D.1g/km</a:t>
            </a:r>
            <a:r>
              <a:rPr lang="en-US" sz="2800" b="0" i="0" dirty="0">
                <a:effectLst/>
              </a:rPr>
              <a:t>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96257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A4C23-CC98-375A-9876-D703A18D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933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38ECB-C5DA-5BC8-C645-C1CFA50E8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4898"/>
            <a:ext cx="10515600" cy="4351338"/>
          </a:xfrm>
        </p:spPr>
        <p:txBody>
          <a:bodyPr/>
          <a:lstStyle/>
          <a:p>
            <a:pPr algn="ctr"/>
            <a:r>
              <a:rPr lang="en-US" dirty="0"/>
              <a:t>We learnt how to calculate density.</a:t>
            </a:r>
          </a:p>
          <a:p>
            <a:pPr algn="ctr"/>
            <a:r>
              <a:rPr lang="en-US" dirty="0"/>
              <a:t>We learnt about the meaning of density.</a:t>
            </a:r>
          </a:p>
          <a:p>
            <a:pPr algn="ctr"/>
            <a:r>
              <a:rPr lang="en-US" dirty="0"/>
              <a:t>We took some examples about solving density.</a:t>
            </a:r>
          </a:p>
          <a:p>
            <a:pPr algn="ctr"/>
            <a:r>
              <a:rPr lang="en-US" dirty="0"/>
              <a:t>We learnt some facts about density.</a:t>
            </a:r>
          </a:p>
        </p:txBody>
      </p:sp>
    </p:spTree>
    <p:extLst>
      <p:ext uri="{BB962C8B-B14F-4D97-AF65-F5344CB8AC3E}">
        <p14:creationId xmlns:p14="http://schemas.microsoft.com/office/powerpoint/2010/main" val="149115533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C2CE9-81A9-B8BD-CA43-08B1AD37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4328" y="2498724"/>
            <a:ext cx="7970981" cy="1325563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entaur" panose="02030504050205020304" pitchFamily="18" charset="0"/>
              </a:rPr>
              <a:t>Thanks for listening</a:t>
            </a:r>
          </a:p>
        </p:txBody>
      </p:sp>
    </p:spTree>
    <p:extLst>
      <p:ext uri="{BB962C8B-B14F-4D97-AF65-F5344CB8AC3E}">
        <p14:creationId xmlns:p14="http://schemas.microsoft.com/office/powerpoint/2010/main" val="628735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287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Amasis MT Pro</vt:lpstr>
      <vt:lpstr>Amasis MT Pro Medium</vt:lpstr>
      <vt:lpstr>Arial</vt:lpstr>
      <vt:lpstr>Calibri</vt:lpstr>
      <vt:lpstr>Calibri Light</vt:lpstr>
      <vt:lpstr>Centaur</vt:lpstr>
      <vt:lpstr>Roboto</vt:lpstr>
      <vt:lpstr>Office Theme</vt:lpstr>
      <vt:lpstr>Density in solids </vt:lpstr>
      <vt:lpstr>What is density?</vt:lpstr>
      <vt:lpstr>How to calculate density in solids?</vt:lpstr>
      <vt:lpstr>Short video explanation to density in solids.</vt:lpstr>
      <vt:lpstr>Interactive simulation</vt:lpstr>
      <vt:lpstr>Facts about density:</vt:lpstr>
      <vt:lpstr>Questions</vt:lpstr>
      <vt:lpstr>Conclusion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in solids</dc:title>
  <dc:creator>Ehab Al-Deir</dc:creator>
  <cp:lastModifiedBy>Ehab Al-Deir</cp:lastModifiedBy>
  <cp:revision>2</cp:revision>
  <dcterms:created xsi:type="dcterms:W3CDTF">2023-03-20T17:55:17Z</dcterms:created>
  <dcterms:modified xsi:type="dcterms:W3CDTF">2023-03-27T15:17:07Z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86fd69-7f52-475e-80ca-4f2e978eea33_Enabled">
    <vt:lpwstr>true</vt:lpwstr>
  </property>
  <property fmtid="{D5CDD505-2E9C-101B-9397-08002B2CF9AE}" pid="3" name="MSIP_Label_ec86fd69-7f52-475e-80ca-4f2e978eea33_SetDate">
    <vt:lpwstr>2023-03-20T18:17:03Z</vt:lpwstr>
  </property>
  <property fmtid="{D5CDD505-2E9C-101B-9397-08002B2CF9AE}" pid="4" name="MSIP_Label_ec86fd69-7f52-475e-80ca-4f2e978eea33_Method">
    <vt:lpwstr>Standard</vt:lpwstr>
  </property>
  <property fmtid="{D5CDD505-2E9C-101B-9397-08002B2CF9AE}" pid="5" name="MSIP_Label_ec86fd69-7f52-475e-80ca-4f2e978eea33_Name">
    <vt:lpwstr>Not sensitive</vt:lpwstr>
  </property>
  <property fmtid="{D5CDD505-2E9C-101B-9397-08002B2CF9AE}" pid="6" name="MSIP_Label_ec86fd69-7f52-475e-80ca-4f2e978eea33_SiteId">
    <vt:lpwstr>922fc46a-94d8-4caa-9fa4-0f03e5a14c4c</vt:lpwstr>
  </property>
  <property fmtid="{D5CDD505-2E9C-101B-9397-08002B2CF9AE}" pid="7" name="MSIP_Label_ec86fd69-7f52-475e-80ca-4f2e978eea33_ActionId">
    <vt:lpwstr>3232344c-499e-4609-91db-f3eaceeac081</vt:lpwstr>
  </property>
  <property fmtid="{D5CDD505-2E9C-101B-9397-08002B2CF9AE}" pid="8" name="MSIP_Label_ec86fd69-7f52-475e-80ca-4f2e978eea33_ContentBits">
    <vt:lpwstr>0</vt:lpwstr>
  </property>
</Properties>
</file>