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6AB37-2BF0-456D-869F-EBCA291B4FE4}" type="datetimeFigureOut">
              <a:rPr lang="en-US" smtClean="0"/>
              <a:t>3/24/2023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39A92-730C-417F-8E54-8FD9121C3D5F}" type="slidenum">
              <a:rPr lang="en-US" smtClean="0"/>
              <a:t>‹#›</a:t>
            </a:fld>
            <a:endParaRPr lang="en-US"/>
          </a:p>
        </p:txBody>
      </p:sp>
    </p:spTree>
    <p:extLst>
      <p:ext uri="{BB962C8B-B14F-4D97-AF65-F5344CB8AC3E}">
        <p14:creationId xmlns:p14="http://schemas.microsoft.com/office/powerpoint/2010/main" val="216578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39A92-730C-417F-8E54-8FD9121C3D5F}" type="slidenum">
              <a:rPr lang="en-US" smtClean="0"/>
              <a:t>3</a:t>
            </a:fld>
            <a:endParaRPr lang="en-US"/>
          </a:p>
        </p:txBody>
      </p:sp>
    </p:spTree>
    <p:extLst>
      <p:ext uri="{BB962C8B-B14F-4D97-AF65-F5344CB8AC3E}">
        <p14:creationId xmlns:p14="http://schemas.microsoft.com/office/powerpoint/2010/main" val="43644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0F49E5-FCD9-43CA-BD7A-35A1DB95B04F}"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2BD5-31BA-4683-9CAE-F4C7B1C60D2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F49E5-FCD9-43CA-BD7A-35A1DB95B04F}"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2BD5-31BA-4683-9CAE-F4C7B1C60D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0F49E5-FCD9-43CA-BD7A-35A1DB95B04F}"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2BD5-31BA-4683-9CAE-F4C7B1C60D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0F49E5-FCD9-43CA-BD7A-35A1DB95B04F}"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2BD5-31BA-4683-9CAE-F4C7B1C60D2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0F49E5-FCD9-43CA-BD7A-35A1DB95B04F}"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2BD5-31BA-4683-9CAE-F4C7B1C60D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0F49E5-FCD9-43CA-BD7A-35A1DB95B04F}"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12BD5-31BA-4683-9CAE-F4C7B1C60D2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0F49E5-FCD9-43CA-BD7A-35A1DB95B04F}"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12BD5-31BA-4683-9CAE-F4C7B1C60D2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0F49E5-FCD9-43CA-BD7A-35A1DB95B04F}"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12BD5-31BA-4683-9CAE-F4C7B1C60D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F49E5-FCD9-43CA-BD7A-35A1DB95B04F}"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12BD5-31BA-4683-9CAE-F4C7B1C60D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F49E5-FCD9-43CA-BD7A-35A1DB95B04F}"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12BD5-31BA-4683-9CAE-F4C7B1C60D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F49E5-FCD9-43CA-BD7A-35A1DB95B04F}"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12BD5-31BA-4683-9CAE-F4C7B1C60D2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70F49E5-FCD9-43CA-BD7A-35A1DB95B04F}" type="datetimeFigureOut">
              <a:rPr lang="en-US" smtClean="0"/>
              <a:t>3/21/2023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712BD5-31BA-4683-9CAE-F4C7B1C60D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9135" b="9135"/>
          <a:stretch/>
        </p:blipFill>
        <p:spPr bwMode="auto">
          <a:xfrm>
            <a:off x="378278" y="-381000"/>
            <a:ext cx="8384722" cy="6019800"/>
          </a:xfrm>
          <a:prstGeom prst="rect">
            <a:avLst/>
          </a:prstGeom>
          <a:noFill/>
          <a:ln>
            <a:noFill/>
          </a:ln>
          <a:effectLst>
            <a:outerShdw dist="35921" dir="2700000" algn="ctr" rotWithShape="0">
              <a:schemeClr val="bg2"/>
            </a:outerShdw>
            <a:softEdge rad="762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28600" y="6280681"/>
            <a:ext cx="5637010" cy="882119"/>
          </a:xfrm>
        </p:spPr>
        <p:txBody>
          <a:bodyPr>
            <a:normAutofit/>
          </a:bodyPr>
          <a:lstStyle/>
          <a:p>
            <a:pPr algn="l"/>
            <a:r>
              <a:rPr lang="en-US" sz="2000" dirty="0">
                <a:effectLst>
                  <a:outerShdw blurRad="38100" dist="38100" dir="2700000" algn="tl">
                    <a:srgbClr val="000000">
                      <a:alpha val="43137"/>
                    </a:srgbClr>
                  </a:outerShdw>
                </a:effectLst>
                <a:latin typeface="AR BERKLEY" panose="02000000000000000000" pitchFamily="2" charset="0"/>
              </a:rPr>
              <a:t>B</a:t>
            </a:r>
            <a:r>
              <a:rPr lang="en-US" sz="2000" dirty="0" smtClean="0">
                <a:effectLst>
                  <a:outerShdw blurRad="38100" dist="38100" dir="2700000" algn="tl">
                    <a:srgbClr val="000000">
                      <a:alpha val="43137"/>
                    </a:srgbClr>
                  </a:outerShdw>
                </a:effectLst>
                <a:latin typeface="AR BERKLEY" panose="02000000000000000000" pitchFamily="2" charset="0"/>
              </a:rPr>
              <a:t>y: Tasha </a:t>
            </a:r>
            <a:r>
              <a:rPr lang="en-US" sz="2000" dirty="0" err="1" smtClean="0">
                <a:effectLst>
                  <a:outerShdw blurRad="38100" dist="38100" dir="2700000" algn="tl">
                    <a:srgbClr val="000000">
                      <a:alpha val="43137"/>
                    </a:srgbClr>
                  </a:outerShdw>
                </a:effectLst>
                <a:latin typeface="AR BERKLEY" panose="02000000000000000000" pitchFamily="2" charset="0"/>
              </a:rPr>
              <a:t>Masri</a:t>
            </a:r>
            <a:endParaRPr lang="en-US" sz="2000" dirty="0">
              <a:effectLst>
                <a:outerShdw blurRad="38100" dist="38100" dir="2700000" algn="tl">
                  <a:srgbClr val="000000">
                    <a:alpha val="43137"/>
                  </a:srgbClr>
                </a:outerShdw>
              </a:effectLst>
              <a:latin typeface="AR BERKLEY" panose="02000000000000000000" pitchFamily="2" charset="0"/>
            </a:endParaRPr>
          </a:p>
        </p:txBody>
      </p:sp>
      <p:sp>
        <p:nvSpPr>
          <p:cNvPr id="5" name="Rectangle 4"/>
          <p:cNvSpPr/>
          <p:nvPr/>
        </p:nvSpPr>
        <p:spPr>
          <a:xfrm>
            <a:off x="685800" y="3935849"/>
            <a:ext cx="8001000" cy="1169551"/>
          </a:xfrm>
          <a:prstGeom prst="rect">
            <a:avLst/>
          </a:prstGeom>
        </p:spPr>
        <p:txBody>
          <a:bodyPr wrap="square">
            <a:spAutoFit/>
          </a:bodyPr>
          <a:lstStyle/>
          <a:p>
            <a:r>
              <a:rPr lang="en-US" sz="7000" dirty="0" smtClean="0">
                <a:effectLst>
                  <a:outerShdw blurRad="38100" dist="38100" dir="2700000" algn="tl">
                    <a:srgbClr val="000000">
                      <a:alpha val="43137"/>
                    </a:srgbClr>
                  </a:outerShdw>
                </a:effectLst>
              </a:rPr>
              <a:t>What is Multimedia</a:t>
            </a:r>
            <a:endParaRPr lang="en-US" sz="7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724928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6512511" cy="1143000"/>
          </a:xfrm>
        </p:spPr>
        <p:txBody>
          <a:bodyPr>
            <a:normAutofit/>
          </a:bodyPr>
          <a:lstStyle/>
          <a:p>
            <a:pPr algn="l"/>
            <a:r>
              <a:rPr lang="en-US" sz="4400" dirty="0" smtClean="0"/>
              <a:t>What is Multimedia</a:t>
            </a:r>
            <a:endParaRPr lang="en-US" sz="4400" dirty="0"/>
          </a:p>
        </p:txBody>
      </p:sp>
      <p:sp>
        <p:nvSpPr>
          <p:cNvPr id="3" name="Content Placeholder 2"/>
          <p:cNvSpPr>
            <a:spLocks noGrp="1"/>
          </p:cNvSpPr>
          <p:nvPr>
            <p:ph sz="quarter" idx="13"/>
          </p:nvPr>
        </p:nvSpPr>
        <p:spPr>
          <a:xfrm>
            <a:off x="533400" y="1828800"/>
            <a:ext cx="7696200" cy="3810000"/>
          </a:xfrm>
        </p:spPr>
        <p:txBody>
          <a:bodyPr>
            <a:normAutofit/>
          </a:bodyPr>
          <a:lstStyle/>
          <a:p>
            <a:pPr algn="just"/>
            <a:r>
              <a:rPr lang="en-US" sz="2400" dirty="0" smtClean="0">
                <a:solidFill>
                  <a:schemeClr val="tx1">
                    <a:lumMod val="75000"/>
                    <a:lumOff val="25000"/>
                  </a:schemeClr>
                </a:solidFill>
              </a:rPr>
              <a:t>Multimedia is a form of communication that uses a combination of different content forms such as text , audio , images, animations, or video into a single interactive presentation, as multimedia is capable of delivering a stronger and more engaging message than standard texts, in contrast  to traditional mass media, such as printed material  or audio recordings.</a:t>
            </a:r>
            <a:endParaRPr lang="en-US" sz="2400" dirty="0">
              <a:solidFill>
                <a:schemeClr val="tx1">
                  <a:lumMod val="75000"/>
                  <a:lumOff val="25000"/>
                </a:schemeClr>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999"/>
                    </a14:imgEffect>
                  </a14:imgLayer>
                </a14:imgProps>
              </a:ext>
              <a:ext uri="{28A0092B-C50C-407E-A947-70E740481C1C}">
                <a14:useLocalDpi xmlns:a14="http://schemas.microsoft.com/office/drawing/2010/main" val="0"/>
              </a:ext>
            </a:extLst>
          </a:blip>
          <a:srcRect/>
          <a:stretch>
            <a:fillRect/>
          </a:stretch>
        </p:blipFill>
        <p:spPr bwMode="auto">
          <a:xfrm>
            <a:off x="3483266" y="4114800"/>
            <a:ext cx="5647764" cy="2667000"/>
          </a:xfrm>
          <a:prstGeom prst="rect">
            <a:avLst/>
          </a:prstGeom>
          <a:ln>
            <a:noFill/>
          </a:ln>
          <a:effectLst>
            <a:softEdge rad="635000"/>
          </a:effectLst>
          <a:scene3d>
            <a:camera prst="isometricOffAxis1Right"/>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599514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1143000"/>
          </a:xfrm>
        </p:spPr>
        <p:txBody>
          <a:bodyPr>
            <a:noAutofit/>
          </a:bodyPr>
          <a:lstStyle/>
          <a:p>
            <a:pPr algn="l"/>
            <a:r>
              <a:rPr lang="en-US" sz="3800" dirty="0" smtClean="0"/>
              <a:t>How you use Multimedia in your daily life</a:t>
            </a:r>
            <a:endParaRPr lang="en-US" sz="3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1" y="2964181"/>
            <a:ext cx="5562600" cy="3893819"/>
          </a:xfrm>
          <a:prstGeom prst="rect">
            <a:avLst/>
          </a:prstGeom>
          <a:noFill/>
          <a:ln>
            <a:noFill/>
          </a:ln>
          <a:effectLst>
            <a:outerShdw dist="35921" dir="2700000" algn="ctr" rotWithShape="0">
              <a:schemeClr val="bg2"/>
            </a:outerShdw>
            <a:softEdge rad="990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609600" y="2011680"/>
            <a:ext cx="7924800" cy="3855720"/>
          </a:xfrm>
        </p:spPr>
        <p:txBody>
          <a:bodyPr>
            <a:noAutofit/>
          </a:bodyPr>
          <a:lstStyle/>
          <a:p>
            <a:pPr algn="just"/>
            <a:r>
              <a:rPr lang="en-US" dirty="0"/>
              <a:t>Businesses use multimedia in daily life in form of presentations, training, marketing, advertising, product demos, networked communication, etc. It assists them to grab customer's and visitor's attention and effectively share information. Multimedia is a booming industry with vast opportunities in different </a:t>
            </a:r>
            <a:r>
              <a:rPr lang="en-US" dirty="0" smtClean="0"/>
              <a:t>fields and many more such as:</a:t>
            </a:r>
          </a:p>
          <a:p>
            <a:pPr algn="just"/>
            <a:r>
              <a:rPr lang="en-US" dirty="0" smtClean="0"/>
              <a:t>Education</a:t>
            </a:r>
          </a:p>
          <a:p>
            <a:pPr algn="just"/>
            <a:r>
              <a:rPr lang="en-US" dirty="0" smtClean="0"/>
              <a:t>Science and technology</a:t>
            </a:r>
          </a:p>
          <a:p>
            <a:pPr algn="just"/>
            <a:r>
              <a:rPr lang="en-US" dirty="0" smtClean="0"/>
              <a:t>Effects in movies\animation</a:t>
            </a:r>
            <a:r>
              <a:rPr lang="en-US" sz="2500" dirty="0" smtClean="0"/>
              <a:t>.</a:t>
            </a:r>
            <a:endParaRPr lang="en-US" sz="2500" dirty="0"/>
          </a:p>
        </p:txBody>
      </p:sp>
    </p:spTree>
    <p:extLst>
      <p:ext uri="{BB962C8B-B14F-4D97-AF65-F5344CB8AC3E}">
        <p14:creationId xmlns:p14="http://schemas.microsoft.com/office/powerpoint/2010/main" val="3674251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pPr algn="l"/>
            <a:r>
              <a:rPr lang="en-US" sz="4200" dirty="0" smtClean="0"/>
              <a:t>Advantages of Multimedia</a:t>
            </a:r>
            <a:endParaRPr lang="en-US" sz="4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90800"/>
            <a:ext cx="6970122" cy="4648200"/>
          </a:xfrm>
          <a:prstGeom prst="rect">
            <a:avLst/>
          </a:prstGeom>
          <a:noFill/>
          <a:ln>
            <a:noFill/>
          </a:ln>
          <a:effectLst>
            <a:outerShdw dist="35921" dir="2700000" algn="ctr" rotWithShape="0">
              <a:schemeClr val="bg2"/>
            </a:outerShdw>
            <a:softEdge rad="1054100"/>
          </a:effectLst>
          <a:scene3d>
            <a:camera prst="perspectiveHeroicExtreme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609600" y="1524000"/>
            <a:ext cx="7696200" cy="4953000"/>
          </a:xfrm>
        </p:spPr>
        <p:txBody>
          <a:bodyPr>
            <a:noAutofit/>
          </a:bodyPr>
          <a:lstStyle/>
          <a:p>
            <a:r>
              <a:rPr lang="en-US" dirty="0" smtClean="0"/>
              <a:t>One </a:t>
            </a:r>
            <a:r>
              <a:rPr lang="en-US" dirty="0"/>
              <a:t>of the main advantages of multimedia is its ability to improve learning and </a:t>
            </a:r>
            <a:r>
              <a:rPr lang="en-US" dirty="0" smtClean="0"/>
              <a:t>retention.</a:t>
            </a:r>
            <a:endParaRPr lang="en-US" dirty="0"/>
          </a:p>
          <a:p>
            <a:r>
              <a:rPr lang="en-US" dirty="0"/>
              <a:t>Enhanced Communication</a:t>
            </a:r>
            <a:r>
              <a:rPr lang="en-US" dirty="0" smtClean="0"/>
              <a:t>.</a:t>
            </a:r>
            <a:endParaRPr lang="en-US" dirty="0"/>
          </a:p>
          <a:p>
            <a:r>
              <a:rPr lang="en-US" dirty="0"/>
              <a:t>Increased Accessibility</a:t>
            </a:r>
            <a:r>
              <a:rPr lang="en-US" dirty="0" smtClean="0"/>
              <a:t>.</a:t>
            </a:r>
            <a:endParaRPr lang="en-US" dirty="0"/>
          </a:p>
          <a:p>
            <a:r>
              <a:rPr lang="en-US" dirty="0"/>
              <a:t>Increased Interactivity. </a:t>
            </a:r>
          </a:p>
          <a:p>
            <a:r>
              <a:rPr lang="en-US" dirty="0"/>
              <a:t>Improved learning outcomes. </a:t>
            </a:r>
          </a:p>
          <a:p>
            <a:r>
              <a:rPr lang="en-US" dirty="0"/>
              <a:t>Increased efficiency. </a:t>
            </a:r>
          </a:p>
          <a:p>
            <a:r>
              <a:rPr lang="en-US" dirty="0"/>
              <a:t>Greater Flexibility. </a:t>
            </a:r>
          </a:p>
          <a:p>
            <a:r>
              <a:rPr lang="en-US" dirty="0"/>
              <a:t>Greater impact</a:t>
            </a:r>
            <a:r>
              <a:rPr lang="en-US" dirty="0" smtClean="0"/>
              <a:t>.</a:t>
            </a:r>
            <a:endParaRPr lang="en-US" dirty="0"/>
          </a:p>
          <a:p>
            <a:r>
              <a:rPr lang="en-US" dirty="0" smtClean="0"/>
              <a:t>Reduces Training </a:t>
            </a:r>
            <a:r>
              <a:rPr lang="en-US" dirty="0"/>
              <a:t>Costs. </a:t>
            </a:r>
            <a:endParaRPr lang="en-US" dirty="0" smtClean="0"/>
          </a:p>
          <a:p>
            <a:r>
              <a:rPr lang="en-US" dirty="0" smtClean="0"/>
              <a:t>Easy </a:t>
            </a:r>
            <a:r>
              <a:rPr lang="en-US" dirty="0"/>
              <a:t>to Use. </a:t>
            </a:r>
            <a:br>
              <a:rPr lang="en-US" dirty="0"/>
            </a:br>
            <a:endParaRPr lang="en-US" dirty="0"/>
          </a:p>
        </p:txBody>
      </p:sp>
    </p:spTree>
    <p:extLst>
      <p:ext uri="{BB962C8B-B14F-4D97-AF65-F5344CB8AC3E}">
        <p14:creationId xmlns:p14="http://schemas.microsoft.com/office/powerpoint/2010/main" val="3211406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1143000"/>
          </a:xfrm>
        </p:spPr>
        <p:txBody>
          <a:bodyPr>
            <a:normAutofit/>
          </a:bodyPr>
          <a:lstStyle/>
          <a:p>
            <a:pPr algn="l"/>
            <a:r>
              <a:rPr lang="en-US" sz="3900" dirty="0" smtClean="0"/>
              <a:t>Disadvantages of Multimedia</a:t>
            </a:r>
            <a:endParaRPr lang="en-US" sz="39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62" t="60" r="16038" b="5082"/>
          <a:stretch/>
        </p:blipFill>
        <p:spPr bwMode="auto">
          <a:xfrm>
            <a:off x="6324600" y="3581400"/>
            <a:ext cx="3228474" cy="350520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533400" y="1600200"/>
            <a:ext cx="7848600" cy="3657600"/>
          </a:xfrm>
        </p:spPr>
        <p:txBody>
          <a:bodyPr>
            <a:normAutofit fontScale="92500"/>
          </a:bodyPr>
          <a:lstStyle/>
          <a:p>
            <a:pPr algn="just"/>
            <a:r>
              <a:rPr lang="en-US" sz="2500" dirty="0"/>
              <a:t>Production of multimedia is more expensive than others because it is made up of more than one medium.</a:t>
            </a:r>
          </a:p>
          <a:p>
            <a:pPr algn="just"/>
            <a:r>
              <a:rPr lang="en-US" sz="2500" dirty="0"/>
              <a:t>Production of multimedia requires an electronic device, which may be relatively expensive.</a:t>
            </a:r>
          </a:p>
          <a:p>
            <a:pPr algn="just"/>
            <a:r>
              <a:rPr lang="en-US" sz="2500" dirty="0"/>
              <a:t>Multimedia requires electricity to run, which adds to the cost of its use</a:t>
            </a:r>
            <a:r>
              <a:rPr lang="en-US" sz="2500" dirty="0" smtClean="0"/>
              <a:t>.</a:t>
            </a:r>
          </a:p>
          <a:p>
            <a:pPr algn="just"/>
            <a:r>
              <a:rPr lang="en-US" sz="2500" dirty="0" smtClean="0"/>
              <a:t> </a:t>
            </a:r>
            <a:r>
              <a:rPr lang="en-US" sz="2500" dirty="0"/>
              <a:t>Host computing power requirement.</a:t>
            </a:r>
          </a:p>
          <a:p>
            <a:pPr algn="just"/>
            <a:r>
              <a:rPr lang="en-US" sz="2500" dirty="0"/>
              <a:t>Data storage and management requirements.</a:t>
            </a:r>
          </a:p>
          <a:p>
            <a:pPr marL="137160" indent="0" algn="just">
              <a:buNone/>
            </a:pPr>
            <a:endParaRPr lang="en-US" sz="2700" dirty="0"/>
          </a:p>
          <a:p>
            <a:endParaRPr lang="en-US" sz="3300" dirty="0" smtClean="0"/>
          </a:p>
          <a:p>
            <a:endParaRPr lang="en-US" dirty="0"/>
          </a:p>
          <a:p>
            <a:endParaRPr lang="en-US" dirty="0"/>
          </a:p>
        </p:txBody>
      </p:sp>
    </p:spTree>
    <p:extLst>
      <p:ext uri="{BB962C8B-B14F-4D97-AF65-F5344CB8AC3E}">
        <p14:creationId xmlns:p14="http://schemas.microsoft.com/office/powerpoint/2010/main" val="34314266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391400" cy="1143000"/>
          </a:xfrm>
        </p:spPr>
        <p:txBody>
          <a:bodyPr>
            <a:normAutofit/>
          </a:bodyPr>
          <a:lstStyle/>
          <a:p>
            <a:pPr algn="l"/>
            <a:r>
              <a:rPr lang="en-US" sz="4400" dirty="0" smtClean="0"/>
              <a:t>Multimedia in the future</a:t>
            </a:r>
            <a:endParaRPr lang="en-US" sz="4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796" y="3276600"/>
            <a:ext cx="8429204" cy="3810000"/>
          </a:xfrm>
          <a:prstGeom prst="rect">
            <a:avLst/>
          </a:prstGeom>
          <a:noFill/>
          <a:ln>
            <a:noFill/>
          </a:ln>
          <a:effectLst>
            <a:outerShdw dist="35921" dir="2700000" algn="ctr" rotWithShape="0">
              <a:schemeClr val="bg2"/>
            </a:outerShdw>
            <a:softEdge rad="889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381000" y="1447800"/>
            <a:ext cx="7620000" cy="4038600"/>
          </a:xfrm>
        </p:spPr>
        <p:txBody>
          <a:bodyPr/>
          <a:lstStyle/>
          <a:p>
            <a:pPr algn="just"/>
            <a:endParaRPr lang="en-US" sz="2800" dirty="0" smtClean="0"/>
          </a:p>
          <a:p>
            <a:pPr algn="just"/>
            <a:r>
              <a:rPr lang="en-US" sz="2600" dirty="0" smtClean="0"/>
              <a:t>Digital </a:t>
            </a:r>
            <a:r>
              <a:rPr lang="en-US" sz="2600" dirty="0"/>
              <a:t>media continues to evolve as new tools emerge, consumers make new demands, and the quality and accessibility of the technologies improve</a:t>
            </a:r>
          </a:p>
        </p:txBody>
      </p:sp>
    </p:spTree>
    <p:extLst>
      <p:ext uri="{BB962C8B-B14F-4D97-AF65-F5344CB8AC3E}">
        <p14:creationId xmlns:p14="http://schemas.microsoft.com/office/powerpoint/2010/main" val="292526041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7" t="-1" r="-857" b="8648"/>
          <a:stretch/>
        </p:blipFill>
        <p:spPr bwMode="auto">
          <a:xfrm>
            <a:off x="2734188" y="2229283"/>
            <a:ext cx="6486012" cy="4781117"/>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610600" cy="1143000"/>
          </a:xfrm>
        </p:spPr>
        <p:txBody>
          <a:bodyPr>
            <a:noAutofit/>
          </a:bodyPr>
          <a:lstStyle/>
          <a:p>
            <a:pPr algn="l"/>
            <a:r>
              <a:rPr lang="en-US" sz="3400" dirty="0" smtClean="0"/>
              <a:t>Questions to check your understanding</a:t>
            </a:r>
            <a:endParaRPr lang="en-US" sz="3400" dirty="0"/>
          </a:p>
        </p:txBody>
      </p:sp>
      <p:sp>
        <p:nvSpPr>
          <p:cNvPr id="3" name="Content Placeholder 2"/>
          <p:cNvSpPr>
            <a:spLocks noGrp="1"/>
          </p:cNvSpPr>
          <p:nvPr>
            <p:ph sz="quarter" idx="13"/>
          </p:nvPr>
        </p:nvSpPr>
        <p:spPr>
          <a:xfrm>
            <a:off x="457200" y="1828800"/>
            <a:ext cx="7924800" cy="3352800"/>
          </a:xfrm>
        </p:spPr>
        <p:txBody>
          <a:bodyPr>
            <a:normAutofit/>
          </a:bodyPr>
          <a:lstStyle/>
          <a:p>
            <a:pPr algn="just"/>
            <a:r>
              <a:rPr lang="en-US" sz="2900" dirty="0" smtClean="0"/>
              <a:t>What is an issue in Multimedia?</a:t>
            </a:r>
          </a:p>
          <a:p>
            <a:pPr algn="just"/>
            <a:r>
              <a:rPr lang="en-US" sz="2900" dirty="0" smtClean="0"/>
              <a:t>What are components of Multimedia?</a:t>
            </a:r>
          </a:p>
        </p:txBody>
      </p:sp>
    </p:spTree>
    <p:extLst>
      <p:ext uri="{BB962C8B-B14F-4D97-AF65-F5344CB8AC3E}">
        <p14:creationId xmlns:p14="http://schemas.microsoft.com/office/powerpoint/2010/main" val="14119152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31003" cy="6031786"/>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1447800" y="3840480"/>
            <a:ext cx="6248400" cy="34747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r>
              <a:rPr lang="en-US" sz="6500" b="1" dirty="0" smtClean="0">
                <a:ln w="50800"/>
                <a:effectLst>
                  <a:outerShdw blurRad="38100" dist="38100" dir="2700000" algn="tl">
                    <a:srgbClr val="000000">
                      <a:alpha val="43137"/>
                    </a:srgbClr>
                  </a:outerShdw>
                  <a:reflection blurRad="6350" stA="60000" endA="900" endPos="58000" dir="5400000" sy="-100000" algn="bl" rotWithShape="0"/>
                </a:effectLst>
              </a:rPr>
              <a:t>Thank you for listening</a:t>
            </a:r>
            <a:endParaRPr lang="en-US" sz="6500" b="1" dirty="0">
              <a:ln w="50800"/>
              <a:effectLst>
                <a:outerShdw blurRad="38100" dist="38100" dir="2700000" algn="tl">
                  <a:srgbClr val="000000">
                    <a:alpha val="43137"/>
                  </a:srgbClr>
                </a:outerShdw>
                <a:reflection blurRad="6350" stA="60000" endA="900" endPos="58000" dir="5400000" sy="-100000" algn="bl" rotWithShape="0"/>
              </a:effectLst>
            </a:endParaRPr>
          </a:p>
        </p:txBody>
      </p:sp>
    </p:spTree>
    <p:extLst>
      <p:ext uri="{BB962C8B-B14F-4D97-AF65-F5344CB8AC3E}">
        <p14:creationId xmlns:p14="http://schemas.microsoft.com/office/powerpoint/2010/main" val="23013174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8631</TotalTime>
  <Words>234</Words>
  <Application>Microsoft Office PowerPoint</Application>
  <PresentationFormat>On-screen Show (4:3)</PresentationFormat>
  <Paragraphs>36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Slipstream</vt:lpstr>
      <vt:lpstr>PowerPoint Presentation</vt:lpstr>
      <vt:lpstr>What is Multimedia</vt:lpstr>
      <vt:lpstr>How you use Multimedia in your daily life</vt:lpstr>
      <vt:lpstr>Advantages of Multimedia</vt:lpstr>
      <vt:lpstr>Disadvantages of Multimedia</vt:lpstr>
      <vt:lpstr>Multimedia in the future</vt:lpstr>
      <vt:lpstr>Questions to check your understanding</vt:lpstr>
      <vt:lpstr>PowerPoint Presentation</vt:lpstr>
    </vt:vector>
  </TitlesOfParts>
  <Company>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dc:title>
  <dc:creator>Rania Mas'ad</dc:creator>
  <cp:lastModifiedBy>Rania Mas'ad</cp:lastModifiedBy>
  <cp:revision>24</cp:revision>
  <dcterms:created xsi:type="dcterms:W3CDTF">2023-03-21T15:00:14Z</dcterms:created>
  <dcterms:modified xsi:type="dcterms:W3CDTF">2023-03-27T14:51:55Z</dcterms:modified>
</cp:coreProperties>
</file>