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3"/>
  </p:notesMasterIdLst>
  <p:sldIdLst>
    <p:sldId id="256" r:id="rId2"/>
    <p:sldId id="258" r:id="rId3"/>
    <p:sldId id="259" r:id="rId4"/>
    <p:sldId id="260" r:id="rId5"/>
    <p:sldId id="261" r:id="rId6"/>
    <p:sldId id="262" r:id="rId7"/>
    <p:sldId id="263" r:id="rId8"/>
    <p:sldId id="276" r:id="rId9"/>
    <p:sldId id="277"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656" y="-23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a:t>percentage of eye </a:t>
            </a:r>
            <a:r>
              <a:rPr lang="en-US" dirty="0" smtClean="0"/>
              <a:t>colors 2023 </a:t>
            </a:r>
            <a:endParaRPr lang="en-US" dirty="0"/>
          </a:p>
        </c:rich>
      </c:tx>
      <c:layout/>
    </c:title>
    <c:plotArea>
      <c:layout/>
      <c:barChart>
        <c:barDir val="col"/>
        <c:grouping val="stacked"/>
        <c:ser>
          <c:idx val="0"/>
          <c:order val="0"/>
          <c:tx>
            <c:strRef>
              <c:f>Sheet1!$B$1</c:f>
              <c:strCache>
                <c:ptCount val="1"/>
                <c:pt idx="0">
                  <c:v>percentage of eye colors </c:v>
                </c:pt>
              </c:strCache>
            </c:strRef>
          </c:tx>
          <c:cat>
            <c:strRef>
              <c:f>Sheet1!$A$2:$A$5</c:f>
              <c:strCache>
                <c:ptCount val="2"/>
                <c:pt idx="0">
                  <c:v>brown eyes %</c:v>
                </c:pt>
                <c:pt idx="1">
                  <c:v>blue eyes %</c:v>
                </c:pt>
              </c:strCache>
            </c:strRef>
          </c:cat>
          <c:val>
            <c:numRef>
              <c:f>Sheet1!$B$2:$B$5</c:f>
              <c:numCache>
                <c:formatCode>General</c:formatCode>
                <c:ptCount val="4"/>
                <c:pt idx="0">
                  <c:v>75</c:v>
                </c:pt>
                <c:pt idx="1">
                  <c:v>9</c:v>
                </c:pt>
              </c:numCache>
            </c:numRef>
          </c:val>
        </c:ser>
        <c:overlap val="100"/>
        <c:axId val="96797056"/>
        <c:axId val="96799360"/>
      </c:barChart>
      <c:catAx>
        <c:axId val="96797056"/>
        <c:scaling>
          <c:orientation val="minMax"/>
        </c:scaling>
        <c:axPos val="b"/>
        <c:tickLblPos val="nextTo"/>
        <c:crossAx val="96799360"/>
        <c:crosses val="autoZero"/>
        <c:auto val="1"/>
        <c:lblAlgn val="ctr"/>
        <c:lblOffset val="100"/>
      </c:catAx>
      <c:valAx>
        <c:axId val="96799360"/>
        <c:scaling>
          <c:orientation val="minMax"/>
        </c:scaling>
        <c:axPos val="l"/>
        <c:majorGridlines/>
        <c:numFmt formatCode="General" sourceLinked="1"/>
        <c:tickLblPos val="nextTo"/>
        <c:crossAx val="96797056"/>
        <c:crosses val="autoZero"/>
        <c:crossBetween val="between"/>
      </c:valAx>
    </c:plotArea>
    <c:legend>
      <c:legendPos val="r"/>
      <c:layout/>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C5B202-30F0-4DEA-BFEF-9D285B1E1132}" type="datetimeFigureOut">
              <a:rPr lang="en-US" smtClean="0"/>
              <a:t>3/11/2023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CB5CD4-FD25-491E-9321-D6AC9202E7D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ECB5CD4-FD25-491E-9321-D6AC9202E7D2}" type="slidenum">
              <a:rPr lang="en-US" smtClean="0"/>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B60E0E1-1176-44C9-BCAF-CB4898BF1200}" type="datetimeFigureOut">
              <a:rPr lang="en-US" smtClean="0"/>
              <a:t>3/11/2023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FD0CECF-208B-4A69-B700-A630164A679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60E0E1-1176-44C9-BCAF-CB4898BF1200}" type="datetimeFigureOut">
              <a:rPr lang="en-US" smtClean="0"/>
              <a:t>3/11/2023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D0CECF-208B-4A69-B700-A630164A679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60E0E1-1176-44C9-BCAF-CB4898BF1200}" type="datetimeFigureOut">
              <a:rPr lang="en-US" smtClean="0"/>
              <a:t>3/11/2023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D0CECF-208B-4A69-B700-A630164A679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B60E0E1-1176-44C9-BCAF-CB4898BF1200}" type="datetimeFigureOut">
              <a:rPr lang="en-US" smtClean="0"/>
              <a:t>3/11/2023</a:t>
            </a:fld>
            <a:endParaRPr lang="en-US"/>
          </a:p>
        </p:txBody>
      </p:sp>
      <p:sp>
        <p:nvSpPr>
          <p:cNvPr id="9" name="Slide Number Placeholder 8"/>
          <p:cNvSpPr>
            <a:spLocks noGrp="1"/>
          </p:cNvSpPr>
          <p:nvPr>
            <p:ph type="sldNum" sz="quarter" idx="15"/>
          </p:nvPr>
        </p:nvSpPr>
        <p:spPr/>
        <p:txBody>
          <a:bodyPr rtlCol="0"/>
          <a:lstStyle/>
          <a:p>
            <a:fld id="{6FD0CECF-208B-4A69-B700-A630164A6799}"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B60E0E1-1176-44C9-BCAF-CB4898BF1200}" type="datetimeFigureOut">
              <a:rPr lang="en-US" smtClean="0"/>
              <a:t>3/11/2023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FD0CECF-208B-4A69-B700-A630164A679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B60E0E1-1176-44C9-BCAF-CB4898BF1200}" type="datetimeFigureOut">
              <a:rPr lang="en-US" smtClean="0"/>
              <a:t>3/11/2023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D0CECF-208B-4A69-B700-A630164A6799}"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B60E0E1-1176-44C9-BCAF-CB4898BF1200}" type="datetimeFigureOut">
              <a:rPr lang="en-US" smtClean="0"/>
              <a:t>3/11/2023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D0CECF-208B-4A69-B700-A630164A6799}"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B60E0E1-1176-44C9-BCAF-CB4898BF1200}" type="datetimeFigureOut">
              <a:rPr lang="en-US" smtClean="0"/>
              <a:t>3/11/2023</a:t>
            </a:fld>
            <a:endParaRPr lang="en-US"/>
          </a:p>
        </p:txBody>
      </p:sp>
      <p:sp>
        <p:nvSpPr>
          <p:cNvPr id="7" name="Slide Number Placeholder 6"/>
          <p:cNvSpPr>
            <a:spLocks noGrp="1"/>
          </p:cNvSpPr>
          <p:nvPr>
            <p:ph type="sldNum" sz="quarter" idx="11"/>
          </p:nvPr>
        </p:nvSpPr>
        <p:spPr/>
        <p:txBody>
          <a:bodyPr rtlCol="0"/>
          <a:lstStyle/>
          <a:p>
            <a:fld id="{6FD0CECF-208B-4A69-B700-A630164A6799}"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60E0E1-1176-44C9-BCAF-CB4898BF1200}" type="datetimeFigureOut">
              <a:rPr lang="en-US" smtClean="0"/>
              <a:t>3/11/2023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D0CECF-208B-4A69-B700-A630164A679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B60E0E1-1176-44C9-BCAF-CB4898BF1200}" type="datetimeFigureOut">
              <a:rPr lang="en-US" smtClean="0"/>
              <a:t>3/11/2023</a:t>
            </a:fld>
            <a:endParaRPr lang="en-US"/>
          </a:p>
        </p:txBody>
      </p:sp>
      <p:sp>
        <p:nvSpPr>
          <p:cNvPr id="22" name="Slide Number Placeholder 21"/>
          <p:cNvSpPr>
            <a:spLocks noGrp="1"/>
          </p:cNvSpPr>
          <p:nvPr>
            <p:ph type="sldNum" sz="quarter" idx="15"/>
          </p:nvPr>
        </p:nvSpPr>
        <p:spPr/>
        <p:txBody>
          <a:bodyPr rtlCol="0"/>
          <a:lstStyle/>
          <a:p>
            <a:fld id="{6FD0CECF-208B-4A69-B700-A630164A6799}"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B60E0E1-1176-44C9-BCAF-CB4898BF1200}" type="datetimeFigureOut">
              <a:rPr lang="en-US" smtClean="0"/>
              <a:t>3/11/2023</a:t>
            </a:fld>
            <a:endParaRPr lang="en-US"/>
          </a:p>
        </p:txBody>
      </p:sp>
      <p:sp>
        <p:nvSpPr>
          <p:cNvPr id="18" name="Slide Number Placeholder 17"/>
          <p:cNvSpPr>
            <a:spLocks noGrp="1"/>
          </p:cNvSpPr>
          <p:nvPr>
            <p:ph type="sldNum" sz="quarter" idx="11"/>
          </p:nvPr>
        </p:nvSpPr>
        <p:spPr/>
        <p:txBody>
          <a:bodyPr rtlCol="0"/>
          <a:lstStyle/>
          <a:p>
            <a:fld id="{6FD0CECF-208B-4A69-B700-A630164A6799}"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B60E0E1-1176-44C9-BCAF-CB4898BF1200}" type="datetimeFigureOut">
              <a:rPr lang="en-US" smtClean="0"/>
              <a:t>3/11/2023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FD0CECF-208B-4A69-B700-A630164A679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enome.gov/genetics-glossary/" TargetMode="External"/><Relationship Id="rId2" Type="http://schemas.openxmlformats.org/officeDocument/2006/relationships/hyperlink" Target="https://worldpopulationreview.com/country-rankings/eye-color-percentage-by-country"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219200"/>
            <a:ext cx="6172200" cy="1894362"/>
          </a:xfrm>
        </p:spPr>
        <p:txBody>
          <a:bodyPr/>
          <a:lstStyle/>
          <a:p>
            <a:r>
              <a:rPr lang="en-US" dirty="0" smtClean="0"/>
              <a:t>ALLELES</a:t>
            </a:r>
            <a:endParaRPr lang="en-US" dirty="0"/>
          </a:p>
        </p:txBody>
      </p:sp>
      <p:sp>
        <p:nvSpPr>
          <p:cNvPr id="3" name="Subtitle 2"/>
          <p:cNvSpPr>
            <a:spLocks noGrp="1"/>
          </p:cNvSpPr>
          <p:nvPr>
            <p:ph type="subTitle" idx="1"/>
          </p:nvPr>
        </p:nvSpPr>
        <p:spPr>
          <a:xfrm>
            <a:off x="2286000" y="3352800"/>
            <a:ext cx="6172200" cy="1371600"/>
          </a:xfrm>
        </p:spPr>
        <p:txBody>
          <a:bodyPr/>
          <a:lstStyle/>
          <a:p>
            <a:r>
              <a:rPr lang="en-US" dirty="0" smtClean="0"/>
              <a:t>By: Sarah </a:t>
            </a:r>
            <a:r>
              <a:rPr lang="en-US" dirty="0" err="1" smtClean="0"/>
              <a:t>Z</a:t>
            </a:r>
            <a:r>
              <a:rPr lang="en-US" dirty="0" err="1" smtClean="0"/>
              <a:t>reiqat</a:t>
            </a:r>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1952779" cy="523220"/>
          </a:xfrm>
          <a:prstGeom prst="rect">
            <a:avLst/>
          </a:prstGeom>
        </p:spPr>
        <p:txBody>
          <a:bodyPr wrap="none">
            <a:spAutoFit/>
          </a:bodyPr>
          <a:lstStyle/>
          <a:p>
            <a:r>
              <a:rPr lang="en-US" sz="2800" dirty="0" smtClean="0">
                <a:solidFill>
                  <a:schemeClr val="accent1"/>
                </a:solidFill>
              </a:rPr>
              <a:t>Resources:</a:t>
            </a:r>
            <a:endParaRPr lang="en-US" sz="2800" dirty="0">
              <a:solidFill>
                <a:schemeClr val="accent1"/>
              </a:solidFill>
            </a:endParaRPr>
          </a:p>
        </p:txBody>
      </p:sp>
      <p:sp>
        <p:nvSpPr>
          <p:cNvPr id="3" name="Rectangle 2"/>
          <p:cNvSpPr/>
          <p:nvPr/>
        </p:nvSpPr>
        <p:spPr>
          <a:xfrm>
            <a:off x="304800" y="914400"/>
            <a:ext cx="8610600" cy="369332"/>
          </a:xfrm>
          <a:prstGeom prst="rect">
            <a:avLst/>
          </a:prstGeom>
        </p:spPr>
        <p:txBody>
          <a:bodyPr wrap="square">
            <a:spAutoFit/>
          </a:bodyPr>
          <a:lstStyle/>
          <a:p>
            <a:r>
              <a:rPr lang="en-US" dirty="0" smtClean="0">
                <a:solidFill>
                  <a:schemeClr val="accent1"/>
                </a:solidFill>
              </a:rPr>
              <a:t>________________________________________________________________</a:t>
            </a:r>
            <a:endParaRPr lang="en-US" dirty="0">
              <a:solidFill>
                <a:schemeClr val="accent1"/>
              </a:solidFill>
            </a:endParaRPr>
          </a:p>
        </p:txBody>
      </p:sp>
      <p:sp>
        <p:nvSpPr>
          <p:cNvPr id="4" name="Rectangle 3"/>
          <p:cNvSpPr/>
          <p:nvPr/>
        </p:nvSpPr>
        <p:spPr>
          <a:xfrm>
            <a:off x="381000" y="1828800"/>
            <a:ext cx="7467600" cy="2585323"/>
          </a:xfrm>
          <a:prstGeom prst="rect">
            <a:avLst/>
          </a:prstGeom>
        </p:spPr>
        <p:txBody>
          <a:bodyPr wrap="square">
            <a:spAutoFit/>
          </a:bodyPr>
          <a:lstStyle/>
          <a:p>
            <a:pPr>
              <a:buFont typeface="Arial" pitchFamily="34" charset="0"/>
              <a:buChar char="•"/>
            </a:pPr>
            <a:r>
              <a:rPr lang="en-US" dirty="0" smtClean="0">
                <a:hlinkClick r:id="rId2"/>
              </a:rPr>
              <a:t>https://worldpopulationreview.com/country-rankings/eye-color-percentage-by-country</a:t>
            </a:r>
            <a:endParaRPr lang="en-US" dirty="0" smtClean="0"/>
          </a:p>
          <a:p>
            <a:pPr>
              <a:buFont typeface="Arial" pitchFamily="34" charset="0"/>
              <a:buChar char="•"/>
            </a:pPr>
            <a:endParaRPr lang="en-US" dirty="0"/>
          </a:p>
          <a:p>
            <a:pPr>
              <a:buFont typeface="Arial" pitchFamily="34" charset="0"/>
              <a:buChar char="•"/>
            </a:pPr>
            <a:endParaRPr lang="en-US" dirty="0" smtClean="0"/>
          </a:p>
          <a:p>
            <a:pPr>
              <a:buFont typeface="Arial" pitchFamily="34" charset="0"/>
              <a:buChar char="•"/>
            </a:pPr>
            <a:r>
              <a:rPr lang="en-US" dirty="0" smtClean="0">
                <a:hlinkClick r:id="rId3"/>
              </a:rPr>
              <a:t>https://www.genome.gov/genetics-glossary/</a:t>
            </a:r>
            <a:endParaRPr lang="en-US" dirty="0" smtClean="0"/>
          </a:p>
          <a:p>
            <a:pPr>
              <a:buFont typeface="Arial" pitchFamily="34" charset="0"/>
              <a:buChar char="•"/>
            </a:pPr>
            <a:endParaRPr lang="en-US" dirty="0"/>
          </a:p>
          <a:p>
            <a:pPr>
              <a:buFont typeface="Arial" pitchFamily="34" charset="0"/>
              <a:buChar char="•"/>
            </a:pPr>
            <a:endParaRPr lang="en-US" dirty="0" smtClean="0"/>
          </a:p>
          <a:p>
            <a:pPr>
              <a:buFont typeface="Arial" pitchFamily="34" charset="0"/>
              <a:buChar char="•"/>
            </a:pPr>
            <a:r>
              <a:rPr lang="en-US" dirty="0" smtClean="0"/>
              <a:t>And resources are taken from the biology book </a:t>
            </a:r>
          </a:p>
          <a:p>
            <a:pPr>
              <a:buFont typeface="Arial" pitchFamily="34" charset="0"/>
              <a:buChar cha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9400" y="2819400"/>
            <a:ext cx="3366070" cy="646331"/>
          </a:xfrm>
          <a:prstGeom prst="rect">
            <a:avLst/>
          </a:prstGeom>
        </p:spPr>
        <p:txBody>
          <a:bodyPr wrap="square">
            <a:spAutoFit/>
          </a:bodyPr>
          <a:lstStyle/>
          <a:p>
            <a:r>
              <a:rPr lang="en-US" sz="3600" dirty="0" smtClean="0">
                <a:solidFill>
                  <a:schemeClr val="accent1"/>
                </a:solidFill>
              </a:rPr>
              <a:t>Thank you!</a:t>
            </a:r>
            <a:endParaRPr lang="en-US" sz="3600" dirty="0">
              <a:solidFill>
                <a:schemeClr val="accent1"/>
              </a:solidFill>
            </a:endParaRPr>
          </a:p>
        </p:txBody>
      </p:sp>
      <p:sp>
        <p:nvSpPr>
          <p:cNvPr id="3" name="Heart 2"/>
          <p:cNvSpPr/>
          <p:nvPr/>
        </p:nvSpPr>
        <p:spPr>
          <a:xfrm>
            <a:off x="5715000" y="3657600"/>
            <a:ext cx="1143000" cy="83820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981200"/>
            <a:ext cx="7620000" cy="646331"/>
          </a:xfrm>
          <a:prstGeom prst="rect">
            <a:avLst/>
          </a:prstGeom>
        </p:spPr>
        <p:txBody>
          <a:bodyPr wrap="square">
            <a:spAutoFit/>
          </a:bodyPr>
          <a:lstStyle/>
          <a:p>
            <a:r>
              <a:rPr lang="en-US" dirty="0" smtClean="0"/>
              <a:t>In this PowerPoint we are going to be talking about the biological alleles or alleles, what the are and how can we identify them. </a:t>
            </a:r>
            <a:endParaRPr lang="en-US" dirty="0"/>
          </a:p>
        </p:txBody>
      </p:sp>
      <p:sp>
        <p:nvSpPr>
          <p:cNvPr id="3" name="Rectangle 2"/>
          <p:cNvSpPr/>
          <p:nvPr/>
        </p:nvSpPr>
        <p:spPr>
          <a:xfrm>
            <a:off x="304800" y="304800"/>
            <a:ext cx="1662635" cy="461665"/>
          </a:xfrm>
          <a:prstGeom prst="rect">
            <a:avLst/>
          </a:prstGeom>
        </p:spPr>
        <p:txBody>
          <a:bodyPr wrap="none">
            <a:spAutoFit/>
          </a:bodyPr>
          <a:lstStyle/>
          <a:p>
            <a:r>
              <a:rPr lang="en-US" sz="2400" dirty="0" smtClean="0">
                <a:solidFill>
                  <a:schemeClr val="accent1"/>
                </a:solidFill>
              </a:rPr>
              <a:t>ALLELES</a:t>
            </a:r>
            <a:endParaRPr lang="en-US" sz="2400" dirty="0">
              <a:solidFill>
                <a:schemeClr val="accent1"/>
              </a:solidFill>
            </a:endParaRPr>
          </a:p>
        </p:txBody>
      </p:sp>
      <p:sp>
        <p:nvSpPr>
          <p:cNvPr id="4" name="Rectangle 3"/>
          <p:cNvSpPr/>
          <p:nvPr/>
        </p:nvSpPr>
        <p:spPr>
          <a:xfrm>
            <a:off x="304800" y="914400"/>
            <a:ext cx="8610600" cy="369332"/>
          </a:xfrm>
          <a:prstGeom prst="rect">
            <a:avLst/>
          </a:prstGeom>
        </p:spPr>
        <p:txBody>
          <a:bodyPr wrap="square">
            <a:spAutoFit/>
          </a:bodyPr>
          <a:lstStyle/>
          <a:p>
            <a:r>
              <a:rPr lang="en-US" dirty="0" smtClean="0">
                <a:solidFill>
                  <a:schemeClr val="accent1"/>
                </a:solidFill>
              </a:rPr>
              <a:t>________________________________________________________________</a:t>
            </a:r>
            <a:endParaRPr lang="en-US" dirty="0">
              <a:solidFill>
                <a:schemeClr val="accent1"/>
              </a:solidFill>
            </a:endParaRPr>
          </a:p>
        </p:txBody>
      </p:sp>
      <p:pic>
        <p:nvPicPr>
          <p:cNvPr id="18436" name="Picture 4" descr="How Do Alleles Determine Traits in Genetics?"/>
          <p:cNvPicPr>
            <a:picLocks noChangeAspect="1" noChangeArrowheads="1"/>
          </p:cNvPicPr>
          <p:nvPr/>
        </p:nvPicPr>
        <p:blipFill>
          <a:blip r:embed="rId2"/>
          <a:srcRect/>
          <a:stretch>
            <a:fillRect/>
          </a:stretch>
        </p:blipFill>
        <p:spPr bwMode="auto">
          <a:xfrm>
            <a:off x="1600200" y="2819400"/>
            <a:ext cx="5600700" cy="37338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5943600" cy="400110"/>
          </a:xfrm>
          <a:prstGeom prst="rect">
            <a:avLst/>
          </a:prstGeom>
        </p:spPr>
        <p:txBody>
          <a:bodyPr wrap="square">
            <a:spAutoFit/>
          </a:bodyPr>
          <a:lstStyle/>
          <a:p>
            <a:r>
              <a:rPr lang="en-US" sz="2000" dirty="0" smtClean="0">
                <a:solidFill>
                  <a:schemeClr val="accent1"/>
                </a:solidFill>
              </a:rPr>
              <a:t>what is the difference between alleles and genes?</a:t>
            </a:r>
            <a:endParaRPr lang="en-US" sz="2000" dirty="0">
              <a:solidFill>
                <a:schemeClr val="accent1"/>
              </a:solidFill>
            </a:endParaRPr>
          </a:p>
        </p:txBody>
      </p:sp>
      <p:sp>
        <p:nvSpPr>
          <p:cNvPr id="3" name="Rectangle 2"/>
          <p:cNvSpPr/>
          <p:nvPr/>
        </p:nvSpPr>
        <p:spPr>
          <a:xfrm>
            <a:off x="304800" y="1600200"/>
            <a:ext cx="7467600" cy="3970318"/>
          </a:xfrm>
          <a:prstGeom prst="rect">
            <a:avLst/>
          </a:prstGeom>
        </p:spPr>
        <p:txBody>
          <a:bodyPr wrap="square">
            <a:spAutoFit/>
          </a:bodyPr>
          <a:lstStyle/>
          <a:p>
            <a:pPr>
              <a:buFont typeface="Arial" pitchFamily="34" charset="0"/>
              <a:buChar char="•"/>
            </a:pPr>
            <a:r>
              <a:rPr lang="en-US" dirty="0"/>
              <a:t>Gene is defined as a section of DNA that encodes for a certain trait. An allele is defined as a variant form of a gene. </a:t>
            </a:r>
            <a:endParaRPr lang="en-US" dirty="0" smtClean="0"/>
          </a:p>
          <a:p>
            <a:pPr>
              <a:buFont typeface="Arial" pitchFamily="34" charset="0"/>
              <a:buChar char="•"/>
            </a:pPr>
            <a:r>
              <a:rPr lang="en-US" dirty="0" smtClean="0"/>
              <a:t>It </a:t>
            </a:r>
            <a:r>
              <a:rPr lang="en-US" dirty="0"/>
              <a:t>determines an organism's genotype</a:t>
            </a:r>
            <a:r>
              <a:rPr lang="en-US" dirty="0" smtClean="0"/>
              <a:t>.</a:t>
            </a:r>
          </a:p>
          <a:p>
            <a:pPr>
              <a:buFont typeface="Arial" pitchFamily="34" charset="0"/>
              <a:buChar char="•"/>
            </a:pPr>
            <a:endParaRPr lang="en-US" dirty="0"/>
          </a:p>
          <a:p>
            <a:pPr>
              <a:buFont typeface="Arial" pitchFamily="34" charset="0"/>
              <a:buChar char="•"/>
            </a:pPr>
            <a:r>
              <a:rPr lang="en-US" dirty="0" smtClean="0"/>
              <a:t>A genotype is the unique order of genes its can resemble in lower case letters like “bb”, “</a:t>
            </a:r>
            <a:r>
              <a:rPr lang="en-US" dirty="0" err="1" smtClean="0"/>
              <a:t>rr</a:t>
            </a:r>
            <a:r>
              <a:rPr lang="en-US" dirty="0" smtClean="0"/>
              <a:t>” and it can be represented in upper case letters like “BB” and “RR”. </a:t>
            </a:r>
            <a:endParaRPr lang="en-US" dirty="0"/>
          </a:p>
          <a:p>
            <a:pPr>
              <a:buFont typeface="Arial" pitchFamily="34" charset="0"/>
              <a:buChar char="•"/>
            </a:pPr>
            <a:r>
              <a:rPr lang="en-US" dirty="0" smtClean="0"/>
              <a:t>Depending on if the allele is recessive (weak gene) it is represented in lower case letters but if the allele is dominant (strong gene) it is represented in upper case letters</a:t>
            </a:r>
          </a:p>
          <a:p>
            <a:pPr>
              <a:buFont typeface="Arial" pitchFamily="34" charset="0"/>
              <a:buChar char="•"/>
            </a:pPr>
            <a:endParaRPr lang="en-US" dirty="0"/>
          </a:p>
          <a:p>
            <a:pPr>
              <a:buFont typeface="Arial" pitchFamily="34" charset="0"/>
              <a:buChar char="•"/>
            </a:pPr>
            <a:endParaRPr lang="en-US" dirty="0" smtClean="0"/>
          </a:p>
          <a:p>
            <a:pPr>
              <a:buFont typeface="Arial" pitchFamily="34" charset="0"/>
              <a:buChar char="•"/>
            </a:pPr>
            <a:r>
              <a:rPr lang="en-US" dirty="0" smtClean="0"/>
              <a:t>A phenotype is the gene that shows as a trait or characteristic on an organism for example the color of the eyes.</a:t>
            </a:r>
          </a:p>
        </p:txBody>
      </p:sp>
      <p:sp>
        <p:nvSpPr>
          <p:cNvPr id="4" name="Rectangle 3"/>
          <p:cNvSpPr/>
          <p:nvPr/>
        </p:nvSpPr>
        <p:spPr>
          <a:xfrm>
            <a:off x="304800" y="914400"/>
            <a:ext cx="8610600" cy="369332"/>
          </a:xfrm>
          <a:prstGeom prst="rect">
            <a:avLst/>
          </a:prstGeom>
        </p:spPr>
        <p:txBody>
          <a:bodyPr wrap="square">
            <a:spAutoFit/>
          </a:bodyPr>
          <a:lstStyle/>
          <a:p>
            <a:r>
              <a:rPr lang="en-US" dirty="0" smtClean="0">
                <a:solidFill>
                  <a:schemeClr val="accent1"/>
                </a:solidFill>
              </a:rPr>
              <a:t>________________________________________________________________</a:t>
            </a:r>
            <a:endParaRPr lang="en-US" dirty="0">
              <a:solidFill>
                <a:schemeClr val="accent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7010400" cy="400110"/>
          </a:xfrm>
          <a:prstGeom prst="rect">
            <a:avLst/>
          </a:prstGeom>
        </p:spPr>
        <p:txBody>
          <a:bodyPr wrap="square">
            <a:spAutoFit/>
          </a:bodyPr>
          <a:lstStyle/>
          <a:p>
            <a:r>
              <a:rPr lang="en-US" sz="2000" dirty="0" smtClean="0">
                <a:solidFill>
                  <a:schemeClr val="accent1"/>
                </a:solidFill>
              </a:rPr>
              <a:t>How does an organism adapt a trait from its parents?</a:t>
            </a:r>
            <a:endParaRPr lang="en-US" sz="2000" dirty="0">
              <a:solidFill>
                <a:schemeClr val="accent1"/>
              </a:solidFill>
            </a:endParaRPr>
          </a:p>
        </p:txBody>
      </p:sp>
      <p:sp>
        <p:nvSpPr>
          <p:cNvPr id="3" name="Rectangle 2"/>
          <p:cNvSpPr/>
          <p:nvPr/>
        </p:nvSpPr>
        <p:spPr>
          <a:xfrm>
            <a:off x="304800" y="914400"/>
            <a:ext cx="8610600" cy="369332"/>
          </a:xfrm>
          <a:prstGeom prst="rect">
            <a:avLst/>
          </a:prstGeom>
        </p:spPr>
        <p:txBody>
          <a:bodyPr wrap="square">
            <a:spAutoFit/>
          </a:bodyPr>
          <a:lstStyle/>
          <a:p>
            <a:r>
              <a:rPr lang="en-US" dirty="0" smtClean="0">
                <a:solidFill>
                  <a:schemeClr val="accent1"/>
                </a:solidFill>
              </a:rPr>
              <a:t>________________________________________________________________</a:t>
            </a:r>
            <a:endParaRPr lang="en-US" dirty="0">
              <a:solidFill>
                <a:schemeClr val="accent1"/>
              </a:solidFill>
            </a:endParaRPr>
          </a:p>
        </p:txBody>
      </p:sp>
      <p:sp>
        <p:nvSpPr>
          <p:cNvPr id="4" name="Rectangle 3"/>
          <p:cNvSpPr/>
          <p:nvPr/>
        </p:nvSpPr>
        <p:spPr>
          <a:xfrm>
            <a:off x="381000" y="1447800"/>
            <a:ext cx="8023350" cy="3416320"/>
          </a:xfrm>
          <a:prstGeom prst="rect">
            <a:avLst/>
          </a:prstGeom>
        </p:spPr>
        <p:txBody>
          <a:bodyPr wrap="none">
            <a:spAutoFit/>
          </a:bodyPr>
          <a:lstStyle/>
          <a:p>
            <a:r>
              <a:rPr lang="en-US" dirty="0" smtClean="0"/>
              <a:t>depending if the allele is dominant “BB” it will collect the stronger gene,</a:t>
            </a:r>
          </a:p>
          <a:p>
            <a:r>
              <a:rPr lang="en-US" dirty="0" smtClean="0"/>
              <a:t>But if it has a recessive gene “</a:t>
            </a:r>
            <a:r>
              <a:rPr lang="en-US" dirty="0" err="1" smtClean="0"/>
              <a:t>rr</a:t>
            </a:r>
            <a:r>
              <a:rPr lang="en-US" dirty="0" smtClean="0"/>
              <a:t>” it will collect the weaker gene there are </a:t>
            </a:r>
          </a:p>
          <a:p>
            <a:r>
              <a:rPr lang="en-US" dirty="0" smtClean="0"/>
              <a:t>Possibilities.</a:t>
            </a:r>
          </a:p>
          <a:p>
            <a:endParaRPr lang="en-US" dirty="0"/>
          </a:p>
          <a:p>
            <a:endParaRPr lang="en-US" dirty="0" smtClean="0"/>
          </a:p>
          <a:p>
            <a:endParaRPr lang="en-US" dirty="0"/>
          </a:p>
          <a:p>
            <a:endParaRPr lang="en-US" dirty="0" smtClean="0"/>
          </a:p>
          <a:p>
            <a:pPr>
              <a:buFont typeface="Arial" pitchFamily="34" charset="0"/>
              <a:buChar char="•"/>
            </a:pPr>
            <a:r>
              <a:rPr lang="en-US" dirty="0" smtClean="0"/>
              <a:t>Dominant genes : “BB” or if it has one dominant and one recessive the</a:t>
            </a:r>
          </a:p>
          <a:p>
            <a:r>
              <a:rPr lang="en-US" dirty="0" smtClean="0"/>
              <a:t>Stronger gene will still appear “Bb”</a:t>
            </a:r>
          </a:p>
          <a:p>
            <a:pPr>
              <a:buFont typeface="Arial" pitchFamily="34" charset="0"/>
              <a:buChar char="•"/>
            </a:pPr>
            <a:endParaRPr lang="en-US" dirty="0"/>
          </a:p>
          <a:p>
            <a:pPr>
              <a:buFont typeface="Arial" pitchFamily="34" charset="0"/>
              <a:buChar char="•"/>
            </a:pPr>
            <a:r>
              <a:rPr lang="en-US" dirty="0" smtClean="0"/>
              <a:t>Recessive: if the gene has two recessive genes “</a:t>
            </a:r>
            <a:r>
              <a:rPr lang="en-US" dirty="0" err="1" smtClean="0"/>
              <a:t>rr</a:t>
            </a:r>
            <a:r>
              <a:rPr lang="en-US" dirty="0" smtClean="0"/>
              <a:t>” the weaker gene will </a:t>
            </a:r>
          </a:p>
          <a:p>
            <a:r>
              <a:rPr lang="en-US" dirty="0" smtClean="0"/>
              <a:t>Appear.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What are dominant and recessive alleles? – YourGenome"/>
          <p:cNvPicPr>
            <a:picLocks noChangeAspect="1" noChangeArrowheads="1"/>
          </p:cNvPicPr>
          <p:nvPr/>
        </p:nvPicPr>
        <p:blipFill>
          <a:blip r:embed="rId2"/>
          <a:srcRect/>
          <a:stretch>
            <a:fillRect/>
          </a:stretch>
        </p:blipFill>
        <p:spPr bwMode="auto">
          <a:xfrm>
            <a:off x="717397" y="762000"/>
            <a:ext cx="7359803" cy="50292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457200" y="457200"/>
          <a:ext cx="6096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381000" y="4724400"/>
            <a:ext cx="8077200" cy="923330"/>
          </a:xfrm>
          <a:prstGeom prst="rect">
            <a:avLst/>
          </a:prstGeom>
        </p:spPr>
        <p:txBody>
          <a:bodyPr wrap="square">
            <a:spAutoFit/>
          </a:bodyPr>
          <a:lstStyle/>
          <a:p>
            <a:r>
              <a:rPr lang="en-US" dirty="0">
                <a:solidFill>
                  <a:schemeClr val="accent1"/>
                </a:solidFill>
              </a:rPr>
              <a:t>S</a:t>
            </a:r>
            <a:r>
              <a:rPr lang="en-US" dirty="0" smtClean="0">
                <a:solidFill>
                  <a:schemeClr val="accent1"/>
                </a:solidFill>
              </a:rPr>
              <a:t>ince blue eyes are a weak gene (recessive gene) it is not common to have them as a trait among people, unlike brown eyes are dominant (strong gene) which means it is very common.</a:t>
            </a:r>
            <a:endParaRPr lang="en-US" dirty="0">
              <a:solidFill>
                <a:schemeClr val="accen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7696200" cy="4401205"/>
          </a:xfrm>
          <a:prstGeom prst="rect">
            <a:avLst/>
          </a:prstGeom>
        </p:spPr>
        <p:txBody>
          <a:bodyPr wrap="square">
            <a:spAutoFit/>
          </a:bodyPr>
          <a:lstStyle/>
          <a:p>
            <a:r>
              <a:rPr lang="en-US" sz="2400" dirty="0" smtClean="0">
                <a:solidFill>
                  <a:schemeClr val="accent1"/>
                </a:solidFill>
              </a:rPr>
              <a:t>Questions! </a:t>
            </a:r>
          </a:p>
          <a:p>
            <a:endParaRPr lang="en-US" sz="2400" dirty="0">
              <a:solidFill>
                <a:schemeClr val="accent1"/>
              </a:solidFill>
            </a:endParaRPr>
          </a:p>
          <a:p>
            <a:endParaRPr lang="en-US" sz="2400" dirty="0" smtClean="0">
              <a:solidFill>
                <a:schemeClr val="accent1"/>
              </a:solidFill>
            </a:endParaRPr>
          </a:p>
          <a:p>
            <a:endParaRPr lang="en-US" sz="2400" dirty="0">
              <a:solidFill>
                <a:schemeClr val="accent1"/>
              </a:solidFill>
            </a:endParaRPr>
          </a:p>
          <a:p>
            <a:endParaRPr lang="en-US" sz="2400" dirty="0" smtClean="0">
              <a:solidFill>
                <a:schemeClr val="accent1"/>
              </a:solidFill>
            </a:endParaRPr>
          </a:p>
          <a:p>
            <a:r>
              <a:rPr lang="en-US" sz="2000" dirty="0" smtClean="0"/>
              <a:t>Q1. What is the difference between recessive and dominant alleles?   </a:t>
            </a:r>
          </a:p>
          <a:p>
            <a:endParaRPr lang="en-US" sz="2000" dirty="0" smtClean="0"/>
          </a:p>
          <a:p>
            <a:endParaRPr lang="en-US" sz="2000" dirty="0"/>
          </a:p>
          <a:p>
            <a:endParaRPr lang="en-US" sz="2000" dirty="0"/>
          </a:p>
          <a:p>
            <a:endParaRPr lang="en-US" sz="2000" dirty="0" smtClean="0"/>
          </a:p>
          <a:p>
            <a:r>
              <a:rPr lang="en-US" sz="2000" dirty="0" smtClean="0"/>
              <a:t> Q2. De-attached earlobes are dominant genes, what is the genotype of a child that has de-attached earlobes? </a:t>
            </a:r>
            <a:endParaRPr lang="en-US" sz="2000" dirty="0"/>
          </a:p>
        </p:txBody>
      </p:sp>
      <p:sp>
        <p:nvSpPr>
          <p:cNvPr id="3" name="Rectangle 2"/>
          <p:cNvSpPr/>
          <p:nvPr/>
        </p:nvSpPr>
        <p:spPr>
          <a:xfrm>
            <a:off x="304800" y="914400"/>
            <a:ext cx="8610600" cy="369332"/>
          </a:xfrm>
          <a:prstGeom prst="rect">
            <a:avLst/>
          </a:prstGeom>
        </p:spPr>
        <p:txBody>
          <a:bodyPr wrap="square">
            <a:spAutoFit/>
          </a:bodyPr>
          <a:lstStyle/>
          <a:p>
            <a:r>
              <a:rPr lang="en-US" dirty="0" smtClean="0">
                <a:solidFill>
                  <a:schemeClr val="accent1"/>
                </a:solidFill>
              </a:rPr>
              <a:t>________________________________________________________________</a:t>
            </a:r>
            <a:endParaRPr lang="en-US" dirty="0">
              <a:solidFill>
                <a:schemeClr val="accen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7696200" cy="4401205"/>
          </a:xfrm>
          <a:prstGeom prst="rect">
            <a:avLst/>
          </a:prstGeom>
        </p:spPr>
        <p:txBody>
          <a:bodyPr wrap="square">
            <a:spAutoFit/>
          </a:bodyPr>
          <a:lstStyle/>
          <a:p>
            <a:r>
              <a:rPr lang="en-US" sz="2400" dirty="0" smtClean="0">
                <a:solidFill>
                  <a:schemeClr val="accent1"/>
                </a:solidFill>
              </a:rPr>
              <a:t>Questions! </a:t>
            </a:r>
          </a:p>
          <a:p>
            <a:endParaRPr lang="en-US" sz="2400" dirty="0">
              <a:solidFill>
                <a:schemeClr val="accent1"/>
              </a:solidFill>
            </a:endParaRPr>
          </a:p>
          <a:p>
            <a:endParaRPr lang="en-US" sz="2400" dirty="0" smtClean="0">
              <a:solidFill>
                <a:schemeClr val="accent1"/>
              </a:solidFill>
            </a:endParaRPr>
          </a:p>
          <a:p>
            <a:endParaRPr lang="en-US" sz="2400" dirty="0">
              <a:solidFill>
                <a:schemeClr val="accent1"/>
              </a:solidFill>
            </a:endParaRPr>
          </a:p>
          <a:p>
            <a:endParaRPr lang="en-US" sz="2400" dirty="0" smtClean="0">
              <a:solidFill>
                <a:schemeClr val="accent1"/>
              </a:solidFill>
            </a:endParaRPr>
          </a:p>
          <a:p>
            <a:r>
              <a:rPr lang="en-US" sz="2000" dirty="0" smtClean="0"/>
              <a:t>Q1. What is the difference between recessive and dominant alleles?   </a:t>
            </a:r>
          </a:p>
          <a:p>
            <a:endParaRPr lang="en-US" sz="2000" dirty="0" smtClean="0"/>
          </a:p>
          <a:p>
            <a:endParaRPr lang="en-US" sz="2000" dirty="0"/>
          </a:p>
          <a:p>
            <a:endParaRPr lang="en-US" sz="2000" dirty="0"/>
          </a:p>
          <a:p>
            <a:endParaRPr lang="en-US" sz="2000" dirty="0" smtClean="0"/>
          </a:p>
          <a:p>
            <a:r>
              <a:rPr lang="en-US" sz="2000" dirty="0" smtClean="0"/>
              <a:t> Q2. De-attached earlobes are dominant genes, what is the genotype of a child that has de-attached earlobes? </a:t>
            </a:r>
            <a:endParaRPr lang="en-US" sz="2000" dirty="0"/>
          </a:p>
        </p:txBody>
      </p:sp>
      <p:sp>
        <p:nvSpPr>
          <p:cNvPr id="3" name="Rectangle 2"/>
          <p:cNvSpPr/>
          <p:nvPr/>
        </p:nvSpPr>
        <p:spPr>
          <a:xfrm>
            <a:off x="304800" y="914400"/>
            <a:ext cx="8610600" cy="369332"/>
          </a:xfrm>
          <a:prstGeom prst="rect">
            <a:avLst/>
          </a:prstGeom>
        </p:spPr>
        <p:txBody>
          <a:bodyPr wrap="square">
            <a:spAutoFit/>
          </a:bodyPr>
          <a:lstStyle/>
          <a:p>
            <a:r>
              <a:rPr lang="en-US" dirty="0" smtClean="0">
                <a:solidFill>
                  <a:schemeClr val="accent1"/>
                </a:solidFill>
              </a:rPr>
              <a:t>________________________________________________________________</a:t>
            </a:r>
            <a:endParaRPr lang="en-US" dirty="0">
              <a:solidFill>
                <a:schemeClr val="accent1"/>
              </a:solidFill>
            </a:endParaRPr>
          </a:p>
        </p:txBody>
      </p:sp>
      <p:sp>
        <p:nvSpPr>
          <p:cNvPr id="4" name="Rectangle 3"/>
          <p:cNvSpPr/>
          <p:nvPr/>
        </p:nvSpPr>
        <p:spPr>
          <a:xfrm>
            <a:off x="381000" y="3124200"/>
            <a:ext cx="6553200" cy="646331"/>
          </a:xfrm>
          <a:prstGeom prst="rect">
            <a:avLst/>
          </a:prstGeom>
        </p:spPr>
        <p:txBody>
          <a:bodyPr wrap="square">
            <a:spAutoFit/>
          </a:bodyPr>
          <a:lstStyle/>
          <a:p>
            <a:r>
              <a:rPr lang="en-US" dirty="0">
                <a:solidFill>
                  <a:schemeClr val="accent1"/>
                </a:solidFill>
              </a:rPr>
              <a:t>D</a:t>
            </a:r>
            <a:r>
              <a:rPr lang="en-US" dirty="0" smtClean="0">
                <a:solidFill>
                  <a:schemeClr val="accent1"/>
                </a:solidFill>
              </a:rPr>
              <a:t>ominant alleles are strong genes (common) while recessive are weak genes (uncommon)</a:t>
            </a:r>
            <a:endParaRPr lang="en-US" dirty="0">
              <a:solidFill>
                <a:schemeClr val="accen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7696200" cy="4401205"/>
          </a:xfrm>
          <a:prstGeom prst="rect">
            <a:avLst/>
          </a:prstGeom>
        </p:spPr>
        <p:txBody>
          <a:bodyPr wrap="square">
            <a:spAutoFit/>
          </a:bodyPr>
          <a:lstStyle/>
          <a:p>
            <a:r>
              <a:rPr lang="en-US" sz="2400" dirty="0" smtClean="0">
                <a:solidFill>
                  <a:schemeClr val="accent1"/>
                </a:solidFill>
              </a:rPr>
              <a:t>Questions! </a:t>
            </a:r>
          </a:p>
          <a:p>
            <a:endParaRPr lang="en-US" sz="2400" dirty="0">
              <a:solidFill>
                <a:schemeClr val="accent1"/>
              </a:solidFill>
            </a:endParaRPr>
          </a:p>
          <a:p>
            <a:endParaRPr lang="en-US" sz="2400" dirty="0" smtClean="0">
              <a:solidFill>
                <a:schemeClr val="accent1"/>
              </a:solidFill>
            </a:endParaRPr>
          </a:p>
          <a:p>
            <a:endParaRPr lang="en-US" sz="2400" dirty="0">
              <a:solidFill>
                <a:schemeClr val="accent1"/>
              </a:solidFill>
            </a:endParaRPr>
          </a:p>
          <a:p>
            <a:endParaRPr lang="en-US" sz="2400" dirty="0" smtClean="0">
              <a:solidFill>
                <a:schemeClr val="accent1"/>
              </a:solidFill>
            </a:endParaRPr>
          </a:p>
          <a:p>
            <a:r>
              <a:rPr lang="en-US" sz="2000" dirty="0" smtClean="0"/>
              <a:t>Q1. What is the difference between recessive and dominant alleles?   </a:t>
            </a:r>
          </a:p>
          <a:p>
            <a:endParaRPr lang="en-US" sz="2000" dirty="0" smtClean="0"/>
          </a:p>
          <a:p>
            <a:endParaRPr lang="en-US" sz="2000" dirty="0"/>
          </a:p>
          <a:p>
            <a:endParaRPr lang="en-US" sz="2000" dirty="0"/>
          </a:p>
          <a:p>
            <a:endParaRPr lang="en-US" sz="2000" dirty="0" smtClean="0"/>
          </a:p>
          <a:p>
            <a:r>
              <a:rPr lang="en-US" sz="2000" dirty="0" smtClean="0"/>
              <a:t> Q2. De-attached earlobes are dominant genes, what is the genotype of a child that has de-attached earlobes? </a:t>
            </a:r>
            <a:endParaRPr lang="en-US" sz="2000" dirty="0"/>
          </a:p>
        </p:txBody>
      </p:sp>
      <p:sp>
        <p:nvSpPr>
          <p:cNvPr id="3" name="Rectangle 2"/>
          <p:cNvSpPr/>
          <p:nvPr/>
        </p:nvSpPr>
        <p:spPr>
          <a:xfrm>
            <a:off x="304800" y="914400"/>
            <a:ext cx="8610600" cy="369332"/>
          </a:xfrm>
          <a:prstGeom prst="rect">
            <a:avLst/>
          </a:prstGeom>
        </p:spPr>
        <p:txBody>
          <a:bodyPr wrap="square">
            <a:spAutoFit/>
          </a:bodyPr>
          <a:lstStyle/>
          <a:p>
            <a:r>
              <a:rPr lang="en-US" dirty="0" smtClean="0">
                <a:solidFill>
                  <a:schemeClr val="accent1"/>
                </a:solidFill>
              </a:rPr>
              <a:t>________________________________________________________________</a:t>
            </a:r>
            <a:endParaRPr lang="en-US" dirty="0">
              <a:solidFill>
                <a:schemeClr val="accent1"/>
              </a:solidFill>
            </a:endParaRPr>
          </a:p>
        </p:txBody>
      </p:sp>
      <p:sp>
        <p:nvSpPr>
          <p:cNvPr id="4" name="Rectangle 3"/>
          <p:cNvSpPr/>
          <p:nvPr/>
        </p:nvSpPr>
        <p:spPr>
          <a:xfrm>
            <a:off x="381000" y="3124200"/>
            <a:ext cx="6553200" cy="646331"/>
          </a:xfrm>
          <a:prstGeom prst="rect">
            <a:avLst/>
          </a:prstGeom>
        </p:spPr>
        <p:txBody>
          <a:bodyPr wrap="square">
            <a:spAutoFit/>
          </a:bodyPr>
          <a:lstStyle/>
          <a:p>
            <a:r>
              <a:rPr lang="en-US" dirty="0">
                <a:solidFill>
                  <a:schemeClr val="accent1"/>
                </a:solidFill>
              </a:rPr>
              <a:t>D</a:t>
            </a:r>
            <a:r>
              <a:rPr lang="en-US" dirty="0" smtClean="0">
                <a:solidFill>
                  <a:schemeClr val="accent1"/>
                </a:solidFill>
              </a:rPr>
              <a:t>ominant alleles are strong genes (common) while recessive are weak genes (uncommon)</a:t>
            </a:r>
            <a:endParaRPr lang="en-US" dirty="0">
              <a:solidFill>
                <a:schemeClr val="accent1"/>
              </a:solidFill>
            </a:endParaRPr>
          </a:p>
        </p:txBody>
      </p:sp>
      <p:sp>
        <p:nvSpPr>
          <p:cNvPr id="5" name="Rectangle 4"/>
          <p:cNvSpPr/>
          <p:nvPr/>
        </p:nvSpPr>
        <p:spPr>
          <a:xfrm>
            <a:off x="381000" y="5029200"/>
            <a:ext cx="1709122" cy="400110"/>
          </a:xfrm>
          <a:prstGeom prst="rect">
            <a:avLst/>
          </a:prstGeom>
        </p:spPr>
        <p:txBody>
          <a:bodyPr wrap="none">
            <a:spAutoFit/>
          </a:bodyPr>
          <a:lstStyle/>
          <a:p>
            <a:r>
              <a:rPr lang="en-US" sz="2000" dirty="0" smtClean="0">
                <a:solidFill>
                  <a:schemeClr val="accent1"/>
                </a:solidFill>
              </a:rPr>
              <a:t>"DD" or "</a:t>
            </a:r>
            <a:r>
              <a:rPr lang="en-US" sz="2000" dirty="0" err="1" smtClean="0">
                <a:solidFill>
                  <a:schemeClr val="accent1"/>
                </a:solidFill>
              </a:rPr>
              <a:t>Dd</a:t>
            </a:r>
            <a:r>
              <a:rPr lang="en-US" sz="2000" dirty="0" smtClean="0">
                <a:solidFill>
                  <a:schemeClr val="accent1"/>
                </a:solidFill>
              </a:rPr>
              <a:t>"</a:t>
            </a:r>
            <a:endParaRPr lang="en-US" sz="2000" dirty="0">
              <a:solidFill>
                <a:schemeClr val="accent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ustom 1">
      <a:dk1>
        <a:sysClr val="windowText" lastClr="000000"/>
      </a:dk1>
      <a:lt1>
        <a:sysClr val="window" lastClr="FFFFFF"/>
      </a:lt1>
      <a:dk2>
        <a:srgbClr val="B13F9A"/>
      </a:dk2>
      <a:lt2>
        <a:srgbClr val="F4E7ED"/>
      </a:lt2>
      <a:accent1>
        <a:srgbClr val="F57FB2"/>
      </a:accent1>
      <a:accent2>
        <a:srgbClr val="F57FB2"/>
      </a:accent2>
      <a:accent3>
        <a:srgbClr val="F57FB2"/>
      </a:accent3>
      <a:accent4>
        <a:srgbClr val="F57FB2"/>
      </a:accent4>
      <a:accent5>
        <a:srgbClr val="F57FB2"/>
      </a:accent5>
      <a:accent6>
        <a:srgbClr val="F57FB2"/>
      </a:accent6>
      <a:hlink>
        <a:srgbClr val="F57FB2"/>
      </a:hlink>
      <a:folHlink>
        <a:srgbClr val="F57FB2"/>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63</TotalTime>
  <Words>362</Words>
  <Application>Microsoft Office PowerPoint</Application>
  <PresentationFormat>On-screen Show (4:3)</PresentationFormat>
  <Paragraphs>81</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ALLELES</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ALLELES</dc:title>
  <dc:creator>ACER</dc:creator>
  <cp:lastModifiedBy>ACER</cp:lastModifiedBy>
  <cp:revision>1</cp:revision>
  <dcterms:created xsi:type="dcterms:W3CDTF">2023-03-11T10:14:38Z</dcterms:created>
  <dcterms:modified xsi:type="dcterms:W3CDTF">2023-03-11T11:18:00Z</dcterms:modified>
</cp:coreProperties>
</file>